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88" r:id="rId1"/>
  </p:sldMasterIdLst>
  <p:notesMasterIdLst>
    <p:notesMasterId r:id="rId48"/>
  </p:notesMasterIdLst>
  <p:handoutMasterIdLst>
    <p:handoutMasterId r:id="rId49"/>
  </p:handoutMasterIdLst>
  <p:sldIdLst>
    <p:sldId id="479" r:id="rId2"/>
    <p:sldId id="485" r:id="rId3"/>
    <p:sldId id="410" r:id="rId4"/>
    <p:sldId id="356" r:id="rId5"/>
    <p:sldId id="420" r:id="rId6"/>
    <p:sldId id="414" r:id="rId7"/>
    <p:sldId id="302" r:id="rId8"/>
    <p:sldId id="415" r:id="rId9"/>
    <p:sldId id="293" r:id="rId10"/>
    <p:sldId id="416" r:id="rId11"/>
    <p:sldId id="303" r:id="rId12"/>
    <p:sldId id="373" r:id="rId13"/>
    <p:sldId id="375" r:id="rId14"/>
    <p:sldId id="374" r:id="rId15"/>
    <p:sldId id="378" r:id="rId16"/>
    <p:sldId id="377" r:id="rId17"/>
    <p:sldId id="379" r:id="rId18"/>
    <p:sldId id="304" r:id="rId19"/>
    <p:sldId id="305" r:id="rId20"/>
    <p:sldId id="417" r:id="rId21"/>
    <p:sldId id="341" r:id="rId22"/>
    <p:sldId id="418" r:id="rId23"/>
    <p:sldId id="307" r:id="rId24"/>
    <p:sldId id="348" r:id="rId25"/>
    <p:sldId id="432" r:id="rId26"/>
    <p:sldId id="437" r:id="rId27"/>
    <p:sldId id="434" r:id="rId28"/>
    <p:sldId id="436" r:id="rId29"/>
    <p:sldId id="438" r:id="rId30"/>
    <p:sldId id="419" r:id="rId31"/>
    <p:sldId id="422" r:id="rId32"/>
    <p:sldId id="423" r:id="rId33"/>
    <p:sldId id="424" r:id="rId34"/>
    <p:sldId id="427" r:id="rId35"/>
    <p:sldId id="441" r:id="rId36"/>
    <p:sldId id="425" r:id="rId37"/>
    <p:sldId id="440" r:id="rId38"/>
    <p:sldId id="471" r:id="rId39"/>
    <p:sldId id="473" r:id="rId40"/>
    <p:sldId id="442" r:id="rId41"/>
    <p:sldId id="472" r:id="rId42"/>
    <p:sldId id="310" r:id="rId43"/>
    <p:sldId id="401" r:id="rId44"/>
    <p:sldId id="308" r:id="rId45"/>
    <p:sldId id="487" r:id="rId46"/>
    <p:sldId id="488" r:id="rId4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e" initials="R" lastIdx="281" clrIdx="0"/>
  <p:cmAuthor id="1" name="Snap On" initials="SO" lastIdx="37" clrIdx="1"/>
  <p:cmAuthor id="2" name="timothy Astleford" initials="tA" lastIdx="109" clrIdx="2">
    <p:extLst>
      <p:ext uri="{19B8F6BF-5375-455C-9EA6-DF929625EA0E}">
        <p15:presenceInfo xmlns:p15="http://schemas.microsoft.com/office/powerpoint/2012/main" xmlns="" userId="6f70958e3069516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66FF"/>
    <a:srgbClr val="00CCFF"/>
    <a:srgbClr val="2D1EF2"/>
    <a:srgbClr val="8C4C64"/>
    <a:srgbClr val="006666"/>
    <a:srgbClr val="006600"/>
    <a:srgbClr val="99FFCC"/>
    <a:srgbClr val="ECF1F0"/>
    <a:srgbClr val="D7E1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81" autoAdjust="0"/>
    <p:restoredTop sz="93373" autoAdjust="0"/>
  </p:normalViewPr>
  <p:slideViewPr>
    <p:cSldViewPr>
      <p:cViewPr varScale="1">
        <p:scale>
          <a:sx n="105" d="100"/>
          <a:sy n="105" d="100"/>
        </p:scale>
        <p:origin x="-1062" y="-90"/>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78048" cy="468803"/>
          </a:xfrm>
          <a:prstGeom prst="rect">
            <a:avLst/>
          </a:prstGeom>
        </p:spPr>
        <p:txBody>
          <a:bodyPr vert="horz" lIns="89113" tIns="44558" rIns="89113" bIns="44558" rtlCol="0"/>
          <a:lstStyle>
            <a:lvl1pPr algn="l">
              <a:defRPr sz="1200"/>
            </a:lvl1pPr>
          </a:lstStyle>
          <a:p>
            <a:endParaRPr lang="en-US"/>
          </a:p>
        </p:txBody>
      </p:sp>
      <p:sp>
        <p:nvSpPr>
          <p:cNvPr id="3" name="Date Placeholder 2"/>
          <p:cNvSpPr>
            <a:spLocks noGrp="1"/>
          </p:cNvSpPr>
          <p:nvPr>
            <p:ph type="dt" sz="quarter" idx="1"/>
          </p:nvPr>
        </p:nvSpPr>
        <p:spPr>
          <a:xfrm>
            <a:off x="4022886" y="2"/>
            <a:ext cx="3078048" cy="468803"/>
          </a:xfrm>
          <a:prstGeom prst="rect">
            <a:avLst/>
          </a:prstGeom>
        </p:spPr>
        <p:txBody>
          <a:bodyPr vert="horz" lIns="89113" tIns="44558" rIns="89113" bIns="44558" rtlCol="0"/>
          <a:lstStyle>
            <a:lvl1pPr algn="r">
              <a:defRPr sz="1200"/>
            </a:lvl1pPr>
          </a:lstStyle>
          <a:p>
            <a:fld id="{61452FD8-2EE6-4A90-8600-DAE5ACCA1E92}" type="datetimeFigureOut">
              <a:rPr lang="en-US" smtClean="0"/>
              <a:t>4/5/2021</a:t>
            </a:fld>
            <a:endParaRPr lang="en-US"/>
          </a:p>
        </p:txBody>
      </p:sp>
      <p:sp>
        <p:nvSpPr>
          <p:cNvPr id="4" name="Footer Placeholder 3"/>
          <p:cNvSpPr>
            <a:spLocks noGrp="1"/>
          </p:cNvSpPr>
          <p:nvPr>
            <p:ph type="ftr" sz="quarter" idx="2"/>
          </p:nvPr>
        </p:nvSpPr>
        <p:spPr>
          <a:xfrm>
            <a:off x="2" y="8918122"/>
            <a:ext cx="3078048" cy="468803"/>
          </a:xfrm>
          <a:prstGeom prst="rect">
            <a:avLst/>
          </a:prstGeom>
        </p:spPr>
        <p:txBody>
          <a:bodyPr vert="horz" lIns="89113" tIns="44558" rIns="89113" bIns="44558" rtlCol="0" anchor="b"/>
          <a:lstStyle>
            <a:lvl1pPr algn="l">
              <a:defRPr sz="1200"/>
            </a:lvl1pPr>
          </a:lstStyle>
          <a:p>
            <a:endParaRPr lang="en-US"/>
          </a:p>
        </p:txBody>
      </p:sp>
      <p:sp>
        <p:nvSpPr>
          <p:cNvPr id="5" name="Slide Number Placeholder 4"/>
          <p:cNvSpPr>
            <a:spLocks noGrp="1"/>
          </p:cNvSpPr>
          <p:nvPr>
            <p:ph type="sldNum" sz="quarter" idx="3"/>
          </p:nvPr>
        </p:nvSpPr>
        <p:spPr>
          <a:xfrm>
            <a:off x="4022886" y="8918122"/>
            <a:ext cx="3078048" cy="468803"/>
          </a:xfrm>
          <a:prstGeom prst="rect">
            <a:avLst/>
          </a:prstGeom>
        </p:spPr>
        <p:txBody>
          <a:bodyPr vert="horz" lIns="89113" tIns="44558" rIns="89113" bIns="44558" rtlCol="0" anchor="b"/>
          <a:lstStyle>
            <a:lvl1pPr algn="r">
              <a:defRPr sz="1200"/>
            </a:lvl1pPr>
          </a:lstStyle>
          <a:p>
            <a:fld id="{EE7D5CBF-5088-4722-8BFF-9FA218F4CBF5}" type="slidenum">
              <a:rPr lang="en-US" smtClean="0"/>
              <a:t>‹#›</a:t>
            </a:fld>
            <a:endParaRPr lang="en-US"/>
          </a:p>
        </p:txBody>
      </p:sp>
    </p:spTree>
    <p:extLst>
      <p:ext uri="{BB962C8B-B14F-4D97-AF65-F5344CB8AC3E}">
        <p14:creationId xmlns:p14="http://schemas.microsoft.com/office/powerpoint/2010/main" val="552050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01" tIns="47102" rIns="94201" bIns="47102" rtlCol="0"/>
          <a:lstStyle>
            <a:lvl1pPr algn="l">
              <a:defRPr sz="1300"/>
            </a:lvl1pPr>
          </a:lstStyle>
          <a:p>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4201" tIns="47102" rIns="94201" bIns="47102" rtlCol="0"/>
          <a:lstStyle>
            <a:lvl1pPr algn="r">
              <a:defRPr sz="1300"/>
            </a:lvl1pPr>
          </a:lstStyle>
          <a:p>
            <a:fld id="{4525CE39-3A17-4221-A43A-CDCDEC37A9C6}" type="datetimeFigureOut">
              <a:rPr lang="en-US" smtClean="0"/>
              <a:t>4/5/2021</a:t>
            </a:fld>
            <a:endParaRPr lang="en-US"/>
          </a:p>
        </p:txBody>
      </p:sp>
      <p:sp>
        <p:nvSpPr>
          <p:cNvPr id="4" name="Slide Image Placeholder 3"/>
          <p:cNvSpPr>
            <a:spLocks noGrp="1" noRot="1" noChangeAspect="1"/>
          </p:cNvSpPr>
          <p:nvPr>
            <p:ph type="sldImg" idx="2"/>
          </p:nvPr>
        </p:nvSpPr>
        <p:spPr>
          <a:xfrm>
            <a:off x="1203325" y="704850"/>
            <a:ext cx="4695825" cy="3521075"/>
          </a:xfrm>
          <a:prstGeom prst="rect">
            <a:avLst/>
          </a:prstGeom>
          <a:noFill/>
          <a:ln w="12700">
            <a:solidFill>
              <a:prstClr val="black"/>
            </a:solidFill>
          </a:ln>
        </p:spPr>
        <p:txBody>
          <a:bodyPr vert="horz" lIns="94201" tIns="47102" rIns="94201" bIns="47102"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01" tIns="47102" rIns="94201" bIns="4710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01" tIns="47102" rIns="94201" bIns="47102" rtlCol="0" anchor="b"/>
          <a:lstStyle>
            <a:lvl1pPr algn="l">
              <a:defRPr sz="1300"/>
            </a:lvl1pPr>
          </a:lstStyle>
          <a:p>
            <a:endParaRPr lang="en-US"/>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01" tIns="47102" rIns="94201" bIns="47102" rtlCol="0" anchor="b"/>
          <a:lstStyle>
            <a:lvl1pPr algn="r">
              <a:defRPr sz="1300"/>
            </a:lvl1pPr>
          </a:lstStyle>
          <a:p>
            <a:fld id="{0EF3100C-8CFC-4DBF-AA1F-E6F6631648CF}" type="slidenum">
              <a:rPr lang="en-US" smtClean="0"/>
              <a:t>‹#›</a:t>
            </a:fld>
            <a:endParaRPr lang="en-US"/>
          </a:p>
        </p:txBody>
      </p:sp>
    </p:spTree>
    <p:extLst>
      <p:ext uri="{BB962C8B-B14F-4D97-AF65-F5344CB8AC3E}">
        <p14:creationId xmlns:p14="http://schemas.microsoft.com/office/powerpoint/2010/main" val="1513300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n w="1905"/>
                <a:solidFill>
                  <a:srgbClr val="C00000"/>
                </a:solidFill>
                <a:effectLst>
                  <a:innerShdw blurRad="69850" dist="43180" dir="5400000">
                    <a:srgbClr val="000000">
                      <a:alpha val="65000"/>
                    </a:srgbClr>
                  </a:innerShdw>
                </a:effectLst>
              </a:rPr>
              <a:t>Apr 4</a:t>
            </a:r>
            <a:r>
              <a:rPr lang="en-US" sz="1200" b="1" baseline="30000" dirty="0" smtClean="0">
                <a:ln w="1905"/>
                <a:solidFill>
                  <a:srgbClr val="C00000"/>
                </a:solidFill>
                <a:effectLst>
                  <a:innerShdw blurRad="69850" dist="43180" dir="5400000">
                    <a:srgbClr val="000000">
                      <a:alpha val="65000"/>
                    </a:srgbClr>
                  </a:innerShdw>
                </a:effectLst>
              </a:rPr>
              <a:t>th</a:t>
            </a:r>
            <a:r>
              <a:rPr lang="en-US" sz="1200" b="1" dirty="0" smtClean="0">
                <a:ln w="1905"/>
                <a:solidFill>
                  <a:srgbClr val="C00000"/>
                </a:solidFill>
                <a:effectLst>
                  <a:innerShdw blurRad="69850" dist="43180" dir="5400000">
                    <a:srgbClr val="000000">
                      <a:alpha val="65000"/>
                    </a:srgbClr>
                  </a:innerShdw>
                </a:effectLst>
              </a:rPr>
              <a:t>:  big changes on slide 39 about </a:t>
            </a:r>
            <a:r>
              <a:rPr lang="en-US" sz="1200" b="1" dirty="0" err="1" smtClean="0">
                <a:ln w="1905"/>
                <a:solidFill>
                  <a:srgbClr val="C00000"/>
                </a:solidFill>
                <a:effectLst>
                  <a:innerShdw blurRad="69850" dist="43180" dir="5400000">
                    <a:srgbClr val="000000">
                      <a:alpha val="65000"/>
                    </a:srgbClr>
                  </a:innerShdw>
                </a:effectLst>
              </a:rPr>
              <a:t>enoch</a:t>
            </a:r>
            <a:r>
              <a:rPr lang="en-US" sz="1200" b="1" dirty="0" smtClean="0">
                <a:ln w="1905"/>
                <a:solidFill>
                  <a:srgbClr val="C00000"/>
                </a:solidFill>
                <a:effectLst>
                  <a:innerShdw blurRad="69850" dist="43180" dir="5400000">
                    <a:srgbClr val="000000">
                      <a:alpha val="65000"/>
                    </a:srgbClr>
                  </a:innerShdw>
                </a:effectLst>
              </a:rPr>
              <a:t>.  Print this </a:t>
            </a:r>
            <a:r>
              <a:rPr lang="en-US" sz="1200" b="1" dirty="0" err="1" smtClean="0">
                <a:ln w="1905"/>
                <a:solidFill>
                  <a:srgbClr val="C00000"/>
                </a:solidFill>
                <a:effectLst>
                  <a:innerShdw blurRad="69850" dist="43180" dir="5400000">
                    <a:srgbClr val="000000">
                      <a:alpha val="65000"/>
                    </a:srgbClr>
                  </a:innerShdw>
                </a:effectLst>
              </a:rPr>
              <a:t>Ppt</a:t>
            </a:r>
            <a:r>
              <a:rPr lang="en-US" sz="1200" b="1" dirty="0" smtClean="0">
                <a:ln w="1905"/>
                <a:solidFill>
                  <a:srgbClr val="C00000"/>
                </a:solidFill>
                <a:effectLst>
                  <a:innerShdw blurRad="69850" dist="43180" dir="5400000">
                    <a:srgbClr val="000000">
                      <a:alpha val="65000"/>
                    </a:srgbClr>
                  </a:innerShdw>
                </a:effectLst>
              </a:rPr>
              <a:t> for </a:t>
            </a:r>
            <a:r>
              <a:rPr lang="en-US" sz="1200" b="1" dirty="0" err="1" smtClean="0">
                <a:ln w="1905"/>
                <a:solidFill>
                  <a:srgbClr val="C00000"/>
                </a:solidFill>
                <a:effectLst>
                  <a:innerShdw blurRad="69850" dist="43180" dir="5400000">
                    <a:srgbClr val="000000">
                      <a:alpha val="65000"/>
                    </a:srgbClr>
                  </a:innerShdw>
                </a:effectLst>
              </a:rPr>
              <a:t>pdf</a:t>
            </a:r>
            <a:r>
              <a:rPr lang="en-US" sz="1200" b="1" smtClean="0">
                <a:ln w="1905"/>
                <a:solidFill>
                  <a:srgbClr val="C00000"/>
                </a:solidFill>
                <a:effectLst>
                  <a:innerShdw blurRad="69850" dist="43180" dir="5400000">
                    <a:srgbClr val="000000">
                      <a:alpha val="65000"/>
                    </a:srgbClr>
                  </a:innerShdw>
                </a:effectLst>
              </a:rPr>
              <a:t>. </a:t>
            </a:r>
          </a:p>
          <a:p>
            <a:r>
              <a:rPr lang="en-US" sz="1200" b="1" dirty="0" smtClean="0">
                <a:ln w="1905"/>
                <a:solidFill>
                  <a:srgbClr val="C00000"/>
                </a:solidFill>
                <a:effectLst>
                  <a:innerShdw blurRad="69850" dist="43180" dir="5400000">
                    <a:srgbClr val="000000">
                      <a:alpha val="65000"/>
                    </a:srgbClr>
                  </a:innerShdw>
                </a:effectLst>
              </a:rPr>
              <a:t>Slides for Tim to Teach Wave Sheaf Apr 4/21:  </a:t>
            </a:r>
            <a:r>
              <a:rPr lang="en-US" sz="1200" b="1" cap="none" spc="0" dirty="0" smtClean="0">
                <a:ln w="1905"/>
                <a:solidFill>
                  <a:srgbClr val="C00000"/>
                </a:solidFill>
                <a:effectLst>
                  <a:innerShdw blurRad="69850" dist="43180" dir="5400000">
                    <a:srgbClr val="000000">
                      <a:alpha val="65000"/>
                    </a:srgbClr>
                  </a:innerShdw>
                </a:effectLst>
              </a:rPr>
              <a:t>11-12; 14-15; 20-21; 23-24; 26-28; 33; 42; 46; 53; 60-63.  </a:t>
            </a:r>
            <a:br>
              <a:rPr lang="en-US" sz="1200" b="1" cap="none" spc="0" dirty="0" smtClean="0">
                <a:ln w="1905"/>
                <a:solidFill>
                  <a:srgbClr val="C00000"/>
                </a:solidFill>
                <a:effectLst>
                  <a:innerShdw blurRad="69850" dist="43180" dir="5400000">
                    <a:srgbClr val="000000">
                      <a:alpha val="65000"/>
                    </a:srgbClr>
                  </a:innerShdw>
                </a:effectLst>
              </a:rPr>
            </a:br>
            <a:r>
              <a:rPr lang="en-US" sz="1200" b="1" cap="none" spc="0" dirty="0" smtClean="0">
                <a:ln w="1905"/>
                <a:solidFill>
                  <a:srgbClr val="C00000"/>
                </a:solidFill>
                <a:effectLst>
                  <a:innerShdw blurRad="69850" dist="43180" dir="5400000">
                    <a:srgbClr val="000000">
                      <a:alpha val="65000"/>
                    </a:srgbClr>
                  </a:innerShdw>
                </a:effectLst>
              </a:rPr>
              <a:t>These are mostly “backbone” slides from your original study, and you do so good on teaching these.</a:t>
            </a:r>
          </a:p>
          <a:p>
            <a:endParaRPr lang="en-US" sz="1200" b="1" cap="none" spc="0" dirty="0" smtClean="0">
              <a:ln w="1905"/>
              <a:solidFill>
                <a:srgbClr val="C00000"/>
              </a:solidFill>
              <a:effectLst>
                <a:innerShdw blurRad="69850" dist="43180" dir="5400000">
                  <a:srgbClr val="000000">
                    <a:alpha val="65000"/>
                  </a:srgbClr>
                </a:inn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calendar slides from 34-41 – I’ll do them as they are hard.  </a:t>
            </a:r>
            <a:r>
              <a:rPr lang="en-US" sz="1200" b="0" cap="none" spc="0" baseline="0" dirty="0" smtClean="0">
                <a:ln>
                  <a:noFill/>
                </a:ln>
                <a:solidFill>
                  <a:schemeClr val="tx1"/>
                </a:solidFill>
                <a:effectLst/>
              </a:rPr>
              <a:t>  </a:t>
            </a:r>
            <a:r>
              <a:rPr lang="en-US" sz="1200" b="0" cap="none" spc="0" baseline="0" dirty="0" err="1" smtClean="0">
                <a:ln>
                  <a:noFill/>
                </a:ln>
                <a:solidFill>
                  <a:schemeClr val="tx1"/>
                </a:solidFill>
                <a:effectLst/>
              </a:rPr>
              <a:t>charlene</a:t>
            </a:r>
            <a:endParaRPr lang="en-US" sz="1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Slide Number Placeholder 3"/>
          <p:cNvSpPr>
            <a:spLocks noGrp="1"/>
          </p:cNvSpPr>
          <p:nvPr>
            <p:ph type="sldNum" sz="quarter" idx="10"/>
          </p:nvPr>
        </p:nvSpPr>
        <p:spPr/>
        <p:txBody>
          <a:bodyPr/>
          <a:lstStyle/>
          <a:p>
            <a:fld id="{0EF3100C-8CFC-4DBF-AA1F-E6F6631648CF}" type="slidenum">
              <a:rPr lang="en-US" smtClean="0"/>
              <a:t>1</a:t>
            </a:fld>
            <a:endParaRPr lang="en-US"/>
          </a:p>
        </p:txBody>
      </p:sp>
    </p:spTree>
    <p:extLst>
      <p:ext uri="{BB962C8B-B14F-4D97-AF65-F5344CB8AC3E}">
        <p14:creationId xmlns:p14="http://schemas.microsoft.com/office/powerpoint/2010/main" val="3321309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ascension is the fulfillment</a:t>
            </a:r>
            <a:r>
              <a:rPr lang="en-US" baseline="0" dirty="0" smtClean="0"/>
              <a:t> (antitype) of the “type.”</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33</a:t>
            </a:fld>
            <a:endParaRPr lang="en-US"/>
          </a:p>
        </p:txBody>
      </p:sp>
    </p:spTree>
    <p:extLst>
      <p:ext uri="{BB962C8B-B14F-4D97-AF65-F5344CB8AC3E}">
        <p14:creationId xmlns:p14="http://schemas.microsoft.com/office/powerpoint/2010/main" val="3261527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ascension is the fulfillment</a:t>
            </a:r>
            <a:r>
              <a:rPr lang="en-US" baseline="0" dirty="0" smtClean="0"/>
              <a:t> (antitype) of the “type.”</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34</a:t>
            </a:fld>
            <a:endParaRPr lang="en-US"/>
          </a:p>
        </p:txBody>
      </p:sp>
    </p:spTree>
    <p:extLst>
      <p:ext uri="{BB962C8B-B14F-4D97-AF65-F5344CB8AC3E}">
        <p14:creationId xmlns:p14="http://schemas.microsoft.com/office/powerpoint/2010/main" val="3261527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ascension is the fulfillment</a:t>
            </a:r>
            <a:r>
              <a:rPr lang="en-US" baseline="0" dirty="0" smtClean="0"/>
              <a:t> (antitype) of the “type.”</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35</a:t>
            </a:fld>
            <a:endParaRPr lang="en-US"/>
          </a:p>
        </p:txBody>
      </p:sp>
    </p:spTree>
    <p:extLst>
      <p:ext uri="{BB962C8B-B14F-4D97-AF65-F5344CB8AC3E}">
        <p14:creationId xmlns:p14="http://schemas.microsoft.com/office/powerpoint/2010/main" val="3261527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ascension is the fulfillment</a:t>
            </a:r>
            <a:r>
              <a:rPr lang="en-US" baseline="0" dirty="0" smtClean="0"/>
              <a:t> (antitype) of the “type.”</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36</a:t>
            </a:fld>
            <a:endParaRPr lang="en-US"/>
          </a:p>
        </p:txBody>
      </p:sp>
    </p:spTree>
    <p:extLst>
      <p:ext uri="{BB962C8B-B14F-4D97-AF65-F5344CB8AC3E}">
        <p14:creationId xmlns:p14="http://schemas.microsoft.com/office/powerpoint/2010/main" val="3261527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ascension is the fulfillment</a:t>
            </a:r>
            <a:r>
              <a:rPr lang="en-US" baseline="0" dirty="0" smtClean="0"/>
              <a:t> (antitype) of the “type.”</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37</a:t>
            </a:fld>
            <a:endParaRPr lang="en-US"/>
          </a:p>
        </p:txBody>
      </p:sp>
    </p:spTree>
    <p:extLst>
      <p:ext uri="{BB962C8B-B14F-4D97-AF65-F5344CB8AC3E}">
        <p14:creationId xmlns:p14="http://schemas.microsoft.com/office/powerpoint/2010/main" val="3261527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Enoch has</a:t>
            </a:r>
            <a:r>
              <a:rPr lang="en-US" baseline="0" dirty="0" smtClean="0"/>
              <a:t> the 18</a:t>
            </a:r>
            <a:r>
              <a:rPr lang="en-US" baseline="30000" dirty="0" smtClean="0"/>
              <a:t>th</a:t>
            </a:r>
            <a:r>
              <a:rPr lang="en-US" baseline="0" dirty="0" smtClean="0"/>
              <a:t> as Sabbath, that is why the red box has incorrect information.</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39</a:t>
            </a:fld>
            <a:endParaRPr lang="en-US"/>
          </a:p>
        </p:txBody>
      </p:sp>
    </p:spTree>
    <p:extLst>
      <p:ext uri="{BB962C8B-B14F-4D97-AF65-F5344CB8AC3E}">
        <p14:creationId xmlns:p14="http://schemas.microsoft.com/office/powerpoint/2010/main" val="3501601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ascension is the fulfillment</a:t>
            </a:r>
            <a:r>
              <a:rPr lang="en-US" baseline="0" dirty="0" smtClean="0"/>
              <a:t> (antitype) of the “type.”</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40</a:t>
            </a:fld>
            <a:endParaRPr lang="en-US"/>
          </a:p>
        </p:txBody>
      </p:sp>
    </p:spTree>
    <p:extLst>
      <p:ext uri="{BB962C8B-B14F-4D97-AF65-F5344CB8AC3E}">
        <p14:creationId xmlns:p14="http://schemas.microsoft.com/office/powerpoint/2010/main" val="3261527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ascension is the fulfillment</a:t>
            </a:r>
            <a:r>
              <a:rPr lang="en-US" baseline="0" dirty="0" smtClean="0"/>
              <a:t> (antitype) of the “type.”</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41</a:t>
            </a:fld>
            <a:endParaRPr lang="en-US"/>
          </a:p>
        </p:txBody>
      </p:sp>
    </p:spTree>
    <p:extLst>
      <p:ext uri="{BB962C8B-B14F-4D97-AF65-F5344CB8AC3E}">
        <p14:creationId xmlns:p14="http://schemas.microsoft.com/office/powerpoint/2010/main" val="3261527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4</a:t>
            </a:fld>
            <a:endParaRPr lang="en-US"/>
          </a:p>
        </p:txBody>
      </p:sp>
    </p:spTree>
    <p:extLst>
      <p:ext uri="{BB962C8B-B14F-4D97-AF65-F5344CB8AC3E}">
        <p14:creationId xmlns:p14="http://schemas.microsoft.com/office/powerpoint/2010/main" val="3115586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Yahusha had not ascended upwards yet</a:t>
            </a:r>
            <a:r>
              <a:rPr lang="en-US" baseline="0" dirty="0" smtClean="0"/>
              <a:t> when He met Mary in the garden on Sunday morning, as he gave her a command not to touch Him yet … until … after He came back. </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19</a:t>
            </a:fld>
            <a:endParaRPr lang="en-US"/>
          </a:p>
        </p:txBody>
      </p:sp>
    </p:spTree>
    <p:extLst>
      <p:ext uri="{BB962C8B-B14F-4D97-AF65-F5344CB8AC3E}">
        <p14:creationId xmlns:p14="http://schemas.microsoft.com/office/powerpoint/2010/main" val="4029868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Yahusha had not ascended upwards yet</a:t>
            </a:r>
            <a:r>
              <a:rPr lang="en-US" baseline="0" dirty="0" smtClean="0"/>
              <a:t> when He met Mary in the garden on Sunday morning, as he gave her a command not to touch Him yet … until … after He came back. </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20</a:t>
            </a:fld>
            <a:endParaRPr lang="en-US"/>
          </a:p>
        </p:txBody>
      </p:sp>
    </p:spTree>
    <p:extLst>
      <p:ext uri="{BB962C8B-B14F-4D97-AF65-F5344CB8AC3E}">
        <p14:creationId xmlns:p14="http://schemas.microsoft.com/office/powerpoint/2010/main" val="4029868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ascension is the fulfillment</a:t>
            </a:r>
            <a:r>
              <a:rPr lang="en-US" baseline="0" dirty="0" smtClean="0"/>
              <a:t> (antitype) of the “type.”</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21</a:t>
            </a:fld>
            <a:endParaRPr lang="en-US"/>
          </a:p>
        </p:txBody>
      </p:sp>
    </p:spTree>
    <p:extLst>
      <p:ext uri="{BB962C8B-B14F-4D97-AF65-F5344CB8AC3E}">
        <p14:creationId xmlns:p14="http://schemas.microsoft.com/office/powerpoint/2010/main" val="3261527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ascension is the fulfillment</a:t>
            </a:r>
            <a:r>
              <a:rPr lang="en-US" baseline="0" dirty="0" smtClean="0"/>
              <a:t> (antitype) of the “type.”</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22</a:t>
            </a:fld>
            <a:endParaRPr lang="en-US"/>
          </a:p>
        </p:txBody>
      </p:sp>
    </p:spTree>
    <p:extLst>
      <p:ext uri="{BB962C8B-B14F-4D97-AF65-F5344CB8AC3E}">
        <p14:creationId xmlns:p14="http://schemas.microsoft.com/office/powerpoint/2010/main" val="3261527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ascension is the fulfillment</a:t>
            </a:r>
            <a:r>
              <a:rPr lang="en-US" baseline="0" dirty="0" smtClean="0"/>
              <a:t> (antitype) of the “type.”</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26</a:t>
            </a:fld>
            <a:endParaRPr lang="en-US"/>
          </a:p>
        </p:txBody>
      </p:sp>
    </p:spTree>
    <p:extLst>
      <p:ext uri="{BB962C8B-B14F-4D97-AF65-F5344CB8AC3E}">
        <p14:creationId xmlns:p14="http://schemas.microsoft.com/office/powerpoint/2010/main" val="3261527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ascension is the fulfillment</a:t>
            </a:r>
            <a:r>
              <a:rPr lang="en-US" baseline="0" dirty="0" smtClean="0"/>
              <a:t> (antitype) of the “type.”</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27</a:t>
            </a:fld>
            <a:endParaRPr lang="en-US"/>
          </a:p>
        </p:txBody>
      </p:sp>
    </p:spTree>
    <p:extLst>
      <p:ext uri="{BB962C8B-B14F-4D97-AF65-F5344CB8AC3E}">
        <p14:creationId xmlns:p14="http://schemas.microsoft.com/office/powerpoint/2010/main" val="2672943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ascension is the fulfillment</a:t>
            </a:r>
            <a:r>
              <a:rPr lang="en-US" baseline="0" dirty="0" smtClean="0"/>
              <a:t> (antitype) of the “type.”</a:t>
            </a:r>
            <a:endParaRPr lang="en-US" dirty="0"/>
          </a:p>
        </p:txBody>
      </p:sp>
      <p:sp>
        <p:nvSpPr>
          <p:cNvPr id="4" name="Slide Number Placeholder 3"/>
          <p:cNvSpPr>
            <a:spLocks noGrp="1"/>
          </p:cNvSpPr>
          <p:nvPr>
            <p:ph type="sldNum" sz="quarter" idx="10"/>
          </p:nvPr>
        </p:nvSpPr>
        <p:spPr/>
        <p:txBody>
          <a:bodyPr/>
          <a:lstStyle/>
          <a:p>
            <a:fld id="{0EF3100C-8CFC-4DBF-AA1F-E6F6631648CF}" type="slidenum">
              <a:rPr lang="en-US" smtClean="0"/>
              <a:t>28</a:t>
            </a:fld>
            <a:endParaRPr lang="en-US"/>
          </a:p>
        </p:txBody>
      </p:sp>
    </p:spTree>
    <p:extLst>
      <p:ext uri="{BB962C8B-B14F-4D97-AF65-F5344CB8AC3E}">
        <p14:creationId xmlns:p14="http://schemas.microsoft.com/office/powerpoint/2010/main" val="4115656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DF8029-41B7-4739-A8BB-30EB7223732B}" type="datetime1">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14052-953B-4273-8F47-BF25327D5B24}" type="slidenum">
              <a:rPr lang="en-US" smtClean="0"/>
              <a:t>‹#›</a:t>
            </a:fld>
            <a:endParaRPr lang="en-US"/>
          </a:p>
        </p:txBody>
      </p:sp>
      <p:sp>
        <p:nvSpPr>
          <p:cNvPr id="2" name="Title 1"/>
          <p:cNvSpPr>
            <a:spLocks noGrp="1"/>
          </p:cNvSpPr>
          <p:nvPr>
            <p:ph type="ctrTitle"/>
          </p:nvPr>
        </p:nvSpPr>
        <p:spPr>
          <a:xfrm>
            <a:off x="762000" y="3145144"/>
            <a:ext cx="7772400"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57473-915F-41CC-AC21-385D5F81F7D7}" type="datetime1">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14052-953B-4273-8F47-BF25327D5B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6CA1CA-4091-4FB1-9001-05217AD2B269}" type="datetime1">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14052-953B-4273-8F47-BF25327D5B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681C11E-993E-4806-B74B-4B9BEA765BA1}" type="datetime1">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14052-953B-4273-8F47-BF25327D5B24}"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381000" y="1219200"/>
            <a:ext cx="6400800" cy="34747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DD23F-6513-418C-B895-4C7E5FB548A1}" type="datetime1">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14052-953B-4273-8F47-BF25327D5B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6EB7D56-B6D1-4768-9057-62E3911EA7C5}" type="datetime1">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14052-953B-4273-8F47-BF25327D5B24}"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1389888"/>
            <a:ext cx="4419600"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52400" y="2058695"/>
            <a:ext cx="4430126" cy="40386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0" y="1371600"/>
            <a:ext cx="4267200"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dirty="0" smtClean="0"/>
              <a:t>Click to edit Master text styles</a:t>
            </a:r>
          </a:p>
        </p:txBody>
      </p:sp>
      <p:sp>
        <p:nvSpPr>
          <p:cNvPr id="6" name="Content Placeholder 5"/>
          <p:cNvSpPr>
            <a:spLocks noGrp="1"/>
          </p:cNvSpPr>
          <p:nvPr>
            <p:ph sz="quarter" idx="4"/>
          </p:nvPr>
        </p:nvSpPr>
        <p:spPr>
          <a:xfrm>
            <a:off x="4724400" y="2057400"/>
            <a:ext cx="4267200" cy="40386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43580B3-1FAA-40D2-92F8-B6D5F21DA7D8}" type="datetime1">
              <a:rPr lang="en-US" smtClean="0"/>
              <a:t>4/5/2021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014052-953B-4273-8F47-BF25327D5B24}" type="slidenum">
              <a:rPr lang="en-US" smtClean="0"/>
              <a:t>‹#›</a:t>
            </a:fld>
            <a:endParaRPr lang="en-US"/>
          </a:p>
        </p:txBody>
      </p:sp>
      <p:sp>
        <p:nvSpPr>
          <p:cNvPr id="10" name="Title 9"/>
          <p:cNvSpPr>
            <a:spLocks noGrp="1"/>
          </p:cNvSpPr>
          <p:nvPr>
            <p:ph type="title"/>
          </p:nvPr>
        </p:nvSpPr>
        <p:spPr>
          <a:xfrm>
            <a:off x="304800" y="228600"/>
            <a:ext cx="8534400" cy="762000"/>
          </a:xfrm>
        </p:spPr>
        <p:txBody>
          <a:body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DC41240-8173-4150-9628-D6579A0439B9}" type="datetime1">
              <a:rPr lang="en-US" smtClean="0"/>
              <a:t>4/5/2021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014052-953B-4273-8F47-BF25327D5B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6820D-FDB5-479A-B7C3-68EE11693F72}" type="datetime1">
              <a:rPr lang="en-US" smtClean="0"/>
              <a:t>4/5/2021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014052-953B-4273-8F47-BF25327D5B24}"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609600"/>
          </a:xfrm>
          <a:effectLst/>
        </p:spPr>
        <p:txBody>
          <a:bodyPr anchor="b">
            <a:noAutofit/>
          </a:bodyPr>
          <a:lstStyle>
            <a:lvl1pPr marL="228600" indent="-228600" algn="ctr">
              <a:defRPr sz="2800" b="1">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00600" y="137160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1000" y="1371600"/>
            <a:ext cx="4191000" cy="4876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9372600" y="6248400"/>
            <a:ext cx="2514600" cy="365125"/>
          </a:xfrm>
        </p:spPr>
        <p:txBody>
          <a:bodyPr/>
          <a:lstStyle/>
          <a:p>
            <a:fld id="{887926B8-7CAA-432F-A347-26A7F4E0D5FE}" type="datetime1">
              <a:rPr lang="en-US" smtClean="0"/>
              <a:t>4/5/2021</a:t>
            </a:fld>
            <a:endParaRPr lang="en-US"/>
          </a:p>
        </p:txBody>
      </p:sp>
      <p:sp>
        <p:nvSpPr>
          <p:cNvPr id="6" name="Footer Placeholder 5"/>
          <p:cNvSpPr>
            <a:spLocks noGrp="1"/>
          </p:cNvSpPr>
          <p:nvPr>
            <p:ph type="ftr" sz="quarter" idx="11"/>
          </p:nvPr>
        </p:nvSpPr>
        <p:spPr>
          <a:xfrm>
            <a:off x="-3810000" y="5791200"/>
            <a:ext cx="3352801" cy="365125"/>
          </a:xfrm>
        </p:spPr>
        <p:txBody>
          <a:bodyPr/>
          <a:lstStyle/>
          <a:p>
            <a:endParaRPr lang="en-US"/>
          </a:p>
        </p:txBody>
      </p:sp>
      <p:sp>
        <p:nvSpPr>
          <p:cNvPr id="7" name="Slide Number Placeholder 6"/>
          <p:cNvSpPr>
            <a:spLocks noGrp="1"/>
          </p:cNvSpPr>
          <p:nvPr>
            <p:ph type="sldNum" sz="quarter" idx="12"/>
          </p:nvPr>
        </p:nvSpPr>
        <p:spPr>
          <a:xfrm>
            <a:off x="7162800" y="6324600"/>
            <a:ext cx="1828800" cy="365125"/>
          </a:xfrm>
        </p:spPr>
        <p:txBody>
          <a:bodyPr/>
          <a:lstStyle>
            <a:lvl1pPr algn="r">
              <a:defRPr>
                <a:solidFill>
                  <a:schemeClr val="bg2">
                    <a:lumMod val="10000"/>
                  </a:schemeClr>
                </a:solidFill>
              </a:defRPr>
            </a:lvl1pPr>
          </a:lstStyle>
          <a:p>
            <a:fld id="{5C014052-953B-4273-8F47-BF25327D5B24}"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6200" y="-20574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81000" y="1219200"/>
            <a:ext cx="3694114" cy="480060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657600" y="6096000"/>
            <a:ext cx="3352801" cy="365125"/>
          </a:xfrm>
        </p:spPr>
        <p:txBody>
          <a:bodyPr/>
          <a:lstStyle/>
          <a:p>
            <a:endParaRPr lang="en-US"/>
          </a:p>
        </p:txBody>
      </p:sp>
      <p:sp>
        <p:nvSpPr>
          <p:cNvPr id="7" name="Slide Number Placeholder 6"/>
          <p:cNvSpPr>
            <a:spLocks noGrp="1"/>
          </p:cNvSpPr>
          <p:nvPr>
            <p:ph type="sldNum" sz="quarter" idx="12"/>
          </p:nvPr>
        </p:nvSpPr>
        <p:spPr>
          <a:xfrm>
            <a:off x="7086600" y="6324600"/>
            <a:ext cx="1828800" cy="365125"/>
          </a:xfrm>
        </p:spPr>
        <p:txBody>
          <a:bodyPr/>
          <a:lstStyle>
            <a:lvl1pPr algn="r">
              <a:defRPr>
                <a:solidFill>
                  <a:schemeClr val="bg2">
                    <a:lumMod val="10000"/>
                  </a:schemeClr>
                </a:solidFill>
              </a:defRPr>
            </a:lvl1pPr>
          </a:lstStyle>
          <a:p>
            <a:fld id="{5C014052-953B-4273-8F47-BF25327D5B24}" type="slidenum">
              <a:rPr lang="en-US" smtClean="0"/>
              <a:pPr/>
              <a:t>‹#›</a:t>
            </a:fld>
            <a:endParaRPr lang="en-US" dirty="0"/>
          </a:p>
        </p:txBody>
      </p:sp>
      <p:sp>
        <p:nvSpPr>
          <p:cNvPr id="2" name="Title 1"/>
          <p:cNvSpPr>
            <a:spLocks noGrp="1"/>
          </p:cNvSpPr>
          <p:nvPr>
            <p:ph type="title"/>
          </p:nvPr>
        </p:nvSpPr>
        <p:spPr>
          <a:xfrm>
            <a:off x="304800" y="228600"/>
            <a:ext cx="8458200" cy="685800"/>
          </a:xfrm>
        </p:spPr>
        <p:txBody>
          <a:bodyPr anchor="b">
            <a:noAutofit/>
          </a:bodyPr>
          <a:lstStyle>
            <a:lvl1pPr algn="l">
              <a:defRPr sz="4600" b="1">
                <a:effectLst/>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04800" y="304800"/>
            <a:ext cx="8534400" cy="762000"/>
          </a:xfrm>
          <a:prstGeom prst="rect">
            <a:avLst/>
          </a:prstGeom>
          <a:effectLst/>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295400"/>
            <a:ext cx="85344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296400" y="6087775"/>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FA8D370-C867-4A0A-A41E-4D1D65A94D9E}" type="datetime1">
              <a:rPr lang="en-US" smtClean="0"/>
              <a:t>4/5/2021</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162800" y="6334613"/>
            <a:ext cx="1828800" cy="365125"/>
          </a:xfrm>
          <a:prstGeom prst="rect">
            <a:avLst/>
          </a:prstGeom>
        </p:spPr>
        <p:txBody>
          <a:bodyPr vert="horz" lIns="91440" tIns="45720" rIns="91440" bIns="45720" rtlCol="0" anchor="ctr"/>
          <a:lstStyle>
            <a:lvl1pPr algn="r">
              <a:defRPr sz="1200" b="1">
                <a:solidFill>
                  <a:schemeClr val="bg2">
                    <a:lumMod val="10000"/>
                  </a:schemeClr>
                </a:solidFill>
              </a:defRPr>
            </a:lvl1pPr>
          </a:lstStyle>
          <a:p>
            <a:fld id="{5C014052-953B-4273-8F47-BF25327D5B2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hf hdr="0" ftr="0" dt="0"/>
  <p:txStyles>
    <p:title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1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36.jpeg"/><Relationship Id="rId4" Type="http://schemas.microsoft.com/office/2007/relationships/hdphoto" Target="../media/hdphoto6.wdp"/></Relationships>
</file>

<file path=ppt/slides/_rels/slide2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38.png"/><Relationship Id="rId11" Type="http://schemas.microsoft.com/office/2007/relationships/hdphoto" Target="../media/hdphoto8.wdp"/><Relationship Id="rId5" Type="http://schemas.openxmlformats.org/officeDocument/2006/relationships/image" Target="../media/image36.jpeg"/><Relationship Id="rId10" Type="http://schemas.openxmlformats.org/officeDocument/2006/relationships/image" Target="../media/image42.png"/><Relationship Id="rId4" Type="http://schemas.microsoft.com/office/2007/relationships/hdphoto" Target="../media/hdphoto7.wdp"/><Relationship Id="rId9"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9.wdp"/><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30.jpeg"/><Relationship Id="rId7"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9.jpeg"/><Relationship Id="rId5" Type="http://schemas.microsoft.com/office/2007/relationships/hdphoto" Target="../media/hdphoto11.wdp"/><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51.jpeg"/><Relationship Id="rId10" Type="http://schemas.microsoft.com/office/2007/relationships/hdphoto" Target="../media/hdphoto14.wdp"/><Relationship Id="rId4" Type="http://schemas.microsoft.com/office/2007/relationships/hdphoto" Target="../media/hdphoto12.wdp"/><Relationship Id="rId9"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microsoft.com/office/2007/relationships/hdphoto" Target="../media/hdphoto4.wdp"/></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3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30.jpeg"/><Relationship Id="rId7" Type="http://schemas.openxmlformats.org/officeDocument/2006/relationships/image" Target="../media/image6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58.jpeg"/><Relationship Id="rId9" Type="http://schemas.openxmlformats.org/officeDocument/2006/relationships/image" Target="../media/image63.jpeg"/></Relationships>
</file>

<file path=ppt/slides/_rels/slide3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30.jpeg"/><Relationship Id="rId7" Type="http://schemas.openxmlformats.org/officeDocument/2006/relationships/image" Target="../media/image65.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2.png"/><Relationship Id="rId4" Type="http://schemas.openxmlformats.org/officeDocument/2006/relationships/image" Target="../media/image58.jpeg"/></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3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30.jpeg"/><Relationship Id="rId7" Type="http://schemas.openxmlformats.org/officeDocument/2006/relationships/image" Target="../media/image70.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59.jpeg"/><Relationship Id="rId4" Type="http://schemas.openxmlformats.org/officeDocument/2006/relationships/image" Target="../media/image58.jpeg"/><Relationship Id="rId9"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0.png"/><Relationship Id="rId5" Type="http://schemas.microsoft.com/office/2007/relationships/hdphoto" Target="../media/hdphoto15.wdp"/><Relationship Id="rId4" Type="http://schemas.openxmlformats.org/officeDocument/2006/relationships/image" Target="../media/image76.png"/></Relationships>
</file>

<file path=ppt/slides/_rels/slide41.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77.jpeg"/><Relationship Id="rId7" Type="http://schemas.openxmlformats.org/officeDocument/2006/relationships/image" Target="../media/image7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5.jpeg"/><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microsoft.com/office/2007/relationships/hdphoto" Target="../media/hdphoto4.wdp"/></Relationships>
</file>

<file path=ppt/slides/_rels/slide46.xml.rels><?xml version="1.0" encoding="UTF-8" standalone="yes"?>
<Relationships xmlns="http://schemas.openxmlformats.org/package/2006/relationships"><Relationship Id="rId8" Type="http://schemas.microsoft.com/office/2007/relationships/hdphoto" Target="../media/hdphoto18.wdp"/><Relationship Id="rId3" Type="http://schemas.openxmlformats.org/officeDocument/2006/relationships/hyperlink" Target="mailto:charlene@studythecalendar.com" TargetMode="External"/><Relationship Id="rId7" Type="http://schemas.openxmlformats.org/officeDocument/2006/relationships/image" Target="../media/image85.png"/><Relationship Id="rId2" Type="http://schemas.openxmlformats.org/officeDocument/2006/relationships/image" Target="../media/image83.jpeg"/><Relationship Id="rId1" Type="http://schemas.openxmlformats.org/officeDocument/2006/relationships/slideLayout" Target="../slideLayouts/slideLayout7.xml"/><Relationship Id="rId6" Type="http://schemas.microsoft.com/office/2007/relationships/hdphoto" Target="../media/hdphoto17.wdp"/><Relationship Id="rId5" Type="http://schemas.openxmlformats.org/officeDocument/2006/relationships/image" Target="../media/image84.png"/><Relationship Id="rId10" Type="http://schemas.microsoft.com/office/2007/relationships/hdphoto" Target="../media/hdphoto19.wdp"/><Relationship Id="rId4" Type="http://schemas.openxmlformats.org/officeDocument/2006/relationships/hyperlink" Target="http://www.studythecalendar.com/" TargetMode="External"/><Relationship Id="rId9" Type="http://schemas.openxmlformats.org/officeDocument/2006/relationships/image" Target="../media/image86.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1</a:t>
            </a:fld>
            <a:endParaRPr lang="en-US"/>
          </a:p>
        </p:txBody>
      </p:sp>
      <p:pic>
        <p:nvPicPr>
          <p:cNvPr id="3" name="Picture 2" descr="C:\Users\Rae\Desktop\joshua bkgd edit.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0198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590800" y="4415525"/>
            <a:ext cx="3810000"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2060"/>
                  </a:solidFill>
                </a:ln>
                <a:solidFill>
                  <a:srgbClr val="0070C0"/>
                </a:solidFill>
                <a:effectLst>
                  <a:outerShdw blurRad="50800" dist="39000" dir="5460000" algn="tl">
                    <a:srgbClr val="000000">
                      <a:alpha val="38000"/>
                    </a:srgbClr>
                  </a:outerShdw>
                </a:effectLst>
                <a:latin typeface="Segoe Print" pitchFamily="2" charset="0"/>
              </a:rPr>
              <a:t>Part 2 of 3</a:t>
            </a:r>
            <a:endParaRPr lang="en-US" sz="4000" b="1" cap="none" spc="0" dirty="0">
              <a:ln w="11430">
                <a:solidFill>
                  <a:srgbClr val="002060"/>
                </a:solidFill>
              </a:ln>
              <a:solidFill>
                <a:srgbClr val="0070C0"/>
              </a:solidFill>
              <a:effectLst>
                <a:outerShdw blurRad="50800" dist="39000" dir="5460000" algn="tl">
                  <a:srgbClr val="000000">
                    <a:alpha val="38000"/>
                  </a:srgbClr>
                </a:outerShdw>
              </a:effectLst>
              <a:latin typeface="Segoe Print" pitchFamily="2" charset="0"/>
            </a:endParaRPr>
          </a:p>
        </p:txBody>
      </p:sp>
      <p:pic>
        <p:nvPicPr>
          <p:cNvPr id="12" name="Picture 4" descr="C:\Users\Rae\Desktop\joshua bkgd edit.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 y="5981700"/>
            <a:ext cx="92583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Rae\Desktop\mottled strip.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5199706"/>
            <a:ext cx="9182100" cy="2440288"/>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pic>
        <p:nvPicPr>
          <p:cNvPr id="14" name="Picture 2" descr="C:\Users\Rae\Desktop\2.16  Joshua Revised  8 Nov 2019\2.16  Josh Revision Art\wheat 3.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702" y="5249998"/>
            <a:ext cx="9144000" cy="2743200"/>
          </a:xfrm>
          <a:prstGeom prst="rect">
            <a:avLst/>
          </a:prstGeom>
          <a:noFill/>
          <a:effectLst>
            <a:glow rad="228600">
              <a:schemeClr val="accent5">
                <a:satMod val="175000"/>
                <a:alpha val="40000"/>
              </a:schemeClr>
            </a:glow>
            <a:softEdge rad="317500"/>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07592" y="5243902"/>
            <a:ext cx="9503992" cy="1569660"/>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sz="4800" b="1" dirty="0" smtClean="0">
                <a:ln>
                  <a:solidFill>
                    <a:srgbClr val="002060"/>
                  </a:solidFill>
                </a:ln>
                <a:solidFill>
                  <a:srgbClr val="0070C0"/>
                </a:solidFill>
                <a:effectLst>
                  <a:glow rad="101600">
                    <a:schemeClr val="accent1">
                      <a:alpha val="80000"/>
                    </a:schemeClr>
                  </a:glow>
                </a:effectLst>
                <a:latin typeface="Comic Sans MS" pitchFamily="66" charset="0"/>
              </a:rPr>
              <a:t>Joshua’s First Observance </a:t>
            </a:r>
            <a:br>
              <a:rPr lang="en-US" sz="4800" b="1" dirty="0" smtClean="0">
                <a:ln>
                  <a:solidFill>
                    <a:srgbClr val="002060"/>
                  </a:solidFill>
                </a:ln>
                <a:solidFill>
                  <a:srgbClr val="0070C0"/>
                </a:solidFill>
                <a:effectLst>
                  <a:glow rad="101600">
                    <a:schemeClr val="accent1">
                      <a:alpha val="80000"/>
                    </a:schemeClr>
                  </a:glow>
                </a:effectLst>
                <a:latin typeface="Comic Sans MS" pitchFamily="66" charset="0"/>
              </a:rPr>
            </a:br>
            <a:r>
              <a:rPr lang="en-US" sz="4800" b="1" dirty="0" smtClean="0">
                <a:ln>
                  <a:solidFill>
                    <a:srgbClr val="002060"/>
                  </a:solidFill>
                </a:ln>
                <a:solidFill>
                  <a:srgbClr val="0070C0"/>
                </a:solidFill>
                <a:effectLst>
                  <a:glow rad="101600">
                    <a:schemeClr val="accent1">
                      <a:alpha val="80000"/>
                    </a:schemeClr>
                  </a:glow>
                </a:effectLst>
                <a:latin typeface="Comic Sans MS" pitchFamily="66" charset="0"/>
              </a:rPr>
              <a:t>of </a:t>
            </a:r>
            <a:r>
              <a:rPr lang="en-US" sz="4400" b="1" dirty="0" smtClean="0">
                <a:ln>
                  <a:solidFill>
                    <a:srgbClr val="002060"/>
                  </a:solidFill>
                </a:ln>
                <a:solidFill>
                  <a:srgbClr val="00B050"/>
                </a:solidFill>
                <a:effectLst>
                  <a:glow rad="127000">
                    <a:srgbClr val="92D050">
                      <a:alpha val="86000"/>
                    </a:srgbClr>
                  </a:glow>
                </a:effectLst>
                <a:latin typeface="Comic Sans MS" pitchFamily="66" charset="0"/>
              </a:rPr>
              <a:t>Wave Sheaf</a:t>
            </a:r>
            <a:r>
              <a:rPr lang="en-US" sz="4400" b="1" dirty="0" smtClean="0">
                <a:ln>
                  <a:solidFill>
                    <a:srgbClr val="002060"/>
                  </a:solidFill>
                </a:ln>
                <a:solidFill>
                  <a:srgbClr val="0070C0"/>
                </a:solidFill>
                <a:effectLst>
                  <a:glow rad="127000">
                    <a:srgbClr val="92D050">
                      <a:alpha val="86000"/>
                    </a:srgbClr>
                  </a:glow>
                </a:effectLst>
                <a:latin typeface="Comic Sans MS" pitchFamily="66" charset="0"/>
              </a:rPr>
              <a:t> </a:t>
            </a:r>
            <a:r>
              <a:rPr lang="en-US" sz="4400" b="1" dirty="0">
                <a:ln>
                  <a:solidFill>
                    <a:srgbClr val="002060"/>
                  </a:solidFill>
                </a:ln>
                <a:solidFill>
                  <a:srgbClr val="0070C0"/>
                </a:solidFill>
                <a:effectLst>
                  <a:glow rad="101600">
                    <a:schemeClr val="accent1">
                      <a:alpha val="80000"/>
                    </a:schemeClr>
                  </a:glow>
                </a:effectLst>
                <a:latin typeface="Comic Sans MS" pitchFamily="66" charset="0"/>
              </a:rPr>
              <a:t>in Canaan</a:t>
            </a:r>
            <a:r>
              <a:rPr lang="en-US" sz="4400" b="1" dirty="0">
                <a:ln>
                  <a:solidFill>
                    <a:srgbClr val="002060"/>
                  </a:solidFill>
                </a:ln>
                <a:solidFill>
                  <a:srgbClr val="0070C0"/>
                </a:solidFill>
                <a:latin typeface="Comic Sans MS" pitchFamily="66" charset="0"/>
              </a:rPr>
              <a:t> </a:t>
            </a:r>
            <a:endParaRPr lang="en-US" sz="4000" b="1" dirty="0">
              <a:ln>
                <a:solidFill>
                  <a:srgbClr val="002060"/>
                </a:solidFill>
              </a:ln>
              <a:latin typeface="Comic Sans MS" pitchFamily="66" charset="0"/>
            </a:endParaRPr>
          </a:p>
        </p:txBody>
      </p:sp>
      <p:pic>
        <p:nvPicPr>
          <p:cNvPr id="16" name="Picture 2" descr="C:\Users\Rae\Documents\A CF Desktop Feb 2021\Best CCC Logo Clear with colors in circle SMS.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29577" y="685800"/>
            <a:ext cx="1178287" cy="1219200"/>
          </a:xfrm>
          <a:prstGeom prst="rect">
            <a:avLst/>
          </a:prstGeom>
          <a:noFill/>
          <a:effectLst>
            <a:glow rad="228600">
              <a:schemeClr val="bg1">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1194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t>10</a:t>
            </a:fld>
            <a:endParaRPr lang="en-US" dirty="0"/>
          </a:p>
        </p:txBody>
      </p:sp>
      <p:sp>
        <p:nvSpPr>
          <p:cNvPr id="8" name="Title 1"/>
          <p:cNvSpPr txBox="1">
            <a:spLocks/>
          </p:cNvSpPr>
          <p:nvPr/>
        </p:nvSpPr>
        <p:spPr>
          <a:xfrm>
            <a:off x="-76200" y="231616"/>
            <a:ext cx="4683168" cy="2511583"/>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i="1" spc="50" dirty="0" smtClean="0">
                <a:ln w="11430"/>
                <a:solidFill>
                  <a:srgbClr val="00CCFF"/>
                </a:solidFill>
                <a:effectLst>
                  <a:outerShdw blurRad="76200" dist="50800" dir="5400000" algn="tl" rotWithShape="0">
                    <a:srgbClr val="000000">
                      <a:alpha val="65000"/>
                    </a:srgbClr>
                  </a:outerShdw>
                </a:effectLst>
                <a:latin typeface="Kristen ITC" pitchFamily="66" charset="0"/>
              </a:rPr>
              <a:t>“the same day”</a:t>
            </a:r>
            <a:br>
              <a:rPr lang="en-US" sz="3200" i="1" spc="50" dirty="0" smtClean="0">
                <a:ln w="11430"/>
                <a:solidFill>
                  <a:srgbClr val="00CCFF"/>
                </a:solidFill>
                <a:effectLst>
                  <a:outerShdw blurRad="76200" dist="50800" dir="5400000" algn="tl" rotWithShape="0">
                    <a:srgbClr val="000000">
                      <a:alpha val="65000"/>
                    </a:srgbClr>
                  </a:outerShdw>
                </a:effectLst>
                <a:latin typeface="Kristen ITC" pitchFamily="66" charset="0"/>
              </a:rPr>
            </a:br>
            <a:r>
              <a:rPr lang="en-US" sz="4400" i="1" spc="50" dirty="0" smtClean="0">
                <a:ln w="11430"/>
                <a:solidFill>
                  <a:srgbClr val="00CCFF"/>
                </a:solidFill>
                <a:effectLst>
                  <a:outerShdw blurRad="76200" dist="50800" dir="5400000" algn="tl" rotWithShape="0">
                    <a:srgbClr val="000000">
                      <a:alpha val="65000"/>
                    </a:srgbClr>
                  </a:outerShdw>
                </a:effectLst>
                <a:latin typeface="Kristen ITC" pitchFamily="66" charset="0"/>
              </a:rPr>
              <a:t>“self-same day” </a:t>
            </a:r>
            <a:r>
              <a:rPr lang="en-US" sz="4400" i="1" spc="50" dirty="0">
                <a:ln w="11430"/>
                <a:solidFill>
                  <a:srgbClr val="009999"/>
                </a:solidFill>
                <a:effectLst>
                  <a:outerShdw blurRad="76200" dist="50800" dir="5400000" algn="tl" rotWithShape="0">
                    <a:srgbClr val="000000">
                      <a:alpha val="65000"/>
                    </a:srgbClr>
                  </a:outerShdw>
                </a:effectLst>
                <a:latin typeface="Kristen ITC" pitchFamily="66" charset="0"/>
              </a:rPr>
              <a:t> </a:t>
            </a:r>
            <a:r>
              <a:rPr lang="en-US" sz="4400" i="1" spc="50" dirty="0" smtClean="0">
                <a:ln w="11430"/>
                <a:solidFill>
                  <a:srgbClr val="009999"/>
                </a:solidFill>
                <a:effectLst>
                  <a:outerShdw blurRad="76200" dist="50800" dir="5400000" algn="tl" rotWithShape="0">
                    <a:srgbClr val="000000">
                      <a:alpha val="65000"/>
                    </a:srgbClr>
                  </a:outerShdw>
                </a:effectLst>
                <a:latin typeface="Kristen ITC" pitchFamily="66" charset="0"/>
              </a:rPr>
              <a:t/>
            </a:r>
            <a:br>
              <a:rPr lang="en-US" sz="4400" i="1" spc="50" dirty="0" smtClean="0">
                <a:ln w="11430"/>
                <a:solidFill>
                  <a:srgbClr val="009999"/>
                </a:solidFill>
                <a:effectLst>
                  <a:outerShdw blurRad="76200" dist="50800" dir="5400000" algn="tl" rotWithShape="0">
                    <a:srgbClr val="000000">
                      <a:alpha val="65000"/>
                    </a:srgbClr>
                  </a:outerShdw>
                </a:effectLst>
                <a:latin typeface="Kristen ITC" pitchFamily="66" charset="0"/>
              </a:rPr>
            </a:br>
            <a:r>
              <a:rPr lang="en-US" sz="4400" i="1" spc="50" dirty="0" smtClean="0">
                <a:ln w="11430"/>
                <a:solidFill>
                  <a:srgbClr val="009999"/>
                </a:solidFill>
                <a:effectLst>
                  <a:outerShdw blurRad="76200" dist="50800" dir="5400000" algn="tl" rotWithShape="0">
                    <a:srgbClr val="000000">
                      <a:alpha val="65000"/>
                    </a:srgbClr>
                  </a:outerShdw>
                </a:effectLst>
                <a:latin typeface="Kristen ITC" pitchFamily="66" charset="0"/>
              </a:rPr>
              <a:t/>
            </a:r>
            <a:br>
              <a:rPr lang="en-US" sz="4400" i="1" spc="50" dirty="0" smtClean="0">
                <a:ln w="11430"/>
                <a:solidFill>
                  <a:srgbClr val="009999"/>
                </a:solidFill>
                <a:effectLst>
                  <a:outerShdw blurRad="76200" dist="50800" dir="5400000" algn="tl" rotWithShape="0">
                    <a:srgbClr val="000000">
                      <a:alpha val="65000"/>
                    </a:srgbClr>
                  </a:outerShdw>
                </a:effectLst>
                <a:latin typeface="Kristen ITC" pitchFamily="66" charset="0"/>
              </a:rPr>
            </a:br>
            <a:r>
              <a:rPr lang="en-US" sz="2400" i="1" spc="50" dirty="0" smtClean="0">
                <a:ln w="11430"/>
                <a:solidFill>
                  <a:srgbClr val="009999"/>
                </a:solidFill>
                <a:effectLst>
                  <a:outerShdw blurRad="76200" dist="50800" dir="5400000" algn="tl" rotWithShape="0">
                    <a:srgbClr val="000000">
                      <a:alpha val="65000"/>
                    </a:srgbClr>
                  </a:outerShdw>
                </a:effectLst>
                <a:latin typeface="Kristen ITC" pitchFamily="66" charset="0"/>
              </a:rPr>
              <a:t>KJV </a:t>
            </a:r>
            <a:endParaRPr lang="en-US" sz="1800" i="1" spc="50" dirty="0">
              <a:ln w="11430"/>
              <a:solidFill>
                <a:srgbClr val="009999"/>
              </a:solidFill>
              <a:effectLst>
                <a:outerShdw blurRad="76200" dist="50800" dir="5400000" algn="tl" rotWithShape="0">
                  <a:srgbClr val="000000">
                    <a:alpha val="65000"/>
                  </a:srgbClr>
                </a:outerShdw>
              </a:effectLst>
              <a:latin typeface="Kristen ITC" pitchFamily="66" charset="0"/>
            </a:endParaRPr>
          </a:p>
        </p:txBody>
      </p:sp>
      <p:pic>
        <p:nvPicPr>
          <p:cNvPr id="8194" name="Picture 2" descr="D:\A. Astleford Jan 5 2016\Dawn Studies\6 - Joshua 5 Passover &amp; FF in Canaan\Art\joshua 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099602" y="533400"/>
            <a:ext cx="2587198" cy="2163672"/>
          </a:xfrm>
          <a:prstGeom prst="roundRect">
            <a:avLst>
              <a:gd name="adj" fmla="val 16667"/>
            </a:avLst>
          </a:prstGeom>
          <a:ln>
            <a:noFill/>
          </a:ln>
          <a:effectLst>
            <a:glow rad="2286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8195" name="Picture 3" descr="C:\Users\Rae\Desktop\Leviticus scrol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024130">
            <a:off x="4582316" y="429327"/>
            <a:ext cx="2470118" cy="1173552"/>
          </a:xfrm>
          <a:prstGeom prst="rect">
            <a:avLst/>
          </a:prstGeom>
          <a:noFill/>
          <a:effectLst>
            <a:glow rad="101600">
              <a:schemeClr val="accent1">
                <a:satMod val="175000"/>
                <a:alpha val="40000"/>
              </a:schemeClr>
            </a:glow>
            <a:softEdge rad="127000"/>
          </a:effectLst>
          <a:extLst>
            <a:ext uri="{909E8E84-426E-40DD-AFC4-6F175D3DCCD1}">
              <a14:hiddenFill xmlns:a14="http://schemas.microsoft.com/office/drawing/2010/main">
                <a:solidFill>
                  <a:srgbClr val="FFFFFF"/>
                </a:solidFill>
              </a14:hiddenFill>
            </a:ext>
          </a:extLst>
        </p:spPr>
      </p:pic>
      <p:sp>
        <p:nvSpPr>
          <p:cNvPr id="7" name="Content Placeholder 4"/>
          <p:cNvSpPr txBox="1">
            <a:spLocks/>
          </p:cNvSpPr>
          <p:nvPr/>
        </p:nvSpPr>
        <p:spPr>
          <a:xfrm>
            <a:off x="3733800" y="3043101"/>
            <a:ext cx="5105400" cy="3433899"/>
          </a:xfrm>
          <a:prstGeom prst="rect">
            <a:avLst/>
          </a:prstGeom>
          <a:solidFill>
            <a:schemeClr val="bg1"/>
          </a:solidFill>
          <a:ln w="38100">
            <a:solidFill>
              <a:schemeClr val="accent1">
                <a:lumMod val="75000"/>
              </a:schemeClr>
            </a:solidFill>
          </a:ln>
          <a:effectLst>
            <a:glow rad="228600">
              <a:schemeClr val="accent1">
                <a:satMod val="175000"/>
                <a:alpha val="40000"/>
              </a:schemeClr>
            </a:glow>
          </a:effectLst>
          <a:scene3d>
            <a:camera prst="orthographicFront"/>
            <a:lightRig rig="threePt" dir="t"/>
          </a:scene3d>
          <a:sp3d>
            <a:bevelT prst="slope"/>
          </a:sp3d>
        </p:spPr>
        <p:txBody>
          <a:bodyPr>
            <a:normAutofit fontScale="85000" lnSpcReduction="20000"/>
            <a:sp3d extrusionH="57150">
              <a:bevelT w="38100" h="38100"/>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None/>
            </a:pPr>
            <a:r>
              <a:rPr lang="en-US" sz="3800" b="1" dirty="0" smtClean="0">
                <a:solidFill>
                  <a:srgbClr val="0070C0"/>
                </a:solidFill>
              </a:rPr>
              <a:t>H6106</a:t>
            </a:r>
            <a:r>
              <a:rPr lang="en-US" sz="3800" dirty="0" smtClean="0">
                <a:solidFill>
                  <a:schemeClr val="accent5">
                    <a:lumMod val="75000"/>
                  </a:schemeClr>
                </a:solidFill>
              </a:rPr>
              <a:t>  `</a:t>
            </a:r>
            <a:r>
              <a:rPr lang="en-US" sz="3800" dirty="0" err="1">
                <a:solidFill>
                  <a:schemeClr val="accent5">
                    <a:lumMod val="75000"/>
                  </a:schemeClr>
                </a:solidFill>
              </a:rPr>
              <a:t>etsem</a:t>
            </a:r>
            <a:r>
              <a:rPr lang="en-US" sz="3800" dirty="0">
                <a:solidFill>
                  <a:schemeClr val="accent5">
                    <a:lumMod val="75000"/>
                  </a:schemeClr>
                </a:solidFill>
              </a:rPr>
              <a:t> </a:t>
            </a:r>
            <a:r>
              <a:rPr lang="en-US" sz="2800" dirty="0">
                <a:solidFill>
                  <a:schemeClr val="accent5">
                    <a:lumMod val="75000"/>
                  </a:schemeClr>
                </a:solidFill>
              </a:rPr>
              <a:t>(</a:t>
            </a:r>
            <a:r>
              <a:rPr lang="en-US" sz="2800" dirty="0" err="1">
                <a:solidFill>
                  <a:schemeClr val="accent5">
                    <a:lumMod val="75000"/>
                  </a:schemeClr>
                </a:solidFill>
              </a:rPr>
              <a:t>eh'tsem</a:t>
            </a:r>
            <a:r>
              <a:rPr lang="en-US" sz="2800" dirty="0">
                <a:solidFill>
                  <a:schemeClr val="accent5">
                    <a:lumMod val="75000"/>
                  </a:schemeClr>
                </a:solidFill>
              </a:rPr>
              <a:t>); </a:t>
            </a:r>
            <a:r>
              <a:rPr lang="en-US" sz="2800" dirty="0" smtClean="0">
                <a:solidFill>
                  <a:schemeClr val="accent5">
                    <a:lumMod val="75000"/>
                  </a:schemeClr>
                </a:solidFill>
              </a:rPr>
              <a:t/>
            </a:r>
            <a:br>
              <a:rPr lang="en-US" sz="2800" dirty="0" smtClean="0">
                <a:solidFill>
                  <a:schemeClr val="accent5">
                    <a:lumMod val="75000"/>
                  </a:schemeClr>
                </a:solidFill>
              </a:rPr>
            </a:br>
            <a:r>
              <a:rPr lang="en-US" sz="2800" dirty="0" smtClean="0">
                <a:solidFill>
                  <a:schemeClr val="accent5">
                    <a:lumMod val="75000"/>
                  </a:schemeClr>
                </a:solidFill>
              </a:rPr>
              <a:t>from H6105</a:t>
            </a:r>
            <a:r>
              <a:rPr lang="en-US" sz="2800" dirty="0">
                <a:solidFill>
                  <a:schemeClr val="accent5">
                    <a:lumMod val="75000"/>
                  </a:schemeClr>
                </a:solidFill>
              </a:rPr>
              <a:t>; </a:t>
            </a:r>
            <a:r>
              <a:rPr lang="en-US" sz="3800" b="1" u="sng" dirty="0">
                <a:solidFill>
                  <a:srgbClr val="0070C0"/>
                </a:solidFill>
              </a:rPr>
              <a:t>a bone</a:t>
            </a:r>
            <a:r>
              <a:rPr lang="en-US" sz="3800" dirty="0">
                <a:solidFill>
                  <a:srgbClr val="0070C0"/>
                </a:solidFill>
              </a:rPr>
              <a:t> </a:t>
            </a:r>
            <a:r>
              <a:rPr lang="en-US" sz="3300" dirty="0">
                <a:solidFill>
                  <a:schemeClr val="accent5">
                    <a:lumMod val="75000"/>
                  </a:schemeClr>
                </a:solidFill>
              </a:rPr>
              <a:t>(</a:t>
            </a:r>
            <a:r>
              <a:rPr lang="en-US" sz="3300" u="sng" dirty="0">
                <a:solidFill>
                  <a:schemeClr val="accent5">
                    <a:lumMod val="75000"/>
                  </a:schemeClr>
                </a:solidFill>
              </a:rPr>
              <a:t>as stron</a:t>
            </a:r>
            <a:r>
              <a:rPr lang="en-US" sz="3300" dirty="0">
                <a:solidFill>
                  <a:schemeClr val="accent5">
                    <a:lumMod val="75000"/>
                  </a:schemeClr>
                </a:solidFill>
              </a:rPr>
              <a:t>g); </a:t>
            </a:r>
            <a:r>
              <a:rPr lang="en-US" sz="3800" dirty="0">
                <a:solidFill>
                  <a:schemeClr val="accent5">
                    <a:lumMod val="75000"/>
                  </a:schemeClr>
                </a:solidFill>
              </a:rPr>
              <a:t>by extension, </a:t>
            </a:r>
            <a:r>
              <a:rPr lang="en-US" sz="3800" dirty="0" smtClean="0">
                <a:solidFill>
                  <a:schemeClr val="accent5">
                    <a:lumMod val="75000"/>
                  </a:schemeClr>
                </a:solidFill>
              </a:rPr>
              <a:t/>
            </a:r>
            <a:br>
              <a:rPr lang="en-US" sz="3800" dirty="0" smtClean="0">
                <a:solidFill>
                  <a:schemeClr val="accent5">
                    <a:lumMod val="75000"/>
                  </a:schemeClr>
                </a:solidFill>
              </a:rPr>
            </a:br>
            <a:r>
              <a:rPr lang="en-US" sz="3800" b="1" u="sng" dirty="0" smtClean="0">
                <a:solidFill>
                  <a:srgbClr val="0070C0"/>
                </a:solidFill>
              </a:rPr>
              <a:t>the </a:t>
            </a:r>
            <a:r>
              <a:rPr lang="en-US" sz="3800" b="1" u="sng" dirty="0">
                <a:solidFill>
                  <a:srgbClr val="0070C0"/>
                </a:solidFill>
              </a:rPr>
              <a:t>bod</a:t>
            </a:r>
            <a:r>
              <a:rPr lang="en-US" sz="3800" b="1" dirty="0">
                <a:solidFill>
                  <a:srgbClr val="0070C0"/>
                </a:solidFill>
              </a:rPr>
              <a:t>y</a:t>
            </a:r>
            <a:r>
              <a:rPr lang="en-US" sz="3800" dirty="0">
                <a:solidFill>
                  <a:srgbClr val="0070C0"/>
                </a:solidFill>
              </a:rPr>
              <a:t>; </a:t>
            </a:r>
            <a:r>
              <a:rPr lang="en-US" sz="2800" dirty="0">
                <a:solidFill>
                  <a:schemeClr val="accent5">
                    <a:lumMod val="75000"/>
                  </a:schemeClr>
                </a:solidFill>
              </a:rPr>
              <a:t>figuratively,</a:t>
            </a:r>
            <a:r>
              <a:rPr lang="en-US" sz="3800" dirty="0">
                <a:solidFill>
                  <a:schemeClr val="accent5">
                    <a:lumMod val="75000"/>
                  </a:schemeClr>
                </a:solidFill>
              </a:rPr>
              <a:t> </a:t>
            </a:r>
            <a:r>
              <a:rPr lang="en-US" sz="3800" dirty="0" smtClean="0">
                <a:solidFill>
                  <a:schemeClr val="accent5">
                    <a:lumMod val="75000"/>
                  </a:schemeClr>
                </a:solidFill>
              </a:rPr>
              <a:t/>
            </a:r>
            <a:br>
              <a:rPr lang="en-US" sz="3800" dirty="0" smtClean="0">
                <a:solidFill>
                  <a:schemeClr val="accent5">
                    <a:lumMod val="75000"/>
                  </a:schemeClr>
                </a:solidFill>
              </a:rPr>
            </a:br>
            <a:r>
              <a:rPr lang="en-US" sz="3800" b="1" u="sng" dirty="0" smtClean="0">
                <a:solidFill>
                  <a:srgbClr val="0070C0"/>
                </a:solidFill>
              </a:rPr>
              <a:t>the </a:t>
            </a:r>
            <a:r>
              <a:rPr lang="en-US" sz="3800" b="1" u="sng" dirty="0">
                <a:solidFill>
                  <a:srgbClr val="0070C0"/>
                </a:solidFill>
              </a:rPr>
              <a:t>substance</a:t>
            </a:r>
            <a:r>
              <a:rPr lang="en-US" sz="3800" dirty="0">
                <a:solidFill>
                  <a:srgbClr val="0070C0"/>
                </a:solidFill>
              </a:rPr>
              <a:t>, </a:t>
            </a:r>
            <a:r>
              <a:rPr lang="en-US" sz="3800" dirty="0">
                <a:solidFill>
                  <a:schemeClr val="accent5">
                    <a:lumMod val="75000"/>
                  </a:schemeClr>
                </a:solidFill>
              </a:rPr>
              <a:t>i.e. </a:t>
            </a:r>
            <a:r>
              <a:rPr lang="en-US" sz="3800" dirty="0" smtClean="0">
                <a:solidFill>
                  <a:schemeClr val="accent5">
                    <a:lumMod val="75000"/>
                  </a:schemeClr>
                </a:solidFill>
              </a:rPr>
              <a:t/>
            </a:r>
            <a:br>
              <a:rPr lang="en-US" sz="3800" dirty="0" smtClean="0">
                <a:solidFill>
                  <a:schemeClr val="accent5">
                    <a:lumMod val="75000"/>
                  </a:schemeClr>
                </a:solidFill>
              </a:rPr>
            </a:br>
            <a:r>
              <a:rPr lang="en-US" sz="2800" dirty="0" smtClean="0">
                <a:solidFill>
                  <a:schemeClr val="accent5">
                    <a:lumMod val="75000"/>
                  </a:schemeClr>
                </a:solidFill>
              </a:rPr>
              <a:t>(</a:t>
            </a:r>
            <a:r>
              <a:rPr lang="en-US" sz="2800" dirty="0">
                <a:solidFill>
                  <a:schemeClr val="accent5">
                    <a:lumMod val="75000"/>
                  </a:schemeClr>
                </a:solidFill>
              </a:rPr>
              <a:t>as pron.) </a:t>
            </a:r>
            <a:r>
              <a:rPr lang="en-US" sz="3800" dirty="0">
                <a:solidFill>
                  <a:schemeClr val="accent5">
                    <a:lumMod val="75000"/>
                  </a:schemeClr>
                </a:solidFill>
              </a:rPr>
              <a:t>selfsame</a:t>
            </a:r>
            <a:r>
              <a:rPr lang="en-US" sz="3800" dirty="0" smtClean="0">
                <a:solidFill>
                  <a:schemeClr val="accent5">
                    <a:lumMod val="75000"/>
                  </a:schemeClr>
                </a:solidFill>
              </a:rPr>
              <a:t>:  </a:t>
            </a:r>
            <a:br>
              <a:rPr lang="en-US" sz="3800" dirty="0" smtClean="0">
                <a:solidFill>
                  <a:schemeClr val="accent5">
                    <a:lumMod val="75000"/>
                  </a:schemeClr>
                </a:solidFill>
              </a:rPr>
            </a:br>
            <a:r>
              <a:rPr lang="en-US" sz="3800" b="1" dirty="0" smtClean="0">
                <a:solidFill>
                  <a:schemeClr val="accent5">
                    <a:lumMod val="75000"/>
                  </a:schemeClr>
                </a:solidFill>
              </a:rPr>
              <a:t>KJV</a:t>
            </a:r>
            <a:r>
              <a:rPr lang="en-US" sz="3800" dirty="0" smtClean="0">
                <a:solidFill>
                  <a:schemeClr val="accent5">
                    <a:lumMod val="75000"/>
                  </a:schemeClr>
                </a:solidFill>
              </a:rPr>
              <a:t> </a:t>
            </a:r>
            <a:r>
              <a:rPr lang="en-US" sz="3800" dirty="0">
                <a:solidFill>
                  <a:schemeClr val="accent5">
                    <a:lumMod val="75000"/>
                  </a:schemeClr>
                </a:solidFill>
              </a:rPr>
              <a:t>- </a:t>
            </a:r>
            <a:r>
              <a:rPr lang="en-US" sz="3800" b="1" u="sng" dirty="0">
                <a:solidFill>
                  <a:schemeClr val="accent5">
                    <a:lumMod val="75000"/>
                  </a:schemeClr>
                </a:solidFill>
              </a:rPr>
              <a:t>bod</a:t>
            </a:r>
            <a:r>
              <a:rPr lang="en-US" sz="3800" b="1" dirty="0">
                <a:solidFill>
                  <a:schemeClr val="accent5">
                    <a:lumMod val="75000"/>
                  </a:schemeClr>
                </a:solidFill>
              </a:rPr>
              <a:t>y</a:t>
            </a:r>
            <a:r>
              <a:rPr lang="en-US" sz="3800" dirty="0">
                <a:solidFill>
                  <a:schemeClr val="accent5">
                    <a:lumMod val="75000"/>
                  </a:schemeClr>
                </a:solidFill>
              </a:rPr>
              <a:t>, </a:t>
            </a:r>
            <a:r>
              <a:rPr lang="en-US" sz="3800" b="1" u="sng" dirty="0">
                <a:solidFill>
                  <a:schemeClr val="accent5">
                    <a:lumMod val="75000"/>
                  </a:schemeClr>
                </a:solidFill>
              </a:rPr>
              <a:t>bone</a:t>
            </a:r>
            <a:r>
              <a:rPr lang="en-US" sz="3800" dirty="0">
                <a:solidFill>
                  <a:schemeClr val="accent5">
                    <a:lumMod val="75000"/>
                  </a:schemeClr>
                </a:solidFill>
              </a:rPr>
              <a:t>, </a:t>
            </a:r>
            <a:r>
              <a:rPr lang="en-US" sz="3800" b="1" u="sng" dirty="0">
                <a:solidFill>
                  <a:srgbClr val="0070C0"/>
                </a:solidFill>
              </a:rPr>
              <a:t>life</a:t>
            </a:r>
            <a:r>
              <a:rPr lang="en-US" sz="3800" dirty="0">
                <a:solidFill>
                  <a:srgbClr val="0070C0"/>
                </a:solidFill>
              </a:rPr>
              <a:t>, </a:t>
            </a:r>
            <a:r>
              <a:rPr lang="en-US" sz="3800" dirty="0" smtClean="0">
                <a:solidFill>
                  <a:schemeClr val="accent5">
                    <a:lumMod val="75000"/>
                  </a:schemeClr>
                </a:solidFill>
              </a:rPr>
              <a:t/>
            </a:r>
            <a:br>
              <a:rPr lang="en-US" sz="3800" dirty="0" smtClean="0">
                <a:solidFill>
                  <a:schemeClr val="accent5">
                    <a:lumMod val="75000"/>
                  </a:schemeClr>
                </a:solidFill>
              </a:rPr>
            </a:br>
            <a:r>
              <a:rPr lang="en-US" sz="2800" dirty="0" smtClean="0">
                <a:solidFill>
                  <a:schemeClr val="accent5">
                    <a:lumMod val="75000"/>
                  </a:schemeClr>
                </a:solidFill>
              </a:rPr>
              <a:t>(</a:t>
            </a:r>
            <a:r>
              <a:rPr lang="en-US" sz="2800" dirty="0">
                <a:solidFill>
                  <a:schemeClr val="accent5">
                    <a:lumMod val="75000"/>
                  </a:schemeClr>
                </a:solidFill>
              </a:rPr>
              <a:t>self-) </a:t>
            </a:r>
            <a:r>
              <a:rPr lang="en-US" sz="3800" dirty="0">
                <a:solidFill>
                  <a:schemeClr val="accent5">
                    <a:lumMod val="75000"/>
                  </a:schemeClr>
                </a:solidFill>
              </a:rPr>
              <a:t>same, </a:t>
            </a:r>
            <a:r>
              <a:rPr lang="en-US" sz="3800" b="1" u="sng" dirty="0">
                <a:solidFill>
                  <a:srgbClr val="0070C0"/>
                </a:solidFill>
              </a:rPr>
              <a:t>stren</a:t>
            </a:r>
            <a:r>
              <a:rPr lang="en-US" sz="3800" b="1" dirty="0">
                <a:solidFill>
                  <a:srgbClr val="0070C0"/>
                </a:solidFill>
              </a:rPr>
              <a:t>g</a:t>
            </a:r>
            <a:r>
              <a:rPr lang="en-US" sz="3800" b="1" u="sng" dirty="0">
                <a:solidFill>
                  <a:srgbClr val="0070C0"/>
                </a:solidFill>
              </a:rPr>
              <a:t>th</a:t>
            </a:r>
            <a:r>
              <a:rPr lang="en-US" sz="3800" dirty="0">
                <a:solidFill>
                  <a:srgbClr val="0070C0"/>
                </a:solidFill>
              </a:rPr>
              <a:t>, </a:t>
            </a:r>
            <a:r>
              <a:rPr lang="en-US" sz="3800" dirty="0">
                <a:solidFill>
                  <a:schemeClr val="accent5">
                    <a:lumMod val="75000"/>
                  </a:schemeClr>
                </a:solidFill>
              </a:rPr>
              <a:t>very</a:t>
            </a:r>
            <a:r>
              <a:rPr lang="en-US" sz="3800" dirty="0" smtClean="0">
                <a:solidFill>
                  <a:schemeClr val="accent5">
                    <a:lumMod val="75000"/>
                  </a:schemeClr>
                </a:solidFill>
              </a:rPr>
              <a:t>.</a:t>
            </a:r>
            <a:endParaRPr lang="en-US" sz="3800" dirty="0">
              <a:solidFill>
                <a:schemeClr val="accent5">
                  <a:lumMod val="75000"/>
                </a:schemeClr>
              </a:solidFill>
            </a:endParaRPr>
          </a:p>
        </p:txBody>
      </p:sp>
      <p:sp>
        <p:nvSpPr>
          <p:cNvPr id="3" name="Left Brace 2"/>
          <p:cNvSpPr/>
          <p:nvPr/>
        </p:nvSpPr>
        <p:spPr>
          <a:xfrm rot="16200000">
            <a:off x="1952384" y="-53790"/>
            <a:ext cx="533400" cy="3429000"/>
          </a:xfrm>
          <a:prstGeom prst="leftBrace">
            <a:avLst>
              <a:gd name="adj1" fmla="val 39261"/>
              <a:gd name="adj2" fmla="val 53093"/>
            </a:avLst>
          </a:prstGeom>
          <a:solidFill>
            <a:srgbClr val="B7DEE8"/>
          </a:solidFill>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4173515" y="-512917"/>
            <a:ext cx="4302169" cy="369332"/>
          </a:xfrm>
          <a:prstGeom prst="rect">
            <a:avLst/>
          </a:prstGeom>
          <a:solidFill>
            <a:srgbClr val="99FFCC"/>
          </a:solidFill>
          <a:scene3d>
            <a:camera prst="orthographicFront"/>
            <a:lightRig rig="threePt" dir="t"/>
          </a:scene3d>
          <a:sp3d>
            <a:bevelT w="165100" prst="coolSlant"/>
          </a:sp3d>
        </p:spPr>
        <p:txBody>
          <a:bodyPr wrap="square" rtlCol="0">
            <a:spAutoFit/>
            <a:sp3d extrusionH="57150">
              <a:bevelT w="82550" h="38100" prst="coolSlant"/>
            </a:sp3d>
          </a:bodyPr>
          <a:lstStyle/>
          <a:p>
            <a:pPr algn="ctr"/>
            <a:r>
              <a:rPr lang="en-US" b="1" dirty="0" smtClean="0">
                <a:ln w="1905">
                  <a:solidFill>
                    <a:srgbClr val="006600"/>
                  </a:solidFill>
                </a:ln>
                <a:solidFill>
                  <a:srgbClr val="00A6A2"/>
                </a:solidFill>
                <a:effectLst>
                  <a:innerShdw blurRad="69850" dist="43180" dir="5400000">
                    <a:srgbClr val="000000">
                      <a:alpha val="65000"/>
                    </a:srgbClr>
                  </a:innerShdw>
                </a:effectLst>
                <a:latin typeface="Aharoni" pitchFamily="2" charset="-79"/>
                <a:cs typeface="Aharoni" pitchFamily="2" charset="-79"/>
              </a:rPr>
              <a:t>Joshua followed the Torah command:</a:t>
            </a:r>
            <a:endParaRPr lang="en-US" b="1" dirty="0">
              <a:ln w="1905">
                <a:solidFill>
                  <a:srgbClr val="006600"/>
                </a:solidFill>
              </a:ln>
              <a:solidFill>
                <a:srgbClr val="00A6A2"/>
              </a:solidFill>
              <a:effectLst>
                <a:innerShdw blurRad="69850" dist="43180" dir="5400000">
                  <a:srgbClr val="000000">
                    <a:alpha val="65000"/>
                  </a:srgbClr>
                </a:innerShdw>
              </a:effectLst>
              <a:latin typeface="Aharoni" pitchFamily="2" charset="-79"/>
              <a:cs typeface="Aharoni" pitchFamily="2" charset="-79"/>
            </a:endParaRPr>
          </a:p>
        </p:txBody>
      </p:sp>
      <p:pic>
        <p:nvPicPr>
          <p:cNvPr id="1026" name="Picture 2" descr="C:\Users\Rae\Desktop\Josh 5 vs 11 KJV.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4900" y="2895601"/>
            <a:ext cx="3168225" cy="3448562"/>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8613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1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11</a:t>
            </a:fld>
            <a:endParaRPr lang="en-US"/>
          </a:p>
        </p:txBody>
      </p:sp>
      <p:sp>
        <p:nvSpPr>
          <p:cNvPr id="3" name="Title 1"/>
          <p:cNvSpPr txBox="1">
            <a:spLocks/>
          </p:cNvSpPr>
          <p:nvPr/>
        </p:nvSpPr>
        <p:spPr>
          <a:xfrm>
            <a:off x="-76200" y="76200"/>
            <a:ext cx="9296400" cy="7620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i="1" spc="50" dirty="0" smtClean="0">
                <a:ln w="11430"/>
                <a:solidFill>
                  <a:srgbClr val="7030A0"/>
                </a:solidFill>
                <a:effectLst>
                  <a:outerShdw blurRad="76200" dist="50800" dir="5400000" algn="tl" rotWithShape="0">
                    <a:srgbClr val="000000">
                      <a:alpha val="65000"/>
                    </a:srgbClr>
                  </a:outerShdw>
                </a:effectLst>
                <a:latin typeface="Kristen ITC" pitchFamily="66" charset="0"/>
              </a:rPr>
              <a:t>“</a:t>
            </a:r>
            <a:r>
              <a:rPr lang="en-US" sz="4400" i="1" spc="300" dirty="0" smtClean="0">
                <a:ln w="11430"/>
                <a:solidFill>
                  <a:srgbClr val="7030A0"/>
                </a:solidFill>
                <a:effectLst>
                  <a:outerShdw blurRad="76200" dist="50800" dir="5400000" algn="tl" rotWithShape="0">
                    <a:srgbClr val="000000">
                      <a:alpha val="65000"/>
                    </a:srgbClr>
                  </a:outerShdw>
                </a:effectLst>
                <a:latin typeface="Kristen ITC" pitchFamily="66" charset="0"/>
              </a:rPr>
              <a:t>ON  THIS  SAME  DAY</a:t>
            </a:r>
            <a:r>
              <a:rPr lang="en-US" sz="4400" i="1" spc="50" dirty="0" smtClean="0">
                <a:ln w="11430"/>
                <a:solidFill>
                  <a:srgbClr val="7030A0"/>
                </a:solidFill>
                <a:effectLst>
                  <a:outerShdw blurRad="76200" dist="50800" dir="5400000" algn="tl" rotWithShape="0">
                    <a:srgbClr val="000000">
                      <a:alpha val="65000"/>
                    </a:srgbClr>
                  </a:outerShdw>
                </a:effectLst>
                <a:latin typeface="Kristen ITC" pitchFamily="66" charset="0"/>
              </a:rPr>
              <a:t>”</a:t>
            </a:r>
            <a:endParaRPr lang="en-US" sz="1800" i="1" spc="50" dirty="0">
              <a:ln w="11430"/>
              <a:solidFill>
                <a:srgbClr val="7030A0"/>
              </a:solidFill>
              <a:effectLst>
                <a:outerShdw blurRad="76200" dist="50800" dir="5400000" algn="tl" rotWithShape="0">
                  <a:srgbClr val="000000">
                    <a:alpha val="65000"/>
                  </a:srgbClr>
                </a:outerShdw>
              </a:effectLst>
              <a:latin typeface="Kristen ITC" pitchFamily="66" charset="0"/>
            </a:endParaRPr>
          </a:p>
        </p:txBody>
      </p:sp>
      <p:sp>
        <p:nvSpPr>
          <p:cNvPr id="6" name="Content Placeholder 4"/>
          <p:cNvSpPr txBox="1">
            <a:spLocks/>
          </p:cNvSpPr>
          <p:nvPr/>
        </p:nvSpPr>
        <p:spPr>
          <a:xfrm>
            <a:off x="533400" y="1056640"/>
            <a:ext cx="8153400" cy="5344160"/>
          </a:xfrm>
          <a:prstGeom prst="rect">
            <a:avLst/>
          </a:prstGeom>
          <a:solidFill>
            <a:schemeClr val="bg1"/>
          </a:solidFill>
          <a:ln w="57150">
            <a:solidFill>
              <a:srgbClr val="7030A0"/>
            </a:solidFill>
          </a:ln>
          <a:effectLst>
            <a:glow rad="228600">
              <a:srgbClr val="7030A0">
                <a:alpha val="40000"/>
              </a:srgbClr>
            </a:glow>
          </a:effectLst>
          <a:scene3d>
            <a:camera prst="orthographicFront"/>
            <a:lightRig rig="threePt" dir="t"/>
          </a:scene3d>
          <a:sp3d>
            <a:bevelT prst="slope"/>
          </a:sp3d>
        </p:spPr>
        <p:txBody>
          <a:bodyPr>
            <a:normAutofit fontScale="55000" lnSpcReduction="20000"/>
            <a:sp3d extrusionH="57150">
              <a:bevelT w="38100" h="38100"/>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lnSpc>
                <a:spcPct val="120000"/>
              </a:lnSpc>
              <a:buNone/>
            </a:pPr>
            <a:r>
              <a:rPr lang="en-US" sz="3600" b="1" dirty="0">
                <a:ln w="1905"/>
                <a:solidFill>
                  <a:schemeClr val="accent5">
                    <a:lumMod val="75000"/>
                  </a:schemeClr>
                </a:solidFill>
                <a:effectLst>
                  <a:innerShdw blurRad="69850" dist="43180" dir="5400000">
                    <a:srgbClr val="000000">
                      <a:alpha val="65000"/>
                    </a:srgbClr>
                  </a:innerShdw>
                </a:effectLst>
                <a:latin typeface="Comic Sans MS" pitchFamily="66" charset="0"/>
              </a:rPr>
              <a:t>The primary point we need to pay attention to in the </a:t>
            </a:r>
            <a:r>
              <a:rPr lang="en-US" sz="3600" b="1" dirty="0" smtClean="0">
                <a:ln w="1905"/>
                <a:solidFill>
                  <a:schemeClr val="accent5">
                    <a:lumMod val="75000"/>
                  </a:schemeClr>
                </a:solidFill>
                <a:effectLst>
                  <a:innerShdw blurRad="69850" dist="43180" dir="5400000">
                    <a:srgbClr val="000000">
                      <a:alpha val="65000"/>
                    </a:srgbClr>
                  </a:innerShdw>
                </a:effectLst>
                <a:latin typeface="Comic Sans MS" pitchFamily="66" charset="0"/>
              </a:rPr>
              <a:t/>
            </a:r>
            <a:br>
              <a:rPr lang="en-US" sz="3600" b="1" dirty="0" smtClean="0">
                <a:ln w="1905"/>
                <a:solidFill>
                  <a:schemeClr val="accent5">
                    <a:lumMod val="75000"/>
                  </a:schemeClr>
                </a:solidFill>
                <a:effectLst>
                  <a:innerShdw blurRad="69850" dist="43180" dir="5400000">
                    <a:srgbClr val="000000">
                      <a:alpha val="65000"/>
                    </a:srgbClr>
                  </a:innerShdw>
                </a:effectLst>
                <a:latin typeface="Comic Sans MS" pitchFamily="66" charset="0"/>
              </a:rPr>
            </a:br>
            <a:r>
              <a:rPr lang="en-US" sz="3600" b="1" dirty="0" smtClean="0">
                <a:ln w="1905"/>
                <a:solidFill>
                  <a:schemeClr val="accent5">
                    <a:lumMod val="75000"/>
                  </a:schemeClr>
                </a:solidFill>
                <a:effectLst>
                  <a:innerShdw blurRad="69850" dist="43180" dir="5400000">
                    <a:srgbClr val="000000">
                      <a:alpha val="65000"/>
                    </a:srgbClr>
                  </a:innerShdw>
                </a:effectLst>
                <a:latin typeface="Comic Sans MS" pitchFamily="66" charset="0"/>
              </a:rPr>
              <a:t>Wave Sheaf </a:t>
            </a:r>
            <a:r>
              <a:rPr lang="en-US" sz="3600" b="1" dirty="0">
                <a:ln w="1905"/>
                <a:solidFill>
                  <a:schemeClr val="accent5">
                    <a:lumMod val="75000"/>
                  </a:schemeClr>
                </a:solidFill>
                <a:effectLst>
                  <a:innerShdw blurRad="69850" dist="43180" dir="5400000">
                    <a:srgbClr val="000000">
                      <a:alpha val="65000"/>
                    </a:srgbClr>
                  </a:innerShdw>
                </a:effectLst>
                <a:latin typeface="Comic Sans MS" pitchFamily="66" charset="0"/>
              </a:rPr>
              <a:t>ceremony of </a:t>
            </a:r>
            <a:r>
              <a:rPr lang="en-US" sz="3600" b="1" dirty="0" smtClean="0">
                <a:ln w="1905"/>
                <a:solidFill>
                  <a:schemeClr val="accent5">
                    <a:lumMod val="75000"/>
                  </a:schemeClr>
                </a:solidFill>
                <a:effectLst>
                  <a:innerShdw blurRad="69850" dist="43180" dir="5400000">
                    <a:srgbClr val="000000">
                      <a:alpha val="65000"/>
                    </a:srgbClr>
                  </a:innerShdw>
                </a:effectLst>
                <a:latin typeface="Comic Sans MS" pitchFamily="66" charset="0"/>
              </a:rPr>
              <a:t>these Firstfruits </a:t>
            </a:r>
            <a:r>
              <a:rPr lang="en-US" sz="3600" b="1" dirty="0">
                <a:ln w="1905"/>
                <a:solidFill>
                  <a:schemeClr val="accent5">
                    <a:lumMod val="75000"/>
                  </a:schemeClr>
                </a:solidFill>
                <a:effectLst>
                  <a:innerShdw blurRad="69850" dist="43180" dir="5400000">
                    <a:srgbClr val="000000">
                      <a:alpha val="65000"/>
                    </a:srgbClr>
                  </a:innerShdw>
                </a:effectLst>
                <a:latin typeface="Comic Sans MS" pitchFamily="66" charset="0"/>
              </a:rPr>
              <a:t>are the words</a:t>
            </a:r>
            <a:r>
              <a:rPr lang="en-US" sz="3500" b="1" dirty="0">
                <a:ln w="1905"/>
                <a:solidFill>
                  <a:schemeClr val="accent5">
                    <a:lumMod val="75000"/>
                  </a:schemeClr>
                </a:solidFill>
                <a:effectLst>
                  <a:innerShdw blurRad="69850" dist="43180" dir="5400000">
                    <a:srgbClr val="000000">
                      <a:alpha val="65000"/>
                    </a:srgbClr>
                  </a:innerShdw>
                </a:effectLst>
                <a:latin typeface="Comic Sans MS" pitchFamily="66" charset="0"/>
              </a:rPr>
              <a:t>:  </a:t>
            </a:r>
            <a:endParaRPr lang="en-US" sz="3500" dirty="0">
              <a:solidFill>
                <a:schemeClr val="accent5">
                  <a:lumMod val="75000"/>
                </a:schemeClr>
              </a:solidFill>
              <a:latin typeface="Comic Sans MS" pitchFamily="66" charset="0"/>
            </a:endParaRPr>
          </a:p>
          <a:p>
            <a:pPr marL="45720" indent="0" algn="ctr">
              <a:lnSpc>
                <a:spcPct val="120000"/>
              </a:lnSpc>
              <a:buNone/>
            </a:pPr>
            <a:r>
              <a:rPr lang="en-US" sz="5100" b="1" i="1" spc="140" dirty="0" smtClean="0">
                <a:ln w="1905"/>
                <a:solidFill>
                  <a:srgbClr val="FF3399"/>
                </a:solidFill>
                <a:effectLst>
                  <a:innerShdw blurRad="69850" dist="43180" dir="5400000">
                    <a:srgbClr val="000000">
                      <a:alpha val="65000"/>
                    </a:srgbClr>
                  </a:innerShdw>
                </a:effectLst>
                <a:latin typeface="Kristen ITC" pitchFamily="66" charset="0"/>
              </a:rPr>
              <a:t>“</a:t>
            </a:r>
            <a:r>
              <a:rPr lang="en-US" sz="5100" b="1" i="1" u="sng" spc="140" dirty="0" smtClean="0">
                <a:ln w="1905"/>
                <a:solidFill>
                  <a:srgbClr val="FF3399"/>
                </a:solidFill>
                <a:effectLst>
                  <a:innerShdw blurRad="69850" dist="43180" dir="5400000">
                    <a:srgbClr val="000000">
                      <a:alpha val="65000"/>
                    </a:srgbClr>
                  </a:innerShdw>
                </a:effectLst>
                <a:latin typeface="Kristen ITC" pitchFamily="66" charset="0"/>
              </a:rPr>
              <a:t>UNTIL</a:t>
            </a:r>
            <a:r>
              <a:rPr lang="en-US" sz="5100" b="1" i="1" spc="140" dirty="0" smtClean="0">
                <a:ln w="1905"/>
                <a:solidFill>
                  <a:srgbClr val="FF3399"/>
                </a:solidFill>
                <a:effectLst>
                  <a:innerShdw blurRad="69850" dist="43180" dir="5400000">
                    <a:srgbClr val="000000">
                      <a:alpha val="65000"/>
                    </a:srgbClr>
                  </a:innerShdw>
                </a:effectLst>
                <a:latin typeface="Kristen ITC" pitchFamily="66" charset="0"/>
              </a:rPr>
              <a:t>” </a:t>
            </a:r>
            <a:r>
              <a:rPr lang="en-US" sz="5100" b="1" i="1" spc="140" dirty="0" smtClean="0">
                <a:ln w="1905"/>
                <a:solidFill>
                  <a:srgbClr val="A365D1"/>
                </a:solidFill>
                <a:effectLst>
                  <a:innerShdw blurRad="69850" dist="43180" dir="5400000">
                    <a:srgbClr val="000000">
                      <a:alpha val="65000"/>
                    </a:srgbClr>
                  </a:innerShdw>
                </a:effectLst>
                <a:latin typeface="Kristen ITC" pitchFamily="66" charset="0"/>
              </a:rPr>
              <a:t>THE  </a:t>
            </a:r>
            <a:r>
              <a:rPr lang="en-US" sz="5100" b="1" i="1" u="sng" spc="140" dirty="0" smtClean="0">
                <a:ln w="1905"/>
                <a:solidFill>
                  <a:srgbClr val="FF0000"/>
                </a:solidFill>
                <a:effectLst>
                  <a:innerShdw blurRad="69850" dist="43180" dir="5400000">
                    <a:srgbClr val="000000">
                      <a:alpha val="65000"/>
                    </a:srgbClr>
                  </a:innerShdw>
                </a:effectLst>
                <a:latin typeface="Kristen ITC" pitchFamily="66" charset="0"/>
              </a:rPr>
              <a:t>SELF-SAME</a:t>
            </a:r>
            <a:r>
              <a:rPr lang="en-US" sz="5100" b="1" i="1" spc="140" dirty="0" smtClean="0">
                <a:ln w="1905"/>
                <a:solidFill>
                  <a:srgbClr val="A365D1"/>
                </a:solidFill>
                <a:effectLst>
                  <a:innerShdw blurRad="69850" dist="43180" dir="5400000">
                    <a:srgbClr val="000000">
                      <a:alpha val="65000"/>
                    </a:srgbClr>
                  </a:innerShdw>
                </a:effectLst>
                <a:latin typeface="Kristen ITC" pitchFamily="66" charset="0"/>
              </a:rPr>
              <a:t>  </a:t>
            </a:r>
            <a:r>
              <a:rPr lang="en-US" sz="5100" b="1" i="1" spc="140" dirty="0">
                <a:ln w="1905"/>
                <a:solidFill>
                  <a:srgbClr val="A365D1"/>
                </a:solidFill>
                <a:effectLst>
                  <a:innerShdw blurRad="69850" dist="43180" dir="5400000">
                    <a:srgbClr val="000000">
                      <a:alpha val="65000"/>
                    </a:srgbClr>
                  </a:innerShdw>
                </a:effectLst>
                <a:latin typeface="Kristen ITC" pitchFamily="66" charset="0"/>
              </a:rPr>
              <a:t>DAY</a:t>
            </a:r>
            <a:r>
              <a:rPr lang="en-US" sz="5100" b="1" spc="140" dirty="0">
                <a:ln w="1905"/>
                <a:solidFill>
                  <a:srgbClr val="A365D1"/>
                </a:solidFill>
                <a:effectLst>
                  <a:innerShdw blurRad="69850" dist="43180" dir="5400000">
                    <a:srgbClr val="000000">
                      <a:alpha val="65000"/>
                    </a:srgbClr>
                  </a:innerShdw>
                </a:effectLst>
              </a:rPr>
              <a:t> </a:t>
            </a:r>
            <a:endParaRPr lang="en-US" sz="5100" b="1" spc="140" dirty="0" smtClean="0">
              <a:ln w="1905"/>
              <a:solidFill>
                <a:srgbClr val="A365D1"/>
              </a:solidFill>
              <a:effectLst>
                <a:innerShdw blurRad="69850" dist="43180" dir="5400000">
                  <a:srgbClr val="000000">
                    <a:alpha val="65000"/>
                  </a:srgbClr>
                </a:innerShdw>
              </a:effectLst>
            </a:endParaRPr>
          </a:p>
          <a:p>
            <a:pPr marL="45720" indent="0" algn="ctr">
              <a:lnSpc>
                <a:spcPct val="120000"/>
              </a:lnSpc>
              <a:buNone/>
            </a:pPr>
            <a:r>
              <a:rPr lang="en-US" sz="4400" b="1" dirty="0" smtClean="0">
                <a:ln w="1905"/>
                <a:solidFill>
                  <a:schemeClr val="accent5">
                    <a:lumMod val="75000"/>
                  </a:schemeClr>
                </a:solidFill>
                <a:effectLst>
                  <a:innerShdw blurRad="69850" dist="43180" dir="5400000">
                    <a:srgbClr val="000000">
                      <a:alpha val="65000"/>
                    </a:srgbClr>
                  </a:innerShdw>
                </a:effectLst>
                <a:latin typeface="Comic Sans MS" pitchFamily="66" charset="0"/>
              </a:rPr>
              <a:t>…translated </a:t>
            </a:r>
            <a:r>
              <a:rPr lang="en-US" sz="4400" b="1" dirty="0">
                <a:ln w="1905"/>
                <a:solidFill>
                  <a:schemeClr val="accent5">
                    <a:lumMod val="75000"/>
                  </a:schemeClr>
                </a:solidFill>
                <a:effectLst>
                  <a:innerShdw blurRad="69850" dist="43180" dir="5400000">
                    <a:srgbClr val="000000">
                      <a:alpha val="65000"/>
                    </a:srgbClr>
                  </a:innerShdw>
                </a:effectLst>
                <a:latin typeface="Comic Sans MS" pitchFamily="66" charset="0"/>
              </a:rPr>
              <a:t>from the </a:t>
            </a:r>
            <a:r>
              <a:rPr lang="en-US" sz="4400" b="1" dirty="0">
                <a:ln w="1905"/>
                <a:solidFill>
                  <a:srgbClr val="0070C0"/>
                </a:solidFill>
                <a:effectLst>
                  <a:innerShdw blurRad="69850" dist="43180" dir="5400000">
                    <a:srgbClr val="000000">
                      <a:alpha val="65000"/>
                    </a:srgbClr>
                  </a:innerShdw>
                </a:effectLst>
                <a:latin typeface="Comic Sans MS" pitchFamily="66" charset="0"/>
              </a:rPr>
              <a:t>Hebrew</a:t>
            </a:r>
            <a:r>
              <a:rPr lang="en-US" sz="4400" dirty="0">
                <a:latin typeface="Comic Sans MS" pitchFamily="66" charset="0"/>
              </a:rPr>
              <a:t> </a:t>
            </a:r>
            <a:r>
              <a:rPr lang="en-US" sz="4400" b="1" dirty="0" smtClean="0">
                <a:ln w="1905"/>
                <a:solidFill>
                  <a:schemeClr val="accent5">
                    <a:lumMod val="75000"/>
                  </a:schemeClr>
                </a:solidFill>
                <a:effectLst>
                  <a:innerShdw blurRad="69850" dist="43180" dir="5400000">
                    <a:srgbClr val="000000">
                      <a:alpha val="65000"/>
                    </a:srgbClr>
                  </a:innerShdw>
                </a:effectLst>
                <a:latin typeface="Comic Sans MS" pitchFamily="66" charset="0"/>
              </a:rPr>
              <a:t>words -</a:t>
            </a:r>
            <a:r>
              <a:rPr lang="en-US" sz="4400" dirty="0" smtClean="0">
                <a:latin typeface="Comic Sans MS" pitchFamily="66" charset="0"/>
              </a:rPr>
              <a:t> </a:t>
            </a:r>
            <a:r>
              <a:rPr lang="en-US" sz="4400" b="1" dirty="0" err="1" smtClean="0">
                <a:ln w="1905"/>
                <a:solidFill>
                  <a:srgbClr val="00B050"/>
                </a:solidFill>
                <a:effectLst>
                  <a:innerShdw blurRad="69850" dist="43180" dir="5400000">
                    <a:srgbClr val="000000">
                      <a:alpha val="65000"/>
                    </a:srgbClr>
                  </a:innerShdw>
                </a:effectLst>
                <a:latin typeface="Comic Sans MS" pitchFamily="66" charset="0"/>
              </a:rPr>
              <a:t>ehtzm</a:t>
            </a:r>
            <a:r>
              <a:rPr lang="en-US" sz="4400" b="1" dirty="0" smtClean="0">
                <a:ln w="1905"/>
                <a:solidFill>
                  <a:srgbClr val="00B050"/>
                </a:solidFill>
                <a:effectLst>
                  <a:innerShdw blurRad="69850" dist="43180" dir="5400000">
                    <a:srgbClr val="000000">
                      <a:alpha val="65000"/>
                    </a:srgbClr>
                  </a:innerShdw>
                </a:effectLst>
                <a:latin typeface="Comic Sans MS" pitchFamily="66" charset="0"/>
              </a:rPr>
              <a:t> </a:t>
            </a:r>
            <a:r>
              <a:rPr lang="en-US" sz="4400" b="1" dirty="0" err="1" smtClean="0">
                <a:ln w="1905"/>
                <a:solidFill>
                  <a:srgbClr val="00B050"/>
                </a:solidFill>
                <a:effectLst>
                  <a:innerShdw blurRad="69850" dist="43180" dir="5400000">
                    <a:srgbClr val="000000">
                      <a:alpha val="65000"/>
                    </a:srgbClr>
                  </a:innerShdw>
                </a:effectLst>
                <a:latin typeface="Comic Sans MS" pitchFamily="66" charset="0"/>
              </a:rPr>
              <a:t>zeh</a:t>
            </a:r>
            <a:r>
              <a:rPr lang="en-US" sz="3500" b="1" dirty="0" smtClean="0">
                <a:solidFill>
                  <a:srgbClr val="00B050"/>
                </a:solidFill>
                <a:latin typeface="Comic Sans MS" pitchFamily="66" charset="0"/>
              </a:rPr>
              <a:t>. </a:t>
            </a:r>
          </a:p>
          <a:p>
            <a:pPr marL="45720" indent="0" algn="ctr">
              <a:lnSpc>
                <a:spcPct val="120000"/>
              </a:lnSpc>
              <a:buNone/>
            </a:pPr>
            <a:endParaRPr lang="en-US" sz="1100" b="1" dirty="0" smtClean="0">
              <a:ln w="1905"/>
              <a:solidFill>
                <a:schemeClr val="accent5">
                  <a:lumMod val="75000"/>
                </a:schemeClr>
              </a:solidFill>
              <a:effectLst>
                <a:innerShdw blurRad="69850" dist="43180" dir="5400000">
                  <a:srgbClr val="000000">
                    <a:alpha val="65000"/>
                  </a:srgbClr>
                </a:innerShdw>
              </a:effectLst>
              <a:latin typeface="Comic Sans MS" pitchFamily="66" charset="0"/>
            </a:endParaRPr>
          </a:p>
          <a:p>
            <a:pPr marL="45720" indent="0" algn="ctr">
              <a:lnSpc>
                <a:spcPct val="120000"/>
              </a:lnSpc>
              <a:buNone/>
            </a:pPr>
            <a:r>
              <a:rPr lang="en-US" sz="4400" b="1" dirty="0" smtClean="0">
                <a:ln w="1905"/>
                <a:solidFill>
                  <a:schemeClr val="accent5">
                    <a:lumMod val="75000"/>
                  </a:schemeClr>
                </a:solidFill>
                <a:effectLst>
                  <a:innerShdw blurRad="69850" dist="43180" dir="5400000">
                    <a:srgbClr val="000000">
                      <a:alpha val="65000"/>
                    </a:srgbClr>
                  </a:innerShdw>
                </a:effectLst>
                <a:latin typeface="Comic Sans MS" pitchFamily="66" charset="0"/>
              </a:rPr>
              <a:t>The main </a:t>
            </a:r>
            <a:r>
              <a:rPr lang="en-US" sz="4400" b="1" u="sng" dirty="0" smtClean="0">
                <a:ln w="1905"/>
                <a:solidFill>
                  <a:schemeClr val="accent5">
                    <a:lumMod val="75000"/>
                  </a:schemeClr>
                </a:solidFill>
                <a:effectLst>
                  <a:innerShdw blurRad="69850" dist="43180" dir="5400000">
                    <a:srgbClr val="000000">
                      <a:alpha val="65000"/>
                    </a:srgbClr>
                  </a:innerShdw>
                </a:effectLst>
                <a:latin typeface="Comic Sans MS" pitchFamily="66" charset="0"/>
              </a:rPr>
              <a:t>word meanin</a:t>
            </a:r>
            <a:r>
              <a:rPr lang="en-US" sz="4400" b="1" dirty="0" smtClean="0">
                <a:ln w="1905"/>
                <a:solidFill>
                  <a:schemeClr val="accent5">
                    <a:lumMod val="75000"/>
                  </a:schemeClr>
                </a:solidFill>
                <a:effectLst>
                  <a:innerShdw blurRad="69850" dist="43180" dir="5400000">
                    <a:srgbClr val="000000">
                      <a:alpha val="65000"/>
                    </a:srgbClr>
                  </a:innerShdw>
                </a:effectLst>
                <a:latin typeface="Comic Sans MS" pitchFamily="66" charset="0"/>
              </a:rPr>
              <a:t>g</a:t>
            </a:r>
            <a:r>
              <a:rPr lang="en-US" sz="4400" b="1" u="sng" dirty="0" smtClean="0">
                <a:ln w="1905"/>
                <a:solidFill>
                  <a:schemeClr val="accent5">
                    <a:lumMod val="75000"/>
                  </a:schemeClr>
                </a:solidFill>
                <a:effectLst>
                  <a:innerShdw blurRad="69850" dist="43180" dir="5400000">
                    <a:srgbClr val="000000">
                      <a:alpha val="65000"/>
                    </a:srgbClr>
                  </a:innerShdw>
                </a:effectLst>
                <a:latin typeface="Comic Sans MS" pitchFamily="66" charset="0"/>
              </a:rPr>
              <a:t>s</a:t>
            </a:r>
            <a:r>
              <a:rPr lang="en-US" sz="4400" b="1" dirty="0" smtClean="0">
                <a:ln w="1905"/>
                <a:solidFill>
                  <a:schemeClr val="accent5">
                    <a:lumMod val="75000"/>
                  </a:schemeClr>
                </a:solidFill>
                <a:effectLst>
                  <a:innerShdw blurRad="69850" dist="43180" dir="5400000">
                    <a:srgbClr val="000000">
                      <a:alpha val="65000"/>
                    </a:srgbClr>
                  </a:innerShdw>
                </a:effectLst>
                <a:latin typeface="Comic Sans MS" pitchFamily="66" charset="0"/>
              </a:rPr>
              <a:t> of </a:t>
            </a:r>
            <a:r>
              <a:rPr lang="en-US" sz="4400" b="1" dirty="0" err="1" smtClean="0">
                <a:ln w="1905"/>
                <a:solidFill>
                  <a:srgbClr val="00B050"/>
                </a:solidFill>
                <a:effectLst>
                  <a:innerShdw blurRad="69850" dist="43180" dir="5400000">
                    <a:srgbClr val="000000">
                      <a:alpha val="65000"/>
                    </a:srgbClr>
                  </a:innerShdw>
                </a:effectLst>
                <a:latin typeface="Comic Sans MS" pitchFamily="66" charset="0"/>
              </a:rPr>
              <a:t>ehtzm</a:t>
            </a:r>
            <a:r>
              <a:rPr lang="en-US" sz="4400" dirty="0" smtClean="0">
                <a:latin typeface="Comic Sans MS" pitchFamily="66" charset="0"/>
              </a:rPr>
              <a:t> </a:t>
            </a:r>
            <a:r>
              <a:rPr lang="en-US" sz="4400" b="1" dirty="0" smtClean="0">
                <a:ln w="1905"/>
                <a:solidFill>
                  <a:schemeClr val="accent5">
                    <a:lumMod val="75000"/>
                  </a:schemeClr>
                </a:solidFill>
                <a:effectLst>
                  <a:innerShdw blurRad="69850" dist="43180" dir="5400000">
                    <a:srgbClr val="000000">
                      <a:alpha val="65000"/>
                    </a:srgbClr>
                  </a:innerShdw>
                </a:effectLst>
                <a:latin typeface="Comic Sans MS" pitchFamily="66" charset="0"/>
              </a:rPr>
              <a:t>are</a:t>
            </a:r>
            <a:r>
              <a:rPr lang="en-US" sz="3500" b="1" dirty="0" smtClean="0">
                <a:ln w="1905"/>
                <a:solidFill>
                  <a:schemeClr val="accent5">
                    <a:lumMod val="75000"/>
                  </a:schemeClr>
                </a:solidFill>
                <a:effectLst>
                  <a:innerShdw blurRad="69850" dist="43180" dir="5400000">
                    <a:srgbClr val="000000">
                      <a:alpha val="65000"/>
                    </a:srgbClr>
                  </a:innerShdw>
                </a:effectLst>
                <a:latin typeface="Comic Sans MS" pitchFamily="66" charset="0"/>
              </a:rPr>
              <a:t>:</a:t>
            </a:r>
            <a:r>
              <a:rPr lang="en-US" sz="3500" dirty="0" smtClean="0">
                <a:latin typeface="Comic Sans MS" pitchFamily="66" charset="0"/>
              </a:rPr>
              <a:t> </a:t>
            </a:r>
          </a:p>
          <a:p>
            <a:pPr marL="45720" indent="0" algn="ctr">
              <a:lnSpc>
                <a:spcPct val="120000"/>
              </a:lnSpc>
              <a:buNone/>
            </a:pPr>
            <a:r>
              <a:rPr lang="en-US" sz="4400" b="1" dirty="0" smtClean="0">
                <a:ln w="1905"/>
                <a:solidFill>
                  <a:schemeClr val="accent4">
                    <a:lumMod val="75000"/>
                  </a:schemeClr>
                </a:solidFill>
                <a:effectLst>
                  <a:innerShdw blurRad="69850" dist="43180" dir="5400000">
                    <a:srgbClr val="000000">
                      <a:alpha val="65000"/>
                    </a:srgbClr>
                  </a:innerShdw>
                </a:effectLst>
                <a:latin typeface="Comic Sans MS" pitchFamily="66" charset="0"/>
              </a:rPr>
              <a:t>firmness</a:t>
            </a:r>
            <a:r>
              <a:rPr lang="en-US" sz="4400" b="1" dirty="0">
                <a:ln w="1905"/>
                <a:solidFill>
                  <a:schemeClr val="accent4">
                    <a:lumMod val="75000"/>
                  </a:schemeClr>
                </a:solidFill>
                <a:effectLst>
                  <a:innerShdw blurRad="69850" dist="43180" dir="5400000">
                    <a:srgbClr val="000000">
                      <a:alpha val="65000"/>
                    </a:srgbClr>
                  </a:innerShdw>
                </a:effectLst>
                <a:latin typeface="Comic Sans MS" pitchFamily="66" charset="0"/>
              </a:rPr>
              <a:t>, solidity, </a:t>
            </a:r>
            <a:r>
              <a:rPr lang="en-US" sz="4400" b="1" u="sng" dirty="0">
                <a:ln w="1905"/>
                <a:solidFill>
                  <a:schemeClr val="accent4">
                    <a:lumMod val="75000"/>
                  </a:schemeClr>
                </a:solidFill>
                <a:effectLst>
                  <a:innerShdw blurRad="69850" dist="43180" dir="5400000">
                    <a:srgbClr val="000000">
                      <a:alpha val="65000"/>
                    </a:srgbClr>
                  </a:innerShdw>
                </a:effectLst>
                <a:latin typeface="Comic Sans MS" pitchFamily="66" charset="0"/>
              </a:rPr>
              <a:t>bone</a:t>
            </a:r>
            <a:r>
              <a:rPr lang="en-US" sz="4400" b="1" dirty="0">
                <a:ln w="1905"/>
                <a:solidFill>
                  <a:schemeClr val="accent4">
                    <a:lumMod val="75000"/>
                  </a:schemeClr>
                </a:solidFill>
                <a:effectLst>
                  <a:innerShdw blurRad="69850" dist="43180" dir="5400000">
                    <a:srgbClr val="000000">
                      <a:alpha val="65000"/>
                    </a:srgbClr>
                  </a:innerShdw>
                </a:effectLst>
                <a:latin typeface="Comic Sans MS" pitchFamily="66" charset="0"/>
              </a:rPr>
              <a:t> </a:t>
            </a:r>
            <a:r>
              <a:rPr lang="en-US" sz="4400" b="1" dirty="0" smtClean="0">
                <a:ln w="1905"/>
                <a:solidFill>
                  <a:schemeClr val="accent4">
                    <a:lumMod val="75000"/>
                  </a:schemeClr>
                </a:solidFill>
                <a:effectLst>
                  <a:innerShdw blurRad="69850" dist="43180" dir="5400000">
                    <a:srgbClr val="000000">
                      <a:alpha val="65000"/>
                    </a:srgbClr>
                  </a:innerShdw>
                </a:effectLst>
                <a:latin typeface="Comic Sans MS" pitchFamily="66" charset="0"/>
              </a:rPr>
              <a:t/>
            </a:r>
            <a:br>
              <a:rPr lang="en-US" sz="4400" b="1" dirty="0" smtClean="0">
                <a:ln w="1905"/>
                <a:solidFill>
                  <a:schemeClr val="accent4">
                    <a:lumMod val="75000"/>
                  </a:schemeClr>
                </a:solidFill>
                <a:effectLst>
                  <a:innerShdw blurRad="69850" dist="43180" dir="5400000">
                    <a:srgbClr val="000000">
                      <a:alpha val="65000"/>
                    </a:srgbClr>
                  </a:innerShdw>
                </a:effectLst>
                <a:latin typeface="Comic Sans MS" pitchFamily="66" charset="0"/>
              </a:rPr>
            </a:br>
            <a:r>
              <a:rPr lang="en-US" sz="2900" i="1" dirty="0" smtClean="0">
                <a:latin typeface="Comic Sans MS" pitchFamily="66" charset="0"/>
              </a:rPr>
              <a:t>(</a:t>
            </a:r>
            <a:r>
              <a:rPr lang="en-US" sz="2900" i="1" dirty="0">
                <a:latin typeface="Comic Sans MS" pitchFamily="66" charset="0"/>
              </a:rPr>
              <a:t>as in basic skeletal structure),</a:t>
            </a:r>
            <a:r>
              <a:rPr lang="en-US" sz="2900" dirty="0">
                <a:latin typeface="Comic Sans MS" pitchFamily="66" charset="0"/>
              </a:rPr>
              <a:t> </a:t>
            </a:r>
            <a:endParaRPr lang="en-US" sz="2900" dirty="0" smtClean="0">
              <a:latin typeface="Comic Sans MS" pitchFamily="66" charset="0"/>
            </a:endParaRPr>
          </a:p>
          <a:p>
            <a:pPr marL="45720" indent="0" algn="ctr">
              <a:lnSpc>
                <a:spcPct val="120000"/>
              </a:lnSpc>
              <a:buNone/>
            </a:pPr>
            <a:r>
              <a:rPr lang="en-US" sz="4400" b="1" dirty="0" smtClean="0">
                <a:solidFill>
                  <a:srgbClr val="FF3399"/>
                </a:solidFill>
                <a:latin typeface="Comic Sans MS" pitchFamily="66" charset="0"/>
              </a:rPr>
              <a:t>essence</a:t>
            </a:r>
            <a:r>
              <a:rPr lang="en-US" sz="4400" b="1" dirty="0" smtClean="0">
                <a:latin typeface="Comic Sans MS" pitchFamily="66" charset="0"/>
              </a:rPr>
              <a:t> </a:t>
            </a:r>
            <a:r>
              <a:rPr lang="en-US" sz="4400" dirty="0">
                <a:latin typeface="Comic Sans MS" pitchFamily="66" charset="0"/>
              </a:rPr>
              <a:t>and </a:t>
            </a:r>
            <a:r>
              <a:rPr lang="en-US" sz="4400" b="1" dirty="0">
                <a:solidFill>
                  <a:srgbClr val="FF3399"/>
                </a:solidFill>
                <a:latin typeface="Comic Sans MS" pitchFamily="66" charset="0"/>
              </a:rPr>
              <a:t>substance</a:t>
            </a:r>
            <a:r>
              <a:rPr lang="en-US" sz="4400" dirty="0">
                <a:solidFill>
                  <a:srgbClr val="FF3399"/>
                </a:solidFill>
                <a:latin typeface="Comic Sans MS" pitchFamily="66" charset="0"/>
              </a:rPr>
              <a:t>.  </a:t>
            </a:r>
            <a:endParaRPr lang="en-US" sz="4400" dirty="0" smtClean="0">
              <a:solidFill>
                <a:srgbClr val="FF3399"/>
              </a:solidFill>
              <a:latin typeface="Comic Sans MS" pitchFamily="66" charset="0"/>
            </a:endParaRPr>
          </a:p>
          <a:p>
            <a:pPr marL="45720" indent="0" algn="ctr">
              <a:lnSpc>
                <a:spcPct val="120000"/>
              </a:lnSpc>
              <a:buNone/>
            </a:pPr>
            <a:endParaRPr lang="en-US" sz="1100" b="1" dirty="0" smtClean="0">
              <a:ln w="1905"/>
              <a:solidFill>
                <a:schemeClr val="accent4">
                  <a:lumMod val="75000"/>
                </a:schemeClr>
              </a:solidFill>
              <a:effectLst>
                <a:innerShdw blurRad="69850" dist="43180" dir="5400000">
                  <a:srgbClr val="000000">
                    <a:alpha val="65000"/>
                  </a:srgbClr>
                </a:innerShdw>
              </a:effectLst>
              <a:latin typeface="Comic Sans MS" pitchFamily="66" charset="0"/>
            </a:endParaRPr>
          </a:p>
          <a:p>
            <a:pPr marL="45720" indent="0" algn="ctr">
              <a:lnSpc>
                <a:spcPct val="120000"/>
              </a:lnSpc>
              <a:buNone/>
            </a:pPr>
            <a:r>
              <a:rPr lang="en-US" sz="3600" b="1" dirty="0" smtClean="0">
                <a:ln w="1905"/>
                <a:solidFill>
                  <a:schemeClr val="accent4">
                    <a:lumMod val="75000"/>
                  </a:schemeClr>
                </a:solidFill>
                <a:effectLst>
                  <a:innerShdw blurRad="69850" dist="43180" dir="5400000">
                    <a:srgbClr val="000000">
                      <a:alpha val="65000"/>
                    </a:srgbClr>
                  </a:innerShdw>
                </a:effectLst>
                <a:latin typeface="Comic Sans MS" pitchFamily="66" charset="0"/>
              </a:rPr>
              <a:t>All </a:t>
            </a:r>
            <a:r>
              <a:rPr lang="en-US" sz="3600" b="1" dirty="0">
                <a:ln w="1905"/>
                <a:solidFill>
                  <a:schemeClr val="accent4">
                    <a:lumMod val="75000"/>
                  </a:schemeClr>
                </a:solidFill>
                <a:effectLst>
                  <a:innerShdw blurRad="69850" dist="43180" dir="5400000">
                    <a:srgbClr val="000000">
                      <a:alpha val="65000"/>
                    </a:srgbClr>
                  </a:innerShdw>
                </a:effectLst>
                <a:latin typeface="Comic Sans MS" pitchFamily="66" charset="0"/>
              </a:rPr>
              <a:t>definitions link the </a:t>
            </a:r>
            <a:r>
              <a:rPr lang="en-US" sz="3600" b="1" dirty="0" smtClean="0">
                <a:ln w="1905"/>
                <a:solidFill>
                  <a:schemeClr val="accent4">
                    <a:lumMod val="75000"/>
                  </a:schemeClr>
                </a:solidFill>
                <a:effectLst>
                  <a:innerShdw blurRad="69850" dist="43180" dir="5400000">
                    <a:srgbClr val="000000">
                      <a:alpha val="65000"/>
                    </a:srgbClr>
                  </a:innerShdw>
                </a:effectLst>
                <a:latin typeface="Comic Sans MS" pitchFamily="66" charset="0"/>
              </a:rPr>
              <a:t>Wave Sheaf </a:t>
            </a:r>
            <a:r>
              <a:rPr lang="en-US" sz="3600" b="1" dirty="0" err="1" smtClean="0">
                <a:ln w="1905"/>
                <a:solidFill>
                  <a:schemeClr val="accent4">
                    <a:lumMod val="75000"/>
                  </a:schemeClr>
                </a:solidFill>
                <a:effectLst>
                  <a:innerShdw blurRad="69850" dist="43180" dir="5400000">
                    <a:srgbClr val="000000">
                      <a:alpha val="65000"/>
                    </a:srgbClr>
                  </a:innerShdw>
                </a:effectLst>
                <a:latin typeface="Comic Sans MS" pitchFamily="66" charset="0"/>
              </a:rPr>
              <a:t>Firstfruit</a:t>
            </a:r>
            <a:r>
              <a:rPr lang="en-US" sz="3600" b="1" dirty="0" smtClean="0">
                <a:ln w="1905"/>
                <a:solidFill>
                  <a:schemeClr val="accent4">
                    <a:lumMod val="75000"/>
                  </a:schemeClr>
                </a:solidFill>
                <a:effectLst>
                  <a:innerShdw blurRad="69850" dist="43180" dir="5400000">
                    <a:srgbClr val="000000">
                      <a:alpha val="65000"/>
                    </a:srgbClr>
                  </a:innerShdw>
                </a:effectLst>
                <a:latin typeface="Comic Sans MS" pitchFamily="66" charset="0"/>
              </a:rPr>
              <a:t> ceremony to: </a:t>
            </a:r>
            <a:br>
              <a:rPr lang="en-US" sz="3600" b="1" dirty="0" smtClean="0">
                <a:ln w="1905"/>
                <a:solidFill>
                  <a:schemeClr val="accent4">
                    <a:lumMod val="75000"/>
                  </a:schemeClr>
                </a:solidFill>
                <a:effectLst>
                  <a:innerShdw blurRad="69850" dist="43180" dir="5400000">
                    <a:srgbClr val="000000">
                      <a:alpha val="65000"/>
                    </a:srgbClr>
                  </a:innerShdw>
                </a:effectLst>
                <a:latin typeface="Comic Sans MS" pitchFamily="66" charset="0"/>
              </a:rPr>
            </a:br>
            <a:r>
              <a:rPr lang="en-US" sz="5100" b="1" i="1" u="sng" spc="140" dirty="0" smtClean="0">
                <a:ln w="1905"/>
                <a:solidFill>
                  <a:srgbClr val="A365D1"/>
                </a:solidFill>
                <a:effectLst>
                  <a:innerShdw blurRad="69850" dist="43180" dir="5400000">
                    <a:srgbClr val="000000">
                      <a:alpha val="65000"/>
                    </a:srgbClr>
                  </a:innerShdw>
                </a:effectLst>
                <a:latin typeface="Kristen ITC" pitchFamily="66" charset="0"/>
              </a:rPr>
              <a:t>THE</a:t>
            </a:r>
            <a:r>
              <a:rPr lang="en-US" sz="5100" b="1" i="1" spc="140" dirty="0" smtClean="0">
                <a:ln w="1905"/>
                <a:solidFill>
                  <a:srgbClr val="A365D1"/>
                </a:solidFill>
                <a:effectLst>
                  <a:innerShdw blurRad="69850" dist="43180" dir="5400000">
                    <a:srgbClr val="000000">
                      <a:alpha val="65000"/>
                    </a:srgbClr>
                  </a:innerShdw>
                </a:effectLst>
                <a:latin typeface="Kristen ITC" pitchFamily="66" charset="0"/>
              </a:rPr>
              <a:t>  SELF-SAME  DAY</a:t>
            </a:r>
          </a:p>
          <a:p>
            <a:pPr marL="45720" indent="0" algn="ctr">
              <a:lnSpc>
                <a:spcPct val="120000"/>
              </a:lnSpc>
              <a:buNone/>
            </a:pPr>
            <a:r>
              <a:rPr lang="en-US" sz="2900" dirty="0" smtClean="0">
                <a:latin typeface="Comic Sans MS" pitchFamily="66" charset="0"/>
              </a:rPr>
              <a:t>(“</a:t>
            </a:r>
            <a:r>
              <a:rPr lang="en-US" sz="2900" dirty="0">
                <a:latin typeface="Comic Sans MS" pitchFamily="66" charset="0"/>
              </a:rPr>
              <a:t>day” of the week; not </a:t>
            </a:r>
            <a:r>
              <a:rPr lang="en-US" sz="2900" dirty="0" smtClean="0">
                <a:latin typeface="Comic Sans MS" pitchFamily="66" charset="0"/>
              </a:rPr>
              <a:t>“date” </a:t>
            </a:r>
            <a:r>
              <a:rPr lang="en-US" sz="2900" dirty="0">
                <a:latin typeface="Comic Sans MS" pitchFamily="66" charset="0"/>
              </a:rPr>
              <a:t>of the month</a:t>
            </a:r>
            <a:r>
              <a:rPr lang="en-US" sz="2900" dirty="0" smtClean="0">
                <a:latin typeface="Comic Sans MS" pitchFamily="66" charset="0"/>
              </a:rPr>
              <a:t>),</a:t>
            </a:r>
          </a:p>
          <a:p>
            <a:pPr marL="45720" indent="0" algn="ctr">
              <a:lnSpc>
                <a:spcPct val="120000"/>
              </a:lnSpc>
              <a:buNone/>
            </a:pPr>
            <a:r>
              <a:rPr lang="en-US" sz="3500" b="1" dirty="0" smtClean="0">
                <a:ln w="1905"/>
                <a:solidFill>
                  <a:schemeClr val="accent4">
                    <a:lumMod val="75000"/>
                  </a:schemeClr>
                </a:solidFill>
                <a:effectLst>
                  <a:innerShdw blurRad="69850" dist="43180" dir="5400000">
                    <a:srgbClr val="000000">
                      <a:alpha val="65000"/>
                    </a:srgbClr>
                  </a:innerShdw>
                </a:effectLst>
                <a:latin typeface="Comic Sans MS" pitchFamily="66" charset="0"/>
              </a:rPr>
              <a:t> </a:t>
            </a:r>
            <a:r>
              <a:rPr lang="en-US" sz="4400" b="1" dirty="0">
                <a:ln w="1905"/>
                <a:solidFill>
                  <a:schemeClr val="accent4">
                    <a:lumMod val="75000"/>
                  </a:schemeClr>
                </a:solidFill>
                <a:effectLst>
                  <a:innerShdw blurRad="69850" dist="43180" dir="5400000">
                    <a:srgbClr val="000000">
                      <a:alpha val="65000"/>
                    </a:srgbClr>
                  </a:innerShdw>
                </a:effectLst>
                <a:latin typeface="Comic Sans MS" pitchFamily="66" charset="0"/>
              </a:rPr>
              <a:t>to be </a:t>
            </a:r>
            <a:r>
              <a:rPr lang="en-US" sz="4400" b="1" u="sng" dirty="0">
                <a:ln w="1905"/>
                <a:solidFill>
                  <a:schemeClr val="accent4">
                    <a:lumMod val="75000"/>
                  </a:schemeClr>
                </a:solidFill>
                <a:effectLst>
                  <a:innerShdw blurRad="69850" dist="43180" dir="5400000">
                    <a:srgbClr val="000000">
                      <a:alpha val="65000"/>
                    </a:srgbClr>
                  </a:innerShdw>
                </a:effectLst>
                <a:latin typeface="Comic Sans MS" pitchFamily="66" charset="0"/>
              </a:rPr>
              <a:t>fulfilled</a:t>
            </a:r>
            <a:r>
              <a:rPr lang="en-US" sz="4400" b="1" dirty="0">
                <a:ln w="1905"/>
                <a:solidFill>
                  <a:schemeClr val="accent4">
                    <a:lumMod val="75000"/>
                  </a:schemeClr>
                </a:solidFill>
                <a:effectLst>
                  <a:innerShdw blurRad="69850" dist="43180" dir="5400000">
                    <a:srgbClr val="000000">
                      <a:alpha val="65000"/>
                    </a:srgbClr>
                  </a:innerShdw>
                </a:effectLst>
                <a:latin typeface="Comic Sans MS" pitchFamily="66" charset="0"/>
              </a:rPr>
              <a:t> in the </a:t>
            </a:r>
            <a:r>
              <a:rPr lang="en-US" sz="4400" b="1" dirty="0">
                <a:ln w="1905">
                  <a:solidFill>
                    <a:srgbClr val="0066FF"/>
                  </a:solidFill>
                </a:ln>
                <a:solidFill>
                  <a:srgbClr val="0070C0"/>
                </a:solidFill>
                <a:effectLst>
                  <a:glow rad="127000">
                    <a:srgbClr val="FFFF00"/>
                  </a:glow>
                  <a:innerShdw blurRad="69850" dist="43180" dir="5400000">
                    <a:srgbClr val="000000">
                      <a:alpha val="65000"/>
                    </a:srgbClr>
                  </a:innerShdw>
                </a:effectLst>
                <a:latin typeface="Comic Sans MS" pitchFamily="66" charset="0"/>
              </a:rPr>
              <a:t>antitype</a:t>
            </a:r>
            <a:r>
              <a:rPr lang="en-US" sz="4400" b="1" dirty="0">
                <a:ln w="1905"/>
                <a:solidFill>
                  <a:srgbClr val="0070C0"/>
                </a:solidFill>
                <a:effectLst>
                  <a:innerShdw blurRad="69850" dist="43180" dir="5400000">
                    <a:srgbClr val="000000">
                      <a:alpha val="65000"/>
                    </a:srgbClr>
                  </a:innerShdw>
                </a:effectLst>
                <a:latin typeface="Comic Sans MS" pitchFamily="66" charset="0"/>
              </a:rPr>
              <a:t>. </a:t>
            </a:r>
            <a:endParaRPr lang="en-US" sz="7000" b="1" dirty="0" smtClean="0">
              <a:ln w="1905"/>
              <a:solidFill>
                <a:srgbClr val="0070C0"/>
              </a:solidFill>
              <a:effectLst>
                <a:innerShdw blurRad="69850" dist="43180" dir="5400000">
                  <a:srgbClr val="000000">
                    <a:alpha val="65000"/>
                  </a:srgbClr>
                </a:innerShdw>
              </a:effectLst>
              <a:latin typeface="Comic Sans MS" pitchFamily="66" charset="0"/>
            </a:endParaRPr>
          </a:p>
        </p:txBody>
      </p:sp>
      <p:pic>
        <p:nvPicPr>
          <p:cNvPr id="1028" name="Picture 4" descr="C:\Users\Rae\Desktop\SKELETON PN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571220" y="-378846"/>
            <a:ext cx="1761864" cy="4145666"/>
          </a:xfrm>
          <a:prstGeom prst="rect">
            <a:avLst/>
          </a:prstGeom>
          <a:noFill/>
          <a:extLst>
            <a:ext uri="{909E8E84-426E-40DD-AFC4-6F175D3DCCD1}">
              <a14:hiddenFill xmlns:a14="http://schemas.microsoft.com/office/drawing/2010/main">
                <a:solidFill>
                  <a:srgbClr val="FFFFFF"/>
                </a:solidFill>
              </a14:hiddenFill>
            </a:ext>
          </a:extLst>
        </p:spPr>
      </p:pic>
      <p:sp>
        <p:nvSpPr>
          <p:cNvPr id="5" name="Right Brace 4"/>
          <p:cNvSpPr/>
          <p:nvPr/>
        </p:nvSpPr>
        <p:spPr>
          <a:xfrm>
            <a:off x="6248400" y="3494611"/>
            <a:ext cx="893578" cy="1039258"/>
          </a:xfrm>
          <a:prstGeom prst="rightBrace">
            <a:avLst>
              <a:gd name="adj1" fmla="val 25594"/>
              <a:gd name="adj2" fmla="val 50000"/>
            </a:avLst>
          </a:prstGeom>
          <a:ln w="57150">
            <a:solidFill>
              <a:srgbClr val="D608A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 name="Explosion 1 3"/>
          <p:cNvSpPr/>
          <p:nvPr/>
        </p:nvSpPr>
        <p:spPr>
          <a:xfrm>
            <a:off x="7162800" y="3467069"/>
            <a:ext cx="1066800" cy="1066800"/>
          </a:xfrm>
          <a:prstGeom prst="irregularSeal1">
            <a:avLst/>
          </a:prstGeom>
          <a:solidFill>
            <a:srgbClr val="00FF00"/>
          </a:solidFill>
          <a:ln w="57150">
            <a:solidFill>
              <a:srgbClr val="D608A0"/>
            </a:solidFill>
          </a:ln>
          <a:effectLst>
            <a:glow rad="127000">
              <a:srgbClr val="FFFF00"/>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5943600" y="5105400"/>
            <a:ext cx="1295400" cy="457200"/>
          </a:xfrm>
          <a:prstGeom prst="roundRect">
            <a:avLst/>
          </a:prstGeom>
          <a:noFill/>
          <a:ln w="28575">
            <a:solidFill>
              <a:srgbClr val="FF3399"/>
            </a:solidFill>
          </a:ln>
          <a:effectLst>
            <a:glow rad="76200">
              <a:srgbClr val="99FFCC"/>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874247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1000"/>
                                        <p:tgtEl>
                                          <p:spTgt spid="6">
                                            <p:txEl>
                                              <p:pRg st="4" end="4"/>
                                            </p:txEl>
                                          </p:spTgt>
                                        </p:tgtEl>
                                      </p:cBhvr>
                                    </p:animEffect>
                                    <p:anim calcmode="lin" valueType="num">
                                      <p:cBhvr>
                                        <p:cTn id="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1000"/>
                                        <p:tgtEl>
                                          <p:spTgt spid="6">
                                            <p:txEl>
                                              <p:pRg st="5" end="5"/>
                                            </p:txEl>
                                          </p:spTgt>
                                        </p:tgtEl>
                                      </p:cBhvr>
                                    </p:animEffect>
                                    <p:anim calcmode="lin" valueType="num">
                                      <p:cBhvr>
                                        <p:cTn id="1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1000"/>
                                        <p:tgtEl>
                                          <p:spTgt spid="6">
                                            <p:txEl>
                                              <p:pRg st="6" end="6"/>
                                            </p:txEl>
                                          </p:spTgt>
                                        </p:tgtEl>
                                      </p:cBhvr>
                                    </p:animEffect>
                                    <p:anim calcmode="lin" valueType="num">
                                      <p:cBhvr>
                                        <p:cTn id="1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6" end="6"/>
                                            </p:txEl>
                                          </p:spTgt>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425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000"/>
                                        <p:tgtEl>
                                          <p:spTgt spid="5"/>
                                        </p:tgtEl>
                                      </p:cBhvr>
                                    </p:animEffect>
                                  </p:childTnLst>
                                </p:cTn>
                              </p:par>
                              <p:par>
                                <p:cTn id="23" presetID="53" presetClass="entr" presetSubtype="16" repeatCount="5000" fill="hold" grpId="0" nodeType="withEffect">
                                  <p:stCondLst>
                                    <p:cond delay="500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wipe(left)">
                                      <p:cBhvr>
                                        <p:cTn id="32" dur="1750"/>
                                        <p:tgtEl>
                                          <p:spTgt spid="6">
                                            <p:txEl>
                                              <p:pRg st="8" end="8"/>
                                            </p:txEl>
                                          </p:spTgt>
                                        </p:tgtEl>
                                      </p:cBhvr>
                                    </p:animEffect>
                                  </p:childTnLst>
                                </p:cTn>
                              </p:par>
                            </p:childTnLst>
                          </p:cTn>
                        </p:par>
                        <p:par>
                          <p:cTn id="33" fill="hold">
                            <p:stCondLst>
                              <p:cond delay="1750"/>
                            </p:stCondLst>
                            <p:childTnLst>
                              <p:par>
                                <p:cTn id="34" presetID="22" presetClass="entr" presetSubtype="8" fill="hold" nodeType="afterEffect">
                                  <p:stCondLst>
                                    <p:cond delay="0"/>
                                  </p:stCondLst>
                                  <p:childTnLst>
                                    <p:set>
                                      <p:cBhvr>
                                        <p:cTn id="35" dur="1" fill="hold">
                                          <p:stCondLst>
                                            <p:cond delay="0"/>
                                          </p:stCondLst>
                                        </p:cTn>
                                        <p:tgtEl>
                                          <p:spTgt spid="6">
                                            <p:txEl>
                                              <p:pRg st="9" end="9"/>
                                            </p:txEl>
                                          </p:spTgt>
                                        </p:tgtEl>
                                        <p:attrNameLst>
                                          <p:attrName>style.visibility</p:attrName>
                                        </p:attrNameLst>
                                      </p:cBhvr>
                                      <p:to>
                                        <p:strVal val="visible"/>
                                      </p:to>
                                    </p:set>
                                    <p:animEffect transition="in" filter="wipe(left)">
                                      <p:cBhvr>
                                        <p:cTn id="36" dur="1750"/>
                                        <p:tgtEl>
                                          <p:spTgt spid="6">
                                            <p:txEl>
                                              <p:pRg st="9" end="9"/>
                                            </p:txEl>
                                          </p:spTgt>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6">
                                            <p:txEl>
                                              <p:pRg st="10" end="10"/>
                                            </p:txEl>
                                          </p:spTgt>
                                        </p:tgtEl>
                                        <p:attrNameLst>
                                          <p:attrName>style.visibility</p:attrName>
                                        </p:attrNameLst>
                                      </p:cBhvr>
                                      <p:to>
                                        <p:strVal val="visible"/>
                                      </p:to>
                                    </p:set>
                                    <p:animEffect transition="in" filter="wipe(left)">
                                      <p:cBhvr>
                                        <p:cTn id="40" dur="1750"/>
                                        <p:tgtEl>
                                          <p:spTgt spid="6">
                                            <p:txEl>
                                              <p:pRg st="10" end="10"/>
                                            </p:txEl>
                                          </p:spTgt>
                                        </p:tgtEl>
                                      </p:cBhvr>
                                    </p:animEffect>
                                  </p:childTnLst>
                                </p:cTn>
                              </p:par>
                              <p:par>
                                <p:cTn id="41" presetID="21" presetClass="entr" presetSubtype="4" repeatCount="4000" fill="hold" grpId="0" nodeType="withEffect">
                                  <p:stCondLst>
                                    <p:cond delay="2500"/>
                                  </p:stCondLst>
                                  <p:childTnLst>
                                    <p:set>
                                      <p:cBhvr>
                                        <p:cTn id="42" dur="1" fill="hold">
                                          <p:stCondLst>
                                            <p:cond delay="0"/>
                                          </p:stCondLst>
                                        </p:cTn>
                                        <p:tgtEl>
                                          <p:spTgt spid="7"/>
                                        </p:tgtEl>
                                        <p:attrNameLst>
                                          <p:attrName>style.visibility</p:attrName>
                                        </p:attrNameLst>
                                      </p:cBhvr>
                                      <p:to>
                                        <p:strVal val="visible"/>
                                      </p:to>
                                    </p:set>
                                    <p:animEffect transition="in" filter="wheel(4)">
                                      <p:cBhvr>
                                        <p:cTn id="4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12</a:t>
            </a:fld>
            <a:endParaRPr lang="en-US"/>
          </a:p>
        </p:txBody>
      </p:sp>
      <p:sp>
        <p:nvSpPr>
          <p:cNvPr id="3" name="Title 1"/>
          <p:cNvSpPr txBox="1">
            <a:spLocks/>
          </p:cNvSpPr>
          <p:nvPr/>
        </p:nvSpPr>
        <p:spPr>
          <a:xfrm>
            <a:off x="0" y="228600"/>
            <a:ext cx="9144000" cy="906394"/>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200" i="1" spc="300" dirty="0" smtClean="0">
                <a:ln w="11430"/>
                <a:solidFill>
                  <a:srgbClr val="FF3399"/>
                </a:solidFill>
                <a:effectLst>
                  <a:outerShdw blurRad="76200" dist="50800" dir="5400000" algn="tl" rotWithShape="0">
                    <a:srgbClr val="000000">
                      <a:alpha val="65000"/>
                    </a:srgbClr>
                  </a:outerShdw>
                </a:effectLst>
                <a:latin typeface="Kristen ITC" pitchFamily="66" charset="0"/>
              </a:rPr>
              <a:t>What about – </a:t>
            </a:r>
            <a:r>
              <a:rPr lang="en-US" sz="4200" i="1" spc="300" dirty="0" smtClean="0">
                <a:ln w="11430"/>
                <a:solidFill>
                  <a:srgbClr val="7030A0"/>
                </a:solidFill>
                <a:effectLst>
                  <a:glow rad="127000">
                    <a:srgbClr val="FFFF00"/>
                  </a:glow>
                  <a:outerShdw blurRad="76200" dist="50800" dir="5400000" algn="tl" rotWithShape="0">
                    <a:srgbClr val="000000">
                      <a:alpha val="65000"/>
                    </a:srgbClr>
                  </a:outerShdw>
                </a:effectLst>
                <a:latin typeface="Kristen ITC" pitchFamily="66" charset="0"/>
              </a:rPr>
              <a:t>Yahusha’s</a:t>
            </a:r>
            <a:r>
              <a:rPr lang="en-US" sz="4400" i="1" spc="300" dirty="0" smtClean="0">
                <a:ln w="11430"/>
                <a:solidFill>
                  <a:srgbClr val="7030A0"/>
                </a:solidFill>
                <a:effectLst>
                  <a:glow rad="127000">
                    <a:srgbClr val="FFFF00"/>
                  </a:glow>
                  <a:outerShdw blurRad="76200" dist="50800" dir="5400000" algn="tl" rotWithShape="0">
                    <a:srgbClr val="000000">
                      <a:alpha val="65000"/>
                    </a:srgbClr>
                  </a:outerShdw>
                </a:effectLst>
                <a:latin typeface="Kristen ITC" pitchFamily="66" charset="0"/>
              </a:rPr>
              <a:t> Life?</a:t>
            </a:r>
            <a:endParaRPr lang="en-US" sz="1800" i="1" spc="300" dirty="0">
              <a:ln w="11430"/>
              <a:solidFill>
                <a:srgbClr val="7030A0"/>
              </a:solidFill>
              <a:effectLst>
                <a:glow rad="127000">
                  <a:srgbClr val="FFFF00"/>
                </a:glow>
                <a:outerShdw blurRad="76200" dist="50800" dir="5400000" algn="tl" rotWithShape="0">
                  <a:srgbClr val="000000">
                    <a:alpha val="65000"/>
                  </a:srgbClr>
                </a:outerShdw>
              </a:effectLst>
              <a:latin typeface="Kristen ITC" pitchFamily="66" charset="0"/>
            </a:endParaRPr>
          </a:p>
        </p:txBody>
      </p:sp>
      <p:sp>
        <p:nvSpPr>
          <p:cNvPr id="11" name="Rectangle 10"/>
          <p:cNvSpPr/>
          <p:nvPr/>
        </p:nvSpPr>
        <p:spPr>
          <a:xfrm>
            <a:off x="228600" y="1224280"/>
            <a:ext cx="6477000" cy="4953000"/>
          </a:xfrm>
          <a:prstGeom prst="rect">
            <a:avLst/>
          </a:prstGeom>
          <a:solidFill>
            <a:srgbClr val="EDE2F6"/>
          </a:solidFill>
          <a:ln w="25400" cap="flat" cmpd="sng" algn="ctr">
            <a:solidFill>
              <a:srgbClr val="7030A0"/>
            </a:solidFill>
            <a:prstDash val="solid"/>
          </a:ln>
          <a:effectLst/>
          <a:scene3d>
            <a:camera prst="orthographicFront"/>
            <a:lightRig rig="threePt" dir="t"/>
          </a:scene3d>
          <a:sp3d>
            <a:bevelT w="114300" prst="artDeco"/>
          </a:sp3d>
        </p:spPr>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pPr marL="0" marR="0" algn="ctr">
              <a:lnSpc>
                <a:spcPct val="115000"/>
              </a:lnSpc>
              <a:spcBef>
                <a:spcPts val="0"/>
              </a:spcBef>
              <a:spcAft>
                <a:spcPts val="1000"/>
              </a:spcAft>
            </a:pPr>
            <a:r>
              <a:rPr lang="en-US" sz="28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“We have often concentrated on – </a:t>
            </a:r>
            <a:r>
              <a:rPr lang="en-US" sz="2800" b="1" i="1" dirty="0" smtClean="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The Death </a:t>
            </a:r>
            <a:r>
              <a:rPr lang="en-US" sz="28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of </a:t>
            </a:r>
            <a:r>
              <a:rPr lang="en-US" sz="2800" b="1" i="1" dirty="0" smtClean="0">
                <a:ln w="1905">
                  <a:solidFill>
                    <a:sysClr val="windowText" lastClr="000000"/>
                  </a:solidFill>
                </a:ln>
                <a:solidFill>
                  <a:srgbClr val="00CCFF"/>
                </a:solidFill>
                <a:effectLst>
                  <a:innerShdw blurRad="69850" dist="43180" dir="5400000">
                    <a:srgbClr val="000000">
                      <a:alpha val="65000"/>
                    </a:srgbClr>
                  </a:innerShdw>
                </a:effectLst>
                <a:latin typeface="Comic Sans MS" pitchFamily="66" charset="0"/>
                <a:ea typeface="Calibri"/>
                <a:cs typeface="Times New Roman"/>
              </a:rPr>
              <a:t>Yahusha. </a:t>
            </a:r>
            <a:br>
              <a:rPr lang="en-US" sz="2800" b="1" i="1" dirty="0" smtClean="0">
                <a:ln w="1905">
                  <a:solidFill>
                    <a:sysClr val="windowText" lastClr="000000"/>
                  </a:solidFill>
                </a:ln>
                <a:solidFill>
                  <a:srgbClr val="00CCFF"/>
                </a:solidFill>
                <a:effectLst>
                  <a:innerShdw blurRad="69850" dist="43180" dir="5400000">
                    <a:srgbClr val="000000">
                      <a:alpha val="65000"/>
                    </a:srgbClr>
                  </a:innerShdw>
                </a:effectLst>
                <a:latin typeface="Comic Sans MS" pitchFamily="66" charset="0"/>
                <a:ea typeface="Calibri"/>
                <a:cs typeface="Times New Roman"/>
              </a:rPr>
            </a:br>
            <a:r>
              <a:rPr lang="en-US" sz="2800" b="1" i="1" u="sng"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Mi</a:t>
            </a:r>
            <a:r>
              <a:rPr lang="en-US" sz="28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g</a:t>
            </a:r>
            <a:r>
              <a:rPr lang="en-US" sz="2800" b="1" i="1" u="sng"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ht we submit a </a:t>
            </a:r>
            <a:r>
              <a:rPr lang="en-US" sz="28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p</a:t>
            </a:r>
            <a:r>
              <a:rPr lang="en-US" sz="2800" b="1" i="1" u="sng"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ortion of our </a:t>
            </a:r>
            <a:br>
              <a:rPr lang="en-US" sz="2800" b="1" i="1" u="sng"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br>
            <a:r>
              <a:rPr lang="en-US" sz="2800" b="1" i="1" u="sng"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thou</a:t>
            </a:r>
            <a:r>
              <a:rPr lang="en-US" sz="28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g</a:t>
            </a:r>
            <a:r>
              <a:rPr lang="en-US" sz="2800" b="1" i="1" u="sng"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hts to</a:t>
            </a:r>
            <a:r>
              <a:rPr lang="en-US" sz="28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a:t>
            </a:r>
            <a:r>
              <a:rPr lang="en-US" sz="2800" b="1" i="1" dirty="0" smtClean="0">
                <a:ln w="1905">
                  <a:solidFill>
                    <a:sysClr val="windowText" lastClr="000000"/>
                  </a:solidFill>
                </a:ln>
                <a:solidFill>
                  <a:srgbClr val="00CCFF"/>
                </a:solidFill>
                <a:effectLst>
                  <a:innerShdw blurRad="69850" dist="43180" dir="5400000">
                    <a:srgbClr val="000000">
                      <a:alpha val="65000"/>
                    </a:srgbClr>
                  </a:innerShdw>
                </a:effectLst>
                <a:latin typeface="Comic Sans MS" pitchFamily="66" charset="0"/>
                <a:ea typeface="Calibri"/>
                <a:cs typeface="Times New Roman"/>
              </a:rPr>
              <a:t>Yahusha’s Victory </a:t>
            </a:r>
            <a:br>
              <a:rPr lang="en-US" sz="2800" b="1" i="1" dirty="0" smtClean="0">
                <a:ln w="1905">
                  <a:solidFill>
                    <a:sysClr val="windowText" lastClr="000000"/>
                  </a:solidFill>
                </a:ln>
                <a:solidFill>
                  <a:srgbClr val="00CCFF"/>
                </a:solidFill>
                <a:effectLst>
                  <a:innerShdw blurRad="69850" dist="43180" dir="5400000">
                    <a:srgbClr val="000000">
                      <a:alpha val="65000"/>
                    </a:srgbClr>
                  </a:innerShdw>
                </a:effectLst>
                <a:latin typeface="Comic Sans MS" pitchFamily="66" charset="0"/>
                <a:ea typeface="Calibri"/>
                <a:cs typeface="Times New Roman"/>
              </a:rPr>
            </a:br>
            <a:r>
              <a:rPr lang="en-US" sz="28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of</a:t>
            </a:r>
            <a:r>
              <a:rPr lang="en-US" sz="36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a:t>
            </a:r>
            <a:r>
              <a:rPr lang="en-US" sz="3600" b="1" i="1" dirty="0" smtClean="0">
                <a:ln w="1905">
                  <a:solidFill>
                    <a:sysClr val="windowText" lastClr="000000"/>
                  </a:solidFill>
                </a:ln>
                <a:solidFill>
                  <a:srgbClr val="00CCFF"/>
                </a:solidFill>
                <a:effectLst>
                  <a:glow rad="317500">
                    <a:srgbClr val="FFFF00"/>
                  </a:glow>
                  <a:innerShdw blurRad="69850" dist="43180" dir="5400000">
                    <a:srgbClr val="000000">
                      <a:alpha val="65000"/>
                    </a:srgbClr>
                  </a:innerShdw>
                </a:effectLst>
                <a:latin typeface="Comic Sans MS" pitchFamily="66" charset="0"/>
                <a:ea typeface="Calibri"/>
                <a:cs typeface="Times New Roman"/>
              </a:rPr>
              <a:t>LIFE</a:t>
            </a:r>
            <a:r>
              <a:rPr lang="en-US" sz="36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a:t>
            </a:r>
            <a:r>
              <a:rPr lang="en-US" sz="28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over </a:t>
            </a:r>
            <a:r>
              <a:rPr lang="en-US" sz="2800" b="1" i="1" dirty="0" smtClean="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death?</a:t>
            </a:r>
          </a:p>
          <a:p>
            <a:pPr algn="ctr">
              <a:lnSpc>
                <a:spcPct val="115000"/>
              </a:lnSpc>
              <a:spcAft>
                <a:spcPts val="1000"/>
              </a:spcAft>
            </a:pPr>
            <a:r>
              <a:rPr lang="en-US" sz="2400" b="1" i="1" u="sng" dirty="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AFTER</a:t>
            </a:r>
            <a:r>
              <a:rPr lang="en-US" sz="24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a:t>
            </a:r>
            <a:r>
              <a:rPr lang="en-US" sz="2400" b="1" i="1" dirty="0">
                <a:ln w="1905">
                  <a:solidFill>
                    <a:srgbClr val="002060"/>
                  </a:solidFill>
                </a:ln>
                <a:solidFill>
                  <a:srgbClr val="00CCFF"/>
                </a:solidFill>
                <a:effectLst>
                  <a:innerShdw blurRad="69850" dist="43180" dir="5400000">
                    <a:srgbClr val="000000">
                      <a:alpha val="65000"/>
                    </a:srgbClr>
                  </a:innerShdw>
                </a:effectLst>
                <a:latin typeface="Comic Sans MS" pitchFamily="66" charset="0"/>
                <a:ea typeface="Calibri"/>
                <a:cs typeface="Times New Roman"/>
              </a:rPr>
              <a:t>Yahusha</a:t>
            </a:r>
            <a:r>
              <a:rPr lang="en-US" sz="24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a:t>
            </a:r>
            <a:r>
              <a:rPr lang="en-US" sz="2400" b="1" i="1" dirty="0" smtClean="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died</a:t>
            </a:r>
            <a:r>
              <a:rPr lang="en-US" sz="2400" i="1" dirty="0" smtClean="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a:t>
            </a:r>
            <a:r>
              <a:rPr lang="en-US" sz="24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what single event, </a:t>
            </a:r>
            <a:r>
              <a:rPr lang="en-US" sz="2000" b="1" i="1" dirty="0" smtClean="0">
                <a:ln w="1905"/>
                <a:solidFill>
                  <a:srgbClr val="0070C0"/>
                </a:solidFill>
                <a:effectLst>
                  <a:innerShdw blurRad="69850" dist="43180" dir="5400000">
                    <a:srgbClr val="000000">
                      <a:alpha val="65000"/>
                    </a:srgbClr>
                  </a:innerShdw>
                </a:effectLst>
                <a:latin typeface="Comic Sans MS" pitchFamily="66" charset="0"/>
                <a:ea typeface="Calibri"/>
                <a:cs typeface="Times New Roman"/>
              </a:rPr>
              <a:t>(</a:t>
            </a:r>
            <a:r>
              <a:rPr lang="en-US" sz="2000" b="1" i="1" u="sng" dirty="0" smtClean="0">
                <a:ln w="1905"/>
                <a:solidFill>
                  <a:srgbClr val="0070C0"/>
                </a:solidFill>
                <a:effectLst>
                  <a:innerShdw blurRad="69850" dist="43180" dir="5400000">
                    <a:srgbClr val="000000">
                      <a:alpha val="65000"/>
                    </a:srgbClr>
                  </a:innerShdw>
                </a:effectLst>
                <a:latin typeface="Comic Sans MS" pitchFamily="66" charset="0"/>
                <a:ea typeface="Calibri"/>
                <a:cs typeface="Times New Roman"/>
              </a:rPr>
              <a:t>that is commanded to be observed </a:t>
            </a:r>
            <a:r>
              <a:rPr lang="en-US" sz="2000" b="1" i="1" dirty="0" smtClean="0">
                <a:ln w="1905"/>
                <a:solidFill>
                  <a:srgbClr val="0070C0"/>
                </a:solidFill>
                <a:effectLst>
                  <a:innerShdw blurRad="69850" dist="43180" dir="5400000">
                    <a:srgbClr val="000000">
                      <a:alpha val="65000"/>
                    </a:srgbClr>
                  </a:innerShdw>
                </a:effectLst>
                <a:latin typeface="Comic Sans MS" pitchFamily="66" charset="0"/>
                <a:ea typeface="Calibri"/>
                <a:cs typeface="Times New Roman"/>
              </a:rPr>
              <a:t>y</a:t>
            </a:r>
            <a:r>
              <a:rPr lang="en-US" sz="2000" b="1" i="1" u="sng" dirty="0" smtClean="0">
                <a:ln w="1905"/>
                <a:solidFill>
                  <a:srgbClr val="0070C0"/>
                </a:solidFill>
                <a:effectLst>
                  <a:innerShdw blurRad="69850" dist="43180" dir="5400000">
                    <a:srgbClr val="000000">
                      <a:alpha val="65000"/>
                    </a:srgbClr>
                  </a:innerShdw>
                </a:effectLst>
                <a:latin typeface="Comic Sans MS" pitchFamily="66" charset="0"/>
                <a:ea typeface="Calibri"/>
                <a:cs typeface="Times New Roman"/>
              </a:rPr>
              <a:t>earl</a:t>
            </a:r>
            <a:r>
              <a:rPr lang="en-US" sz="2000" b="1" i="1" dirty="0" smtClean="0">
                <a:ln w="1905"/>
                <a:solidFill>
                  <a:srgbClr val="0070C0"/>
                </a:solidFill>
                <a:effectLst>
                  <a:innerShdw blurRad="69850" dist="43180" dir="5400000">
                    <a:srgbClr val="000000">
                      <a:alpha val="65000"/>
                    </a:srgbClr>
                  </a:innerShdw>
                </a:effectLst>
                <a:latin typeface="Comic Sans MS" pitchFamily="66" charset="0"/>
                <a:ea typeface="Calibri"/>
                <a:cs typeface="Times New Roman"/>
              </a:rPr>
              <a:t>y), </a:t>
            </a:r>
            <a:r>
              <a:rPr lang="en-US" sz="2400" b="1" i="1" dirty="0" smtClean="0">
                <a:ln w="1905"/>
                <a:solidFill>
                  <a:srgbClr val="0070C0"/>
                </a:solidFill>
                <a:effectLst>
                  <a:innerShdw blurRad="69850" dist="43180" dir="5400000">
                    <a:srgbClr val="000000">
                      <a:alpha val="65000"/>
                    </a:srgbClr>
                  </a:innerShdw>
                </a:effectLst>
                <a:latin typeface="Comic Sans MS" pitchFamily="66" charset="0"/>
                <a:ea typeface="Calibri"/>
                <a:cs typeface="Times New Roman"/>
              </a:rPr>
              <a:t/>
            </a:r>
            <a:br>
              <a:rPr lang="en-US" sz="2400" b="1" i="1" dirty="0" smtClean="0">
                <a:ln w="1905"/>
                <a:solidFill>
                  <a:srgbClr val="0070C0"/>
                </a:solidFill>
                <a:effectLst>
                  <a:innerShdw blurRad="69850" dist="43180" dir="5400000">
                    <a:srgbClr val="000000">
                      <a:alpha val="65000"/>
                    </a:srgbClr>
                  </a:innerShdw>
                </a:effectLst>
                <a:latin typeface="Comic Sans MS" pitchFamily="66" charset="0"/>
                <a:ea typeface="Calibri"/>
                <a:cs typeface="Times New Roman"/>
              </a:rPr>
            </a:br>
            <a:r>
              <a:rPr lang="en-US" sz="24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was actually signed, sealed and forever etched into our Salvation for eternity?</a:t>
            </a:r>
            <a:r>
              <a:rPr lang="en-US" sz="2400" b="1" dirty="0">
                <a:effectLst/>
                <a:latin typeface="Calibri"/>
                <a:ea typeface="Calibri"/>
                <a:cs typeface="Times New Roman"/>
              </a:rPr>
              <a:t> </a:t>
            </a:r>
          </a:p>
        </p:txBody>
      </p:sp>
      <p:pic>
        <p:nvPicPr>
          <p:cNvPr id="1027" name="Picture 3" descr="C:\Users\Rae\Desktop\christ is risen 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29944" y="3496434"/>
            <a:ext cx="1791590" cy="25233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C:\Users\Rae\Desktop\christ is risen 2 edi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62654" y="1439034"/>
            <a:ext cx="1926170" cy="15151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7409066" y="990600"/>
            <a:ext cx="1353934" cy="0"/>
          </a:xfrm>
          <a:prstGeom prst="line">
            <a:avLst/>
          </a:prstGeom>
          <a:ln w="76200">
            <a:solidFill>
              <a:srgbClr val="FF3399"/>
            </a:solidFill>
          </a:ln>
          <a:effectLst>
            <a:glow rad="127000">
              <a:srgbClr val="99FFCC"/>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0750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up)">
                                      <p:cBhvr>
                                        <p:cTn id="7" dur="2500"/>
                                        <p:tgtEl>
                                          <p:spTgt spid="1028"/>
                                        </p:tgtEl>
                                      </p:cBhvr>
                                    </p:animEffect>
                                  </p:childTnLst>
                                </p:cTn>
                              </p:par>
                            </p:childTnLst>
                          </p:cTn>
                        </p:par>
                        <p:par>
                          <p:cTn id="8" fill="hold">
                            <p:stCondLst>
                              <p:cond delay="2500"/>
                            </p:stCondLst>
                            <p:childTnLst>
                              <p:par>
                                <p:cTn id="9" presetID="22" presetClass="entr" presetSubtype="1"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wipe(up)">
                                      <p:cBhvr>
                                        <p:cTn id="11" dur="2500"/>
                                        <p:tgtEl>
                                          <p:spTgt spid="102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barn(inVertical)">
                                      <p:cBhvr>
                                        <p:cTn id="16" dur="1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13</a:t>
            </a:fld>
            <a:endParaRPr lang="en-US" dirty="0"/>
          </a:p>
        </p:txBody>
      </p:sp>
      <p:sp>
        <p:nvSpPr>
          <p:cNvPr id="3" name="Title 1"/>
          <p:cNvSpPr txBox="1">
            <a:spLocks/>
          </p:cNvSpPr>
          <p:nvPr/>
        </p:nvSpPr>
        <p:spPr>
          <a:xfrm>
            <a:off x="304800" y="152400"/>
            <a:ext cx="6019800" cy="2835274"/>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i="1" spc="300" dirty="0" smtClean="0">
                <a:ln w="11430"/>
                <a:solidFill>
                  <a:srgbClr val="FF3399"/>
                </a:solidFill>
                <a:effectLst>
                  <a:outerShdw blurRad="76200" dist="50800" dir="5400000" algn="tl" rotWithShape="0">
                    <a:srgbClr val="000000">
                      <a:alpha val="65000"/>
                    </a:srgbClr>
                  </a:outerShdw>
                </a:effectLst>
                <a:latin typeface="Kristen ITC" pitchFamily="66" charset="0"/>
              </a:rPr>
              <a:t>What about </a:t>
            </a:r>
            <a:br>
              <a:rPr lang="en-US" sz="4400" i="1" spc="300" dirty="0" smtClean="0">
                <a:ln w="11430"/>
                <a:solidFill>
                  <a:srgbClr val="FF3399"/>
                </a:solidFill>
                <a:effectLst>
                  <a:outerShdw blurRad="76200" dist="50800" dir="5400000" algn="tl" rotWithShape="0">
                    <a:srgbClr val="000000">
                      <a:alpha val="65000"/>
                    </a:srgbClr>
                  </a:outerShdw>
                </a:effectLst>
                <a:latin typeface="Kristen ITC" pitchFamily="66" charset="0"/>
              </a:rPr>
            </a:br>
            <a:r>
              <a:rPr lang="en-US" sz="4400" i="1" spc="300" dirty="0" smtClean="0">
                <a:ln w="11430"/>
                <a:solidFill>
                  <a:srgbClr val="7030A0"/>
                </a:solidFill>
                <a:effectLst>
                  <a:glow rad="127000">
                    <a:srgbClr val="FFFF00"/>
                  </a:glow>
                  <a:outerShdw blurRad="76200" dist="50800" dir="5400000" algn="tl" rotWithShape="0">
                    <a:srgbClr val="000000">
                      <a:alpha val="65000"/>
                    </a:srgbClr>
                  </a:outerShdw>
                </a:effectLst>
                <a:latin typeface="Kristen ITC" pitchFamily="66" charset="0"/>
              </a:rPr>
              <a:t>His Offering of Life </a:t>
            </a:r>
            <a:r>
              <a:rPr lang="en-US" sz="4400" i="1" spc="300" dirty="0" smtClean="0">
                <a:ln w="11430"/>
                <a:solidFill>
                  <a:srgbClr val="FF3399"/>
                </a:solidFill>
                <a:effectLst>
                  <a:outerShdw blurRad="76200" dist="50800" dir="5400000" algn="tl" rotWithShape="0">
                    <a:srgbClr val="000000">
                      <a:alpha val="65000"/>
                    </a:srgbClr>
                  </a:outerShdw>
                </a:effectLst>
                <a:latin typeface="Kristen ITC" pitchFamily="66" charset="0"/>
              </a:rPr>
              <a:t>that was </a:t>
            </a:r>
            <a:r>
              <a:rPr lang="en-US" sz="4400" i="1" spc="300" dirty="0">
                <a:ln w="11430"/>
                <a:solidFill>
                  <a:srgbClr val="7030A0"/>
                </a:solidFill>
                <a:effectLst>
                  <a:glow rad="203200">
                    <a:srgbClr val="00CCFF"/>
                  </a:glow>
                  <a:outerShdw blurRad="76200" dist="50800" dir="5400000" algn="tl" rotWithShape="0">
                    <a:srgbClr val="000000">
                      <a:alpha val="65000"/>
                    </a:srgbClr>
                  </a:outerShdw>
                </a:effectLst>
                <a:latin typeface="Kristen ITC" pitchFamily="66" charset="0"/>
              </a:rPr>
              <a:t>A</a:t>
            </a:r>
            <a:r>
              <a:rPr lang="en-US" sz="4400" i="1" spc="300" dirty="0" smtClean="0">
                <a:ln w="11430"/>
                <a:solidFill>
                  <a:srgbClr val="7030A0"/>
                </a:solidFill>
                <a:effectLst>
                  <a:glow rad="203200">
                    <a:srgbClr val="00CCFF"/>
                  </a:glow>
                  <a:outerShdw blurRad="76200" dist="50800" dir="5400000" algn="tl" rotWithShape="0">
                    <a:srgbClr val="000000">
                      <a:alpha val="65000"/>
                    </a:srgbClr>
                  </a:outerShdw>
                </a:effectLst>
                <a:latin typeface="Kristen ITC" pitchFamily="66" charset="0"/>
              </a:rPr>
              <a:t>ccepted?</a:t>
            </a:r>
            <a:endParaRPr lang="en-US" sz="1800" i="1" spc="300" dirty="0">
              <a:ln w="11430"/>
              <a:solidFill>
                <a:srgbClr val="7030A0"/>
              </a:solidFill>
              <a:effectLst>
                <a:glow rad="203200">
                  <a:srgbClr val="00CCFF"/>
                </a:glow>
                <a:outerShdw blurRad="76200" dist="50800" dir="5400000" algn="tl" rotWithShape="0">
                  <a:srgbClr val="000000">
                    <a:alpha val="65000"/>
                  </a:srgbClr>
                </a:outerShdw>
              </a:effectLst>
              <a:latin typeface="Kristen ITC" pitchFamily="66" charset="0"/>
            </a:endParaRPr>
          </a:p>
        </p:txBody>
      </p:sp>
      <p:pic>
        <p:nvPicPr>
          <p:cNvPr id="10" name="Picture 4" descr="C:\Users\Rae\Desktop\SKELETON PN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811000" y="1058794"/>
            <a:ext cx="1761864" cy="4145666"/>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6629400" y="2415540"/>
            <a:ext cx="2209800" cy="3886200"/>
          </a:xfrm>
          <a:prstGeom prst="rect">
            <a:avLst/>
          </a:prstGeom>
          <a:blipFill dpi="0" rotWithShape="1">
            <a:blip r:embed="rId3">
              <a:extLst>
                <a:ext uri="{28A0092B-C50C-407E-A947-70E740481C1C}">
                  <a14:useLocalDpi xmlns:a14="http://schemas.microsoft.com/office/drawing/2010/main"/>
                </a:ext>
              </a:extLst>
            </a:blip>
            <a:srcRect/>
            <a:stretch>
              <a:fillRect/>
            </a:stretch>
          </a:blipFill>
          <a:ln w="76200">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smtClean="0">
                <a:ln w="50800"/>
                <a:solidFill>
                  <a:schemeClr val="bg1">
                    <a:shade val="50000"/>
                  </a:schemeClr>
                </a:solidFill>
              </a:rPr>
              <a:t>Another </a:t>
            </a:r>
            <a:r>
              <a:rPr lang="en-US" sz="3200" b="1" dirty="0" err="1" smtClean="0">
                <a:ln w="50800"/>
                <a:solidFill>
                  <a:schemeClr val="bg1">
                    <a:shade val="50000"/>
                  </a:schemeClr>
                </a:solidFill>
              </a:rPr>
              <a:t>Melek-Tzedek</a:t>
            </a:r>
            <a:r>
              <a:rPr lang="en-US" sz="3200" b="1" dirty="0" smtClean="0">
                <a:ln w="50800"/>
                <a:solidFill>
                  <a:schemeClr val="bg1">
                    <a:shade val="50000"/>
                  </a:schemeClr>
                </a:solidFill>
              </a:rPr>
              <a:t> Covenant Connection&amp; Fulfillment!</a:t>
            </a:r>
            <a:endParaRPr lang="en-CA" sz="3200" b="1" dirty="0">
              <a:ln w="50800"/>
              <a:solidFill>
                <a:schemeClr val="bg1">
                  <a:shade val="50000"/>
                </a:schemeClr>
              </a:solidFill>
            </a:endParaRPr>
          </a:p>
        </p:txBody>
      </p:sp>
      <p:pic>
        <p:nvPicPr>
          <p:cNvPr id="11" name="Picture 2" descr="C:\Users\Rae\Desktop\malki pries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9400" y="293749"/>
            <a:ext cx="2209800" cy="2048131"/>
          </a:xfrm>
          <a:prstGeom prst="rect">
            <a:avLst/>
          </a:prstGeom>
          <a:ln w="76200">
            <a:solidFill>
              <a:srgbClr val="7030A0"/>
            </a:solidFill>
          </a:ln>
          <a:effectLst>
            <a:outerShdw blurRad="292100" dist="139700" dir="2700000" algn="tl" rotWithShape="0">
              <a:srgbClr val="333333">
                <a:alpha val="65000"/>
              </a:srgbClr>
            </a:outerShdw>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12" name="Rectangle 11"/>
          <p:cNvSpPr/>
          <p:nvPr/>
        </p:nvSpPr>
        <p:spPr>
          <a:xfrm>
            <a:off x="304800" y="3200400"/>
            <a:ext cx="6019800" cy="3499338"/>
          </a:xfrm>
          <a:prstGeom prst="rect">
            <a:avLst/>
          </a:prstGeom>
          <a:solidFill>
            <a:srgbClr val="EDE2F6"/>
          </a:solidFill>
          <a:ln w="57150" cap="flat" cmpd="sng" algn="ctr">
            <a:solidFill>
              <a:srgbClr val="7030A0"/>
            </a:solidFill>
            <a:prstDash val="solid"/>
          </a:ln>
          <a:effectLst>
            <a:glow rad="101600">
              <a:srgbClr val="A365D1">
                <a:alpha val="60000"/>
              </a:srgbClr>
            </a:glow>
            <a:softEdge rad="444500"/>
          </a:effectLst>
          <a:scene3d>
            <a:camera prst="orthographicFront"/>
            <a:lightRig rig="threePt" dir="t"/>
          </a:scene3d>
          <a:sp3d>
            <a:bevelT w="114300" prst="artDeco"/>
          </a:sp3d>
        </p:spPr>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pPr marL="0" marR="0" algn="ctr">
              <a:lnSpc>
                <a:spcPct val="115000"/>
              </a:lnSpc>
              <a:spcBef>
                <a:spcPts val="0"/>
              </a:spcBef>
              <a:spcAft>
                <a:spcPts val="1000"/>
              </a:spcAft>
            </a:pPr>
            <a:endParaRPr lang="en-US" sz="2000" b="1" dirty="0" smtClean="0">
              <a:ln>
                <a:noFill/>
              </a:ln>
              <a:solidFill>
                <a:srgbClr val="31849B"/>
              </a:solidFill>
              <a:effectLst>
                <a:outerShdw blurRad="69850" dist="43180" dir="5400000" sx="0" sy="0">
                  <a:srgbClr val="000000">
                    <a:alpha val="65000"/>
                  </a:srgbClr>
                </a:outerShdw>
              </a:effectLst>
              <a:latin typeface="Calibri"/>
              <a:ea typeface="Calibri"/>
              <a:cs typeface="Times New Roman"/>
            </a:endParaRPr>
          </a:p>
          <a:p>
            <a:pPr marL="0" marR="0" algn="ctr">
              <a:lnSpc>
                <a:spcPct val="115000"/>
              </a:lnSpc>
              <a:spcBef>
                <a:spcPts val="0"/>
              </a:spcBef>
              <a:spcAft>
                <a:spcPts val="1000"/>
              </a:spcAft>
            </a:pPr>
            <a:r>
              <a:rPr lang="en-US" sz="2800" b="1" i="1" dirty="0" smtClean="0">
                <a:ln w="1905">
                  <a:solidFill>
                    <a:sysClr val="windowText" lastClr="000000"/>
                  </a:solidFill>
                </a:ln>
                <a:solidFill>
                  <a:srgbClr val="00CCFF"/>
                </a:solidFill>
                <a:effectLst>
                  <a:innerShdw blurRad="69850" dist="43180" dir="5400000">
                    <a:srgbClr val="000000">
                      <a:alpha val="65000"/>
                    </a:srgbClr>
                  </a:innerShdw>
                </a:effectLst>
                <a:latin typeface="Comic Sans MS" pitchFamily="66" charset="0"/>
                <a:ea typeface="Calibri"/>
                <a:cs typeface="Times New Roman"/>
              </a:rPr>
              <a:t>Yahusha’s </a:t>
            </a:r>
            <a:r>
              <a:rPr lang="en-US" sz="28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death would have </a:t>
            </a:r>
            <a:br>
              <a:rPr lang="en-US" sz="28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br>
            <a:r>
              <a:rPr lang="en-US" sz="28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no meaning had He not </a:t>
            </a:r>
            <a:br>
              <a:rPr lang="en-US" sz="28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br>
            <a:r>
              <a:rPr lang="en-US" sz="2800" b="1" i="1" u="sng" dirty="0" smtClean="0">
                <a:ln w="1905"/>
                <a:solidFill>
                  <a:srgbClr val="FF3399"/>
                </a:solidFill>
                <a:effectLst>
                  <a:glow rad="127000">
                    <a:srgbClr val="00CCFF"/>
                  </a:glow>
                  <a:innerShdw blurRad="69850" dist="43180" dir="5400000">
                    <a:srgbClr val="000000">
                      <a:alpha val="65000"/>
                    </a:srgbClr>
                  </a:innerShdw>
                </a:effectLst>
                <a:latin typeface="Comic Sans MS" pitchFamily="66" charset="0"/>
                <a:ea typeface="Calibri"/>
                <a:cs typeface="Times New Roman"/>
              </a:rPr>
              <a:t>Presented Himself</a:t>
            </a:r>
            <a:r>
              <a:rPr lang="en-US" sz="2800" b="1" i="1" dirty="0" smtClean="0">
                <a:ln w="1905"/>
                <a:solidFill>
                  <a:srgbClr val="FF3399"/>
                </a:solidFill>
                <a:effectLst>
                  <a:glow rad="127000">
                    <a:srgbClr val="00CCFF"/>
                  </a:glow>
                  <a:innerShdw blurRad="69850" dist="43180" dir="5400000">
                    <a:srgbClr val="000000">
                      <a:alpha val="65000"/>
                    </a:srgbClr>
                  </a:innerShdw>
                </a:effectLst>
                <a:latin typeface="Comic Sans MS" pitchFamily="66" charset="0"/>
                <a:ea typeface="Calibri"/>
                <a:cs typeface="Times New Roman"/>
              </a:rPr>
              <a:t> </a:t>
            </a:r>
            <a:r>
              <a:rPr lang="en-US" sz="28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a:r>
            <a:br>
              <a:rPr lang="en-US" sz="28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br>
            <a:r>
              <a:rPr lang="en-US" sz="2800" b="1" i="1" dirty="0" smtClean="0">
                <a:ln w="1905"/>
                <a:solidFill>
                  <a:srgbClr val="00B050"/>
                </a:solidFill>
                <a:effectLst>
                  <a:innerShdw blurRad="69850" dist="43180" dir="5400000">
                    <a:srgbClr val="000000">
                      <a:alpha val="65000"/>
                    </a:srgbClr>
                  </a:innerShdw>
                </a:effectLst>
                <a:latin typeface="Comic Sans MS" pitchFamily="66" charset="0"/>
                <a:ea typeface="Calibri"/>
                <a:cs typeface="Times New Roman"/>
              </a:rPr>
              <a:t>{</a:t>
            </a:r>
            <a:r>
              <a:rPr lang="en-US" sz="2800" b="1" i="1" dirty="0" err="1" smtClean="0">
                <a:ln w="1905"/>
                <a:solidFill>
                  <a:srgbClr val="00B050"/>
                </a:solidFill>
                <a:effectLst>
                  <a:innerShdw blurRad="69850" dist="43180" dir="5400000">
                    <a:srgbClr val="000000">
                      <a:alpha val="65000"/>
                    </a:srgbClr>
                  </a:innerShdw>
                </a:effectLst>
                <a:latin typeface="Comic Sans MS" pitchFamily="66" charset="0"/>
                <a:ea typeface="Calibri"/>
                <a:cs typeface="Times New Roman"/>
              </a:rPr>
              <a:t>Exo</a:t>
            </a:r>
            <a:r>
              <a:rPr lang="en-US" sz="2800" b="1" i="1" dirty="0" smtClean="0">
                <a:ln w="1905"/>
                <a:solidFill>
                  <a:srgbClr val="00B050"/>
                </a:solidFill>
                <a:effectLst>
                  <a:innerShdw blurRad="69850" dist="43180" dir="5400000">
                    <a:srgbClr val="000000">
                      <a:alpha val="65000"/>
                    </a:srgbClr>
                  </a:innerShdw>
                </a:effectLst>
                <a:latin typeface="Comic Sans MS" pitchFamily="66" charset="0"/>
                <a:ea typeface="Calibri"/>
                <a:cs typeface="Times New Roman"/>
              </a:rPr>
              <a:t> 23:16,17} </a:t>
            </a:r>
            <a:r>
              <a:rPr lang="en-US" sz="28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before </a:t>
            </a:r>
            <a:r>
              <a:rPr lang="en-US" sz="2800" b="1" i="1" dirty="0" smtClean="0">
                <a:ln w="1905"/>
                <a:solidFill>
                  <a:srgbClr val="00CCFF"/>
                </a:solidFill>
                <a:effectLst>
                  <a:innerShdw blurRad="69850" dist="43180" dir="5400000">
                    <a:srgbClr val="000000">
                      <a:alpha val="65000"/>
                    </a:srgbClr>
                  </a:innerShdw>
                </a:effectLst>
                <a:latin typeface="Comic Sans MS" pitchFamily="66" charset="0"/>
                <a:ea typeface="Calibri"/>
                <a:cs typeface="Times New Roman"/>
              </a:rPr>
              <a:t>Yahuah</a:t>
            </a:r>
            <a:r>
              <a:rPr lang="en-US" sz="2800" b="1" i="1" dirty="0">
                <a:ln w="1905"/>
                <a:solidFill>
                  <a:srgbClr val="00CCFF"/>
                </a:solidFill>
                <a:effectLst>
                  <a:innerShdw blurRad="69850" dist="43180" dir="5400000">
                    <a:srgbClr val="000000">
                      <a:alpha val="65000"/>
                    </a:srgbClr>
                  </a:innerShdw>
                </a:effectLst>
                <a:latin typeface="Comic Sans MS" pitchFamily="66" charset="0"/>
                <a:ea typeface="Calibri"/>
                <a:cs typeface="Times New Roman"/>
              </a:rPr>
              <a:t>.</a:t>
            </a:r>
            <a:r>
              <a:rPr lang="en-US" sz="2800" b="1" i="1" dirty="0" smtClean="0">
                <a:ln w="1905"/>
                <a:solidFill>
                  <a:srgbClr val="00CCFF"/>
                </a:solidFill>
                <a:effectLst>
                  <a:innerShdw blurRad="69850" dist="43180" dir="5400000">
                    <a:srgbClr val="000000">
                      <a:alpha val="65000"/>
                    </a:srgbClr>
                  </a:innerShdw>
                </a:effectLst>
                <a:latin typeface="Comic Sans MS" pitchFamily="66" charset="0"/>
                <a:ea typeface="Calibri"/>
                <a:cs typeface="Times New Roman"/>
              </a:rPr>
              <a:t> </a:t>
            </a:r>
            <a:br>
              <a:rPr lang="en-US" sz="2800" b="1" i="1" dirty="0" smtClean="0">
                <a:ln w="1905"/>
                <a:solidFill>
                  <a:srgbClr val="00CCFF"/>
                </a:solidFill>
                <a:effectLst>
                  <a:innerShdw blurRad="69850" dist="43180" dir="5400000">
                    <a:srgbClr val="000000">
                      <a:alpha val="65000"/>
                    </a:srgbClr>
                  </a:innerShdw>
                </a:effectLst>
                <a:latin typeface="Comic Sans MS" pitchFamily="66" charset="0"/>
                <a:ea typeface="Calibri"/>
                <a:cs typeface="Times New Roman"/>
              </a:rPr>
            </a:br>
            <a:r>
              <a:rPr lang="en-US" sz="28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It was here that </a:t>
            </a:r>
            <a:br>
              <a:rPr lang="en-US" sz="28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br>
            <a:r>
              <a:rPr lang="en-US" sz="2800" b="1" i="1" dirty="0" smtClean="0">
                <a:ln w="1905">
                  <a:solidFill>
                    <a:sysClr val="windowText" lastClr="000000"/>
                  </a:solidFill>
                </a:ln>
                <a:solidFill>
                  <a:srgbClr val="00CCFF"/>
                </a:solidFill>
                <a:effectLst>
                  <a:innerShdw blurRad="69850" dist="43180" dir="5400000">
                    <a:srgbClr val="000000">
                      <a:alpha val="65000"/>
                    </a:srgbClr>
                  </a:innerShdw>
                </a:effectLst>
                <a:latin typeface="Comic Sans MS" pitchFamily="66" charset="0"/>
                <a:ea typeface="Calibri"/>
                <a:cs typeface="Times New Roman"/>
              </a:rPr>
              <a:t>Yahusha’s Sacrifice </a:t>
            </a:r>
            <a:r>
              <a:rPr lang="en-US" sz="28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was</a:t>
            </a:r>
            <a:br>
              <a:rPr lang="en-US" sz="28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br>
            <a:endParaRPr lang="en-US" sz="28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endParaRPr>
          </a:p>
          <a:p>
            <a:pPr marL="0" marR="0" algn="ctr">
              <a:lnSpc>
                <a:spcPct val="115000"/>
              </a:lnSpc>
              <a:spcBef>
                <a:spcPts val="0"/>
              </a:spcBef>
              <a:spcAft>
                <a:spcPts val="1000"/>
              </a:spcAft>
            </a:pPr>
            <a:r>
              <a:rPr lang="en-US" sz="1200" b="1" dirty="0">
                <a:effectLst/>
                <a:latin typeface="Calibri"/>
                <a:ea typeface="Calibri"/>
                <a:cs typeface="Times New Roman"/>
              </a:rPr>
              <a:t> </a:t>
            </a:r>
          </a:p>
        </p:txBody>
      </p:sp>
      <p:sp>
        <p:nvSpPr>
          <p:cNvPr id="5" name="Rectangle 4"/>
          <p:cNvSpPr/>
          <p:nvPr/>
        </p:nvSpPr>
        <p:spPr>
          <a:xfrm>
            <a:off x="382466" y="5967901"/>
            <a:ext cx="58293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spcAft>
                <a:spcPts val="1000"/>
              </a:spcAft>
            </a:pPr>
            <a:r>
              <a:rPr lang="en-US" sz="2800" b="1" i="1" dirty="0">
                <a:ln w="1905">
                  <a:solidFill>
                    <a:srgbClr val="00B0F0"/>
                  </a:solidFill>
                </a:ln>
                <a:solidFill>
                  <a:srgbClr val="FF3399"/>
                </a:solidFill>
                <a:effectLst>
                  <a:glow rad="342900">
                    <a:srgbClr val="FFFF00"/>
                  </a:glow>
                  <a:innerShdw blurRad="69850" dist="43180" dir="5400000">
                    <a:srgbClr val="000000">
                      <a:alpha val="65000"/>
                    </a:srgbClr>
                  </a:innerShdw>
                </a:effectLst>
                <a:latin typeface="Comic Sans MS" pitchFamily="66" charset="0"/>
                <a:ea typeface="Calibri"/>
                <a:cs typeface="Times New Roman"/>
              </a:rPr>
              <a:t>ACCEPTED AS </a:t>
            </a:r>
            <a:r>
              <a:rPr lang="en-US" sz="2800" b="1" i="1" dirty="0" smtClean="0">
                <a:ln w="1905">
                  <a:solidFill>
                    <a:srgbClr val="00B0F0"/>
                  </a:solidFill>
                </a:ln>
                <a:solidFill>
                  <a:srgbClr val="FF3399"/>
                </a:solidFill>
                <a:effectLst>
                  <a:glow rad="342900">
                    <a:srgbClr val="FFFF00"/>
                  </a:glow>
                  <a:innerShdw blurRad="69850" dist="43180" dir="5400000">
                    <a:srgbClr val="000000">
                      <a:alpha val="65000"/>
                    </a:srgbClr>
                  </a:innerShdw>
                </a:effectLst>
                <a:latin typeface="Comic Sans MS" pitchFamily="66" charset="0"/>
                <a:ea typeface="Calibri"/>
                <a:cs typeface="Times New Roman"/>
              </a:rPr>
              <a:t>– PERFECTION !</a:t>
            </a:r>
            <a:endParaRPr lang="en-US" sz="2800" b="1" i="1" dirty="0">
              <a:ln w="1905">
                <a:solidFill>
                  <a:srgbClr val="00B0F0"/>
                </a:solidFill>
              </a:ln>
              <a:solidFill>
                <a:srgbClr val="FF3399"/>
              </a:solidFill>
              <a:effectLst>
                <a:glow rad="342900">
                  <a:srgbClr val="FFFF00"/>
                </a:glow>
                <a:innerShdw blurRad="69850" dist="43180" dir="5400000">
                  <a:srgbClr val="000000">
                    <a:alpha val="65000"/>
                  </a:srgbClr>
                </a:innerShdw>
              </a:effectLst>
              <a:latin typeface="Comic Sans MS" pitchFamily="66" charset="0"/>
              <a:ea typeface="Calibri"/>
              <a:cs typeface="Times New Roman"/>
            </a:endParaRPr>
          </a:p>
        </p:txBody>
      </p:sp>
    </p:spTree>
    <p:extLst>
      <p:ext uri="{BB962C8B-B14F-4D97-AF65-F5344CB8AC3E}">
        <p14:creationId xmlns:p14="http://schemas.microsoft.com/office/powerpoint/2010/main" val="36378079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79250" y="6492875"/>
            <a:ext cx="1828800" cy="365125"/>
          </a:xfrm>
        </p:spPr>
        <p:txBody>
          <a:bodyPr/>
          <a:lstStyle/>
          <a:p>
            <a:fld id="{5C014052-953B-4273-8F47-BF25327D5B24}" type="slidenum">
              <a:rPr lang="en-US" smtClean="0"/>
              <a:t>14</a:t>
            </a:fld>
            <a:endParaRPr lang="en-US"/>
          </a:p>
        </p:txBody>
      </p:sp>
      <p:sp>
        <p:nvSpPr>
          <p:cNvPr id="3" name="Title 1"/>
          <p:cNvSpPr txBox="1">
            <a:spLocks/>
          </p:cNvSpPr>
          <p:nvPr/>
        </p:nvSpPr>
        <p:spPr>
          <a:xfrm>
            <a:off x="325120" y="0"/>
            <a:ext cx="8514080" cy="14478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200" i="1" spc="300" dirty="0" smtClean="0">
                <a:ln w="11430"/>
                <a:solidFill>
                  <a:srgbClr val="FF3399"/>
                </a:solidFill>
                <a:effectLst>
                  <a:outerShdw blurRad="76200" dist="50800" dir="5400000" algn="tl" rotWithShape="0">
                    <a:srgbClr val="000000">
                      <a:alpha val="65000"/>
                    </a:srgbClr>
                  </a:outerShdw>
                </a:effectLst>
                <a:latin typeface="Kristen ITC" pitchFamily="66" charset="0"/>
              </a:rPr>
              <a:t>What is contained in this </a:t>
            </a:r>
            <a:r>
              <a:rPr lang="en-US" sz="4200" i="1" spc="300" dirty="0" smtClean="0">
                <a:ln w="11430"/>
                <a:solidFill>
                  <a:srgbClr val="FF3399"/>
                </a:solidFill>
                <a:effectLst>
                  <a:glow rad="127000">
                    <a:srgbClr val="00FF00"/>
                  </a:glow>
                  <a:outerShdw blurRad="76200" dist="50800" dir="5400000" algn="tl" rotWithShape="0">
                    <a:srgbClr val="000000">
                      <a:alpha val="65000"/>
                    </a:srgbClr>
                  </a:outerShdw>
                </a:effectLst>
                <a:latin typeface="Kristen ITC" pitchFamily="66" charset="0"/>
              </a:rPr>
              <a:t>LIFE</a:t>
            </a:r>
            <a:r>
              <a:rPr lang="en-US" sz="4200" i="1" spc="300" dirty="0" smtClean="0">
                <a:ln w="11430"/>
                <a:solidFill>
                  <a:srgbClr val="FF3399"/>
                </a:solidFill>
                <a:effectLst>
                  <a:outerShdw blurRad="76200" dist="50800" dir="5400000" algn="tl" rotWithShape="0">
                    <a:srgbClr val="000000">
                      <a:alpha val="65000"/>
                    </a:srgbClr>
                  </a:outerShdw>
                </a:effectLst>
                <a:latin typeface="Kristen ITC" pitchFamily="66" charset="0"/>
              </a:rPr>
              <a:t> support system?</a:t>
            </a:r>
            <a:endParaRPr lang="en-US" sz="4200" i="1" spc="300" dirty="0">
              <a:ln w="11430"/>
              <a:solidFill>
                <a:srgbClr val="7030A0"/>
              </a:solidFill>
              <a:effectLst>
                <a:glow rad="203200">
                  <a:srgbClr val="00CCFF"/>
                </a:glow>
                <a:outerShdw blurRad="76200" dist="50800" dir="5400000" algn="tl" rotWithShape="0">
                  <a:srgbClr val="000000">
                    <a:alpha val="65000"/>
                  </a:srgbClr>
                </a:outerShdw>
              </a:effectLst>
              <a:latin typeface="Kristen ITC" pitchFamily="66" charset="0"/>
            </a:endParaRPr>
          </a:p>
        </p:txBody>
      </p:sp>
      <p:pic>
        <p:nvPicPr>
          <p:cNvPr id="7" name="Picture 2" descr="C:\Users\Rae\Desktop\SKELETO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3226" y="1066800"/>
            <a:ext cx="2060774" cy="5791200"/>
          </a:xfrm>
          <a:prstGeom prst="rect">
            <a:avLst/>
          </a:prstGeom>
          <a:noFill/>
          <a:effectLst>
            <a:softEdge rad="2667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44736" y="1371600"/>
            <a:ext cx="7010400" cy="5334000"/>
          </a:xfrm>
          <a:prstGeom prst="rect">
            <a:avLst/>
          </a:prstGeom>
          <a:solidFill>
            <a:srgbClr val="EDE2F6"/>
          </a:solidFill>
          <a:ln w="25400" cap="flat" cmpd="sng" algn="ctr">
            <a:solidFill>
              <a:srgbClr val="7030A0"/>
            </a:solidFill>
            <a:prstDash val="solid"/>
          </a:ln>
          <a:effectLst/>
          <a:scene3d>
            <a:camera prst="orthographicFront"/>
            <a:lightRig rig="threePt" dir="t"/>
          </a:scene3d>
          <a:sp3d>
            <a:bevelT w="114300" prst="artDeco"/>
          </a:sp3d>
        </p:spPr>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pPr marL="0" marR="0" algn="ctr">
              <a:lnSpc>
                <a:spcPct val="115000"/>
              </a:lnSpc>
              <a:spcBef>
                <a:spcPts val="0"/>
              </a:spcBef>
              <a:spcAft>
                <a:spcPts val="1000"/>
              </a:spcAft>
            </a:pPr>
            <a:r>
              <a:rPr lang="en-US" sz="2800" b="1" i="1" dirty="0" smtClean="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 </a:t>
            </a:r>
            <a:r>
              <a:rPr lang="en-US" sz="2800" b="1" i="1" u="sng" dirty="0" smtClean="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Until</a:t>
            </a:r>
            <a:r>
              <a:rPr lang="en-US" sz="2800" b="1" i="1" dirty="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 </a:t>
            </a:r>
            <a:r>
              <a:rPr lang="en-US" sz="28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a:t>
            </a:r>
            <a:r>
              <a:rPr lang="en-US" sz="3600" b="1" i="1" dirty="0" smtClean="0">
                <a:ln w="1905">
                  <a:solidFill>
                    <a:sysClr val="windowText" lastClr="000000"/>
                  </a:solidFill>
                </a:ln>
                <a:solidFill>
                  <a:srgbClr val="00CCFF"/>
                </a:solidFill>
                <a:effectLst>
                  <a:glow rad="127000">
                    <a:srgbClr val="00FF00"/>
                  </a:glow>
                  <a:innerShdw blurRad="69850" dist="43180" dir="5400000">
                    <a:srgbClr val="000000">
                      <a:alpha val="65000"/>
                    </a:srgbClr>
                  </a:innerShdw>
                </a:effectLst>
                <a:latin typeface="Comic Sans MS" pitchFamily="66" charset="0"/>
                <a:ea typeface="Calibri"/>
                <a:cs typeface="Times New Roman"/>
              </a:rPr>
              <a:t>EH-TZEM</a:t>
            </a:r>
            <a:r>
              <a:rPr lang="en-US" sz="28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 </a:t>
            </a:r>
            <a:r>
              <a:rPr lang="en-US" sz="2800" b="1" i="1" u="sng" dirty="0" smtClean="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Da</a:t>
            </a:r>
            <a:r>
              <a:rPr lang="en-US" sz="2800" b="1" i="1" dirty="0" smtClean="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y,</a:t>
            </a:r>
            <a:r>
              <a:rPr lang="en-US" sz="2800" b="1" i="1" dirty="0" smtClean="0">
                <a:ln w="1905"/>
                <a:effectLst>
                  <a:innerShdw blurRad="69850" dist="43180" dir="5400000">
                    <a:srgbClr val="000000">
                      <a:alpha val="65000"/>
                    </a:srgbClr>
                  </a:innerShdw>
                </a:effectLst>
                <a:latin typeface="Comic Sans MS" pitchFamily="66" charset="0"/>
                <a:ea typeface="Calibri"/>
                <a:cs typeface="Times New Roman"/>
              </a:rPr>
              <a:t/>
            </a:r>
            <a:br>
              <a:rPr lang="en-US" sz="2800" b="1" i="1" dirty="0" smtClean="0">
                <a:ln w="1905"/>
                <a:effectLst>
                  <a:innerShdw blurRad="69850" dist="43180" dir="5400000">
                    <a:srgbClr val="000000">
                      <a:alpha val="65000"/>
                    </a:srgbClr>
                  </a:innerShdw>
                </a:effectLst>
                <a:latin typeface="Comic Sans MS" pitchFamily="66" charset="0"/>
                <a:ea typeface="Calibri"/>
                <a:cs typeface="Times New Roman"/>
              </a:rPr>
            </a:br>
            <a:r>
              <a:rPr lang="en-US" sz="28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a:t>
            </a:r>
            <a:br>
              <a:rPr lang="en-US" sz="28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br>
            <a:endParaRPr lang="en-US" sz="28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endParaRPr>
          </a:p>
          <a:p>
            <a:pPr marL="0" marR="0" algn="ctr">
              <a:lnSpc>
                <a:spcPct val="115000"/>
              </a:lnSpc>
              <a:spcBef>
                <a:spcPts val="0"/>
              </a:spcBef>
              <a:spcAft>
                <a:spcPts val="1000"/>
              </a:spcAft>
            </a:pPr>
            <a:endPar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endParaRPr>
          </a:p>
          <a:p>
            <a:pPr marL="0" marR="0" algn="ctr">
              <a:lnSpc>
                <a:spcPct val="115000"/>
              </a:lnSpc>
              <a:spcBef>
                <a:spcPts val="0"/>
              </a:spcBef>
              <a:spcAft>
                <a:spcPts val="1000"/>
              </a:spcAft>
            </a:pPr>
            <a:r>
              <a:rPr lang="en-US" sz="2800" b="1" i="1" dirty="0" smtClean="0">
                <a:ln w="1905"/>
                <a:solidFill>
                  <a:srgbClr val="0000FF"/>
                </a:solidFill>
                <a:effectLst>
                  <a:innerShdw blurRad="69850" dist="43180" dir="5400000">
                    <a:srgbClr val="000000">
                      <a:alpha val="65000"/>
                    </a:srgbClr>
                  </a:innerShdw>
                </a:effectLst>
                <a:latin typeface="Comic Sans MS" pitchFamily="66" charset="0"/>
                <a:ea typeface="Calibri"/>
                <a:cs typeface="Times New Roman"/>
              </a:rPr>
              <a:t> </a:t>
            </a:r>
            <a:br>
              <a:rPr lang="en-US" sz="2800" b="1" i="1" dirty="0" smtClean="0">
                <a:ln w="1905"/>
                <a:solidFill>
                  <a:srgbClr val="0000FF"/>
                </a:solidFill>
                <a:effectLst>
                  <a:innerShdw blurRad="69850" dist="43180" dir="5400000">
                    <a:srgbClr val="000000">
                      <a:alpha val="65000"/>
                    </a:srgbClr>
                  </a:innerShdw>
                </a:effectLst>
                <a:latin typeface="Comic Sans MS" pitchFamily="66" charset="0"/>
                <a:ea typeface="Calibri"/>
                <a:cs typeface="Times New Roman"/>
              </a:rPr>
            </a:br>
            <a:endParaRPr lang="en-US" sz="2800" b="1" i="1" dirty="0" smtClean="0">
              <a:ln w="1905"/>
              <a:solidFill>
                <a:srgbClr val="0000FF"/>
              </a:solidFill>
              <a:effectLst>
                <a:innerShdw blurRad="69850" dist="43180" dir="5400000">
                  <a:srgbClr val="000000">
                    <a:alpha val="65000"/>
                  </a:srgbClr>
                </a:innerShdw>
              </a:effectLst>
              <a:latin typeface="Comic Sans MS" pitchFamily="66" charset="0"/>
              <a:ea typeface="Calibri"/>
              <a:cs typeface="Times New Roman"/>
            </a:endParaRPr>
          </a:p>
          <a:p>
            <a:pPr marL="0" marR="0" algn="ctr">
              <a:lnSpc>
                <a:spcPct val="115000"/>
              </a:lnSpc>
              <a:spcBef>
                <a:spcPts val="0"/>
              </a:spcBef>
              <a:spcAft>
                <a:spcPts val="1000"/>
              </a:spcAft>
            </a:pPr>
            <a: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a:r>
            <a:b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br>
            <a:endParaRPr lang="en-US" sz="28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endParaRPr>
          </a:p>
          <a:p>
            <a:pPr marL="0" marR="0" algn="ctr">
              <a:lnSpc>
                <a:spcPct val="115000"/>
              </a:lnSpc>
              <a:spcBef>
                <a:spcPts val="0"/>
              </a:spcBef>
              <a:spcAft>
                <a:spcPts val="1000"/>
              </a:spcAft>
            </a:pPr>
            <a:r>
              <a:rPr lang="en-US" sz="28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a:r>
            <a:br>
              <a:rPr lang="en-US" sz="28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br>
            <a:r>
              <a:rPr lang="en-US" sz="1200" b="1" dirty="0">
                <a:effectLst/>
                <a:latin typeface="Calibri"/>
                <a:ea typeface="Calibri"/>
                <a:cs typeface="Times New Roman"/>
              </a:rPr>
              <a:t> </a:t>
            </a:r>
          </a:p>
        </p:txBody>
      </p:sp>
      <p:sp>
        <p:nvSpPr>
          <p:cNvPr id="4" name="Rectangle 3"/>
          <p:cNvSpPr/>
          <p:nvPr/>
        </p:nvSpPr>
        <p:spPr>
          <a:xfrm>
            <a:off x="324223" y="3962400"/>
            <a:ext cx="689774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This event was </a:t>
            </a:r>
            <a:r>
              <a:rPr lang="en-US" sz="2800" b="1" i="1" u="sng"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THE</a:t>
            </a:r>
            <a:r>
              <a:rPr lang="en-US" sz="28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a:t>
            </a:r>
            <a:r>
              <a:rPr lang="en-US" sz="2800" b="1" i="1" u="sng"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EMBODIMENT</a:t>
            </a:r>
            <a:r>
              <a:rPr lang="en-US" sz="28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a:t>
            </a:r>
            <a:br>
              <a:rPr lang="en-US" sz="28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br>
            <a:r>
              <a:rPr lang="en-US" sz="2800" b="1" i="1" u="sng"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THE</a:t>
            </a:r>
            <a:r>
              <a:rPr lang="en-US" sz="28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 </a:t>
            </a:r>
            <a:r>
              <a:rPr lang="en-US" sz="2800" b="1" i="1" dirty="0" smtClean="0">
                <a:ln w="1905"/>
                <a:solidFill>
                  <a:schemeClr val="tx1">
                    <a:lumMod val="65000"/>
                    <a:lumOff val="35000"/>
                  </a:schemeClr>
                </a:solidFill>
                <a:effectLst>
                  <a:glow rad="127000">
                    <a:srgbClr val="FFFF00"/>
                  </a:glow>
                  <a:innerShdw blurRad="69850" dist="43180" dir="5400000">
                    <a:srgbClr val="000000">
                      <a:alpha val="65000"/>
                    </a:srgbClr>
                  </a:innerShdw>
                </a:effectLst>
                <a:latin typeface="Comic Sans MS" pitchFamily="66" charset="0"/>
                <a:ea typeface="Calibri"/>
                <a:cs typeface="Times New Roman"/>
              </a:rPr>
              <a:t>SKELETAL</a:t>
            </a:r>
            <a:r>
              <a:rPr lang="en-US" sz="2800" b="1" i="1" dirty="0" smtClean="0">
                <a:ln w="1905"/>
                <a:solidFill>
                  <a:prstClr val="black"/>
                </a:solidFill>
                <a:effectLst>
                  <a:glow rad="127000">
                    <a:srgbClr val="FFFF00"/>
                  </a:glow>
                  <a:innerShdw blurRad="69850" dist="43180" dir="5400000">
                    <a:srgbClr val="000000">
                      <a:alpha val="65000"/>
                    </a:srgbClr>
                  </a:innerShdw>
                </a:effectLst>
                <a:latin typeface="Comic Sans MS" pitchFamily="66" charset="0"/>
                <a:ea typeface="Calibri"/>
                <a:cs typeface="Times New Roman"/>
              </a:rPr>
              <a:t> </a:t>
            </a:r>
            <a:r>
              <a:rPr lang="en-US" sz="2800" b="1" i="1" u="sng" dirty="0">
                <a:ln w="1905"/>
                <a:solidFill>
                  <a:schemeClr val="tx1">
                    <a:lumMod val="65000"/>
                    <a:lumOff val="35000"/>
                  </a:schemeClr>
                </a:solidFill>
                <a:effectLst>
                  <a:glow rad="127000">
                    <a:srgbClr val="FFFF00"/>
                  </a:glow>
                  <a:innerShdw blurRad="69850" dist="43180" dir="5400000">
                    <a:srgbClr val="000000">
                      <a:alpha val="65000"/>
                    </a:srgbClr>
                  </a:innerShdw>
                </a:effectLst>
                <a:latin typeface="Comic Sans MS" pitchFamily="66" charset="0"/>
                <a:ea typeface="Calibri"/>
                <a:cs typeface="Times New Roman"/>
              </a:rPr>
              <a:t>BONE</a:t>
            </a:r>
            <a:r>
              <a:rPr lang="en-US" sz="2800" b="1" i="1" dirty="0">
                <a:ln w="1905"/>
                <a:solidFill>
                  <a:schemeClr val="tx1">
                    <a:lumMod val="65000"/>
                    <a:lumOff val="35000"/>
                  </a:schemeClr>
                </a:solidFill>
                <a:effectLst>
                  <a:glow rad="127000">
                    <a:srgbClr val="FFFF00"/>
                  </a:glow>
                  <a:innerShdw blurRad="69850" dist="43180" dir="5400000">
                    <a:srgbClr val="000000">
                      <a:alpha val="65000"/>
                    </a:srgbClr>
                  </a:innerShdw>
                </a:effectLst>
                <a:latin typeface="Comic Sans MS" pitchFamily="66" charset="0"/>
                <a:ea typeface="Calibri"/>
                <a:cs typeface="Times New Roman"/>
              </a:rPr>
              <a:t> STRUCTURE; </a:t>
            </a:r>
            <a:endParaRPr lang="en-CA" dirty="0">
              <a:solidFill>
                <a:schemeClr val="tx1">
                  <a:lumMod val="65000"/>
                  <a:lumOff val="35000"/>
                </a:schemeClr>
              </a:solidFill>
            </a:endParaRPr>
          </a:p>
        </p:txBody>
      </p:sp>
      <p:sp>
        <p:nvSpPr>
          <p:cNvPr id="5" name="Rectangle 4"/>
          <p:cNvSpPr/>
          <p:nvPr/>
        </p:nvSpPr>
        <p:spPr>
          <a:xfrm>
            <a:off x="838200" y="4679576"/>
            <a:ext cx="5867400" cy="88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800" b="1" i="1" dirty="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which </a:t>
            </a:r>
            <a:r>
              <a:rPr lang="en-US" sz="2800" b="1" i="1" dirty="0" smtClean="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was, </a:t>
            </a:r>
            <a:r>
              <a:rPr lang="en-US" sz="2800" b="1" i="1" u="sng" dirty="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and still is</a:t>
            </a:r>
            <a:r>
              <a:rPr lang="en-US" sz="2800" b="1" i="1" dirty="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 </a:t>
            </a:r>
            <a: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a:r>
            <a:b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br>
            <a: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the quintessential </a:t>
            </a:r>
            <a:endParaRPr lang="en-CA" dirty="0"/>
          </a:p>
        </p:txBody>
      </p:sp>
      <p:sp>
        <p:nvSpPr>
          <p:cNvPr id="6" name="Rectangle 5"/>
          <p:cNvSpPr/>
          <p:nvPr/>
        </p:nvSpPr>
        <p:spPr>
          <a:xfrm>
            <a:off x="637540" y="5562600"/>
            <a:ext cx="6172200" cy="1128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lvl="0" algn="ctr">
              <a:lnSpc>
                <a:spcPct val="115000"/>
              </a:lnSpc>
              <a:spcAft>
                <a:spcPts val="1000"/>
              </a:spcAft>
            </a:pPr>
            <a:r>
              <a:rPr lang="en-US" sz="2800" b="1" i="1" dirty="0">
                <a:ln w="1905">
                  <a:solidFill>
                    <a:srgbClr val="0000FF"/>
                  </a:solidFill>
                </a:ln>
                <a:solidFill>
                  <a:srgbClr val="FF3399"/>
                </a:solidFill>
                <a:effectLst>
                  <a:glow rad="127000">
                    <a:srgbClr val="00FF00"/>
                  </a:glow>
                  <a:innerShdw blurRad="69850" dist="43180" dir="5400000">
                    <a:srgbClr val="000000">
                      <a:alpha val="65000"/>
                    </a:srgbClr>
                  </a:innerShdw>
                </a:effectLst>
                <a:latin typeface="Comic Sans MS" pitchFamily="66" charset="0"/>
                <a:ea typeface="Calibri"/>
                <a:cs typeface="Times New Roman"/>
              </a:rPr>
              <a:t>SUBSTANCE </a:t>
            </a:r>
            <a:r>
              <a:rPr lang="en-US" sz="2800" b="1" i="1" dirty="0">
                <a:ln w="1905">
                  <a:noFill/>
                </a:ln>
                <a:solidFill>
                  <a:srgbClr val="FF3399"/>
                </a:solidFill>
                <a:effectLst>
                  <a:innerShdw blurRad="69850" dist="43180" dir="5400000">
                    <a:srgbClr val="000000">
                      <a:alpha val="65000"/>
                    </a:srgbClr>
                  </a:innerShdw>
                </a:effectLst>
                <a:latin typeface="Comic Sans MS" pitchFamily="66" charset="0"/>
                <a:ea typeface="Calibri"/>
                <a:cs typeface="Times New Roman"/>
              </a:rPr>
              <a:t>AND</a:t>
            </a:r>
            <a:r>
              <a:rPr lang="en-US" sz="2800" b="1" i="1" dirty="0">
                <a:ln w="1905">
                  <a:solidFill>
                    <a:srgbClr val="0000FF"/>
                  </a:solidFill>
                </a:ln>
                <a:solidFill>
                  <a:srgbClr val="FF3399"/>
                </a:solidFill>
                <a:effectLst>
                  <a:glow rad="127000">
                    <a:srgbClr val="00FF00"/>
                  </a:glow>
                  <a:innerShdw blurRad="69850" dist="43180" dir="5400000">
                    <a:srgbClr val="000000">
                      <a:alpha val="65000"/>
                    </a:srgbClr>
                  </a:innerShdw>
                </a:effectLst>
                <a:latin typeface="Comic Sans MS" pitchFamily="66" charset="0"/>
                <a:ea typeface="Calibri"/>
                <a:cs typeface="Times New Roman"/>
              </a:rPr>
              <a:t> ESSENCE</a:t>
            </a:r>
            <a: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a:t>
            </a:r>
            <a:b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br>
            <a:r>
              <a:rPr lang="en-US" sz="2800" b="1" i="1" dirty="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of our </a:t>
            </a:r>
            <a:r>
              <a:rPr lang="en-US" sz="4000" b="1" i="1" dirty="0">
                <a:ln w="1905">
                  <a:solidFill>
                    <a:prstClr val="black"/>
                  </a:solidFill>
                </a:ln>
                <a:solidFill>
                  <a:srgbClr val="FF3399"/>
                </a:solidFill>
                <a:effectLst>
                  <a:glow rad="127000">
                    <a:srgbClr val="00CCFF"/>
                  </a:glow>
                  <a:innerShdw blurRad="69850" dist="43180" dir="5400000">
                    <a:srgbClr val="000000">
                      <a:alpha val="65000"/>
                    </a:srgbClr>
                  </a:innerShdw>
                </a:effectLst>
                <a:latin typeface="Comic Sans MS" pitchFamily="66" charset="0"/>
                <a:ea typeface="Calibri"/>
                <a:cs typeface="Times New Roman"/>
              </a:rPr>
              <a:t>Salvation! </a:t>
            </a:r>
            <a:r>
              <a:rPr lang="en-US" sz="1200" b="1" dirty="0">
                <a:solidFill>
                  <a:prstClr val="black"/>
                </a:solidFill>
                <a:latin typeface="Calibri"/>
                <a:ea typeface="Calibri"/>
                <a:cs typeface="Times New Roman"/>
              </a:rPr>
              <a:t> </a:t>
            </a:r>
          </a:p>
        </p:txBody>
      </p:sp>
      <p:sp>
        <p:nvSpPr>
          <p:cNvPr id="12" name="Rectangle 11"/>
          <p:cNvSpPr/>
          <p:nvPr/>
        </p:nvSpPr>
        <p:spPr>
          <a:xfrm>
            <a:off x="244736" y="2133600"/>
            <a:ext cx="7010400" cy="1516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lvl="0" algn="ctr">
              <a:lnSpc>
                <a:spcPct val="115000"/>
              </a:lnSpc>
              <a:spcAft>
                <a:spcPts val="1000"/>
              </a:spcAft>
            </a:pPr>
            <a:r>
              <a:rPr lang="en-US" sz="2800" b="1" i="1" dirty="0">
                <a:ln w="1905"/>
                <a:solidFill>
                  <a:srgbClr val="0000FF"/>
                </a:solidFill>
                <a:effectLst>
                  <a:innerShdw blurRad="69850" dist="43180" dir="5400000">
                    <a:srgbClr val="000000">
                      <a:alpha val="65000"/>
                    </a:srgbClr>
                  </a:innerShdw>
                </a:effectLst>
                <a:latin typeface="Comic Sans MS" pitchFamily="66" charset="0"/>
                <a:ea typeface="Calibri"/>
                <a:cs typeface="Times New Roman"/>
              </a:rPr>
              <a:t>w</a:t>
            </a:r>
            <a:r>
              <a:rPr lang="en-US" sz="2800" b="1" i="1" dirty="0" smtClean="0">
                <a:ln w="1905"/>
                <a:solidFill>
                  <a:srgbClr val="0000FF"/>
                </a:solidFill>
                <a:effectLst>
                  <a:innerShdw blurRad="69850" dist="43180" dir="5400000">
                    <a:srgbClr val="000000">
                      <a:alpha val="65000"/>
                    </a:srgbClr>
                  </a:innerShdw>
                </a:effectLst>
                <a:latin typeface="Comic Sans MS" pitchFamily="66" charset="0"/>
                <a:ea typeface="Calibri"/>
                <a:cs typeface="Times New Roman"/>
              </a:rPr>
              <a:t>hen the Wave Sheaf/First Fruit </a:t>
            </a:r>
            <a:r>
              <a:rPr lang="en-US" sz="2600" b="1" i="1" dirty="0" smtClean="0">
                <a:ln w="1905"/>
                <a:solidFill>
                  <a:srgbClr val="0000FF"/>
                </a:solidFill>
                <a:effectLst>
                  <a:innerShdw blurRad="69850" dist="43180" dir="5400000">
                    <a:srgbClr val="000000">
                      <a:alpha val="65000"/>
                    </a:srgbClr>
                  </a:innerShdw>
                </a:effectLst>
                <a:latin typeface="Comic Sans MS" pitchFamily="66" charset="0"/>
                <a:ea typeface="Calibri"/>
                <a:cs typeface="Times New Roman"/>
              </a:rPr>
              <a:t>Presentation &amp; </a:t>
            </a:r>
            <a:r>
              <a:rPr lang="en-US" sz="2600" b="1" i="1" u="sng" dirty="0" smtClean="0">
                <a:ln w="1905"/>
                <a:solidFill>
                  <a:srgbClr val="0000FF"/>
                </a:solidFill>
                <a:effectLst>
                  <a:innerShdw blurRad="69850" dist="43180" dir="5400000">
                    <a:srgbClr val="000000">
                      <a:alpha val="65000"/>
                    </a:srgbClr>
                  </a:innerShdw>
                </a:effectLst>
                <a:latin typeface="Comic Sans MS" pitchFamily="66" charset="0"/>
                <a:ea typeface="Calibri"/>
                <a:cs typeface="Times New Roman"/>
              </a:rPr>
              <a:t>ACCEPTANCE</a:t>
            </a:r>
            <a:r>
              <a:rPr lang="en-US" sz="2600" b="1" i="1" dirty="0" smtClean="0">
                <a:ln w="1905"/>
                <a:solidFill>
                  <a:srgbClr val="0000FF"/>
                </a:solidFill>
                <a:effectLst>
                  <a:innerShdw blurRad="69850" dist="43180" dir="5400000">
                    <a:srgbClr val="000000">
                      <a:alpha val="65000"/>
                    </a:srgbClr>
                  </a:innerShdw>
                </a:effectLst>
                <a:latin typeface="Comic Sans MS" pitchFamily="66" charset="0"/>
                <a:ea typeface="Calibri"/>
                <a:cs typeface="Times New Roman"/>
              </a:rPr>
              <a:t>;</a:t>
            </a:r>
            <a:r>
              <a:rPr lang="en-US" sz="26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a:t>
            </a:r>
            <a:br>
              <a:rPr lang="en-US" sz="26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br>
            <a:r>
              <a:rPr lang="en-US" sz="28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was </a:t>
            </a:r>
            <a:r>
              <a:rPr lang="en-US" sz="2800" b="1" i="1" u="sng"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fulfilled before</a:t>
            </a:r>
            <a:r>
              <a:rPr lang="en-US" sz="28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a:t>
            </a:r>
            <a:r>
              <a:rPr lang="en-US" sz="2800" b="1" i="1" u="sng" dirty="0">
                <a:ln w="1905"/>
                <a:solidFill>
                  <a:srgbClr val="0000FF"/>
                </a:solidFill>
                <a:effectLst>
                  <a:innerShdw blurRad="69850" dist="43180" dir="5400000">
                    <a:srgbClr val="000000">
                      <a:alpha val="65000"/>
                    </a:srgbClr>
                  </a:innerShdw>
                </a:effectLst>
                <a:latin typeface="Comic Sans MS" pitchFamily="66" charset="0"/>
                <a:ea typeface="Calibri"/>
                <a:cs typeface="Times New Roman"/>
              </a:rPr>
              <a:t>Yahuah</a:t>
            </a:r>
            <a:r>
              <a:rPr lang="en-US" sz="2800" b="1" i="1" dirty="0">
                <a:ln w="1905"/>
                <a:solidFill>
                  <a:srgbClr val="0000FF"/>
                </a:solidFill>
                <a:effectLst>
                  <a:innerShdw blurRad="69850" dist="43180" dir="5400000">
                    <a:srgbClr val="000000">
                      <a:alpha val="65000"/>
                    </a:srgbClr>
                  </a:innerShdw>
                </a:effectLst>
                <a:latin typeface="Comic Sans MS" pitchFamily="66" charset="0"/>
                <a:ea typeface="Calibri"/>
                <a:cs typeface="Times New Roman"/>
              </a:rPr>
              <a:t> </a:t>
            </a:r>
            <a:r>
              <a:rPr lang="en-US" sz="2800" b="1" i="1" dirty="0" smtClean="0">
                <a:ln w="1905"/>
                <a:solidFill>
                  <a:srgbClr val="0000FF"/>
                </a:solidFill>
                <a:effectLst>
                  <a:innerShdw blurRad="69850" dist="43180" dir="5400000">
                    <a:srgbClr val="000000">
                      <a:alpha val="65000"/>
                    </a:srgbClr>
                  </a:innerShdw>
                </a:effectLst>
                <a:latin typeface="Comic Sans MS" pitchFamily="66" charset="0"/>
                <a:ea typeface="Calibri"/>
                <a:cs typeface="Times New Roman"/>
              </a:rPr>
              <a:t>– </a:t>
            </a:r>
            <a:br>
              <a:rPr lang="en-US" sz="2800" b="1" i="1" dirty="0" smtClean="0">
                <a:ln w="1905"/>
                <a:solidFill>
                  <a:srgbClr val="0000FF"/>
                </a:solidFill>
                <a:effectLst>
                  <a:innerShdw blurRad="69850" dist="43180" dir="5400000">
                    <a:srgbClr val="000000">
                      <a:alpha val="65000"/>
                    </a:srgbClr>
                  </a:innerShdw>
                </a:effectLst>
                <a:latin typeface="Comic Sans MS" pitchFamily="66" charset="0"/>
                <a:ea typeface="Calibri"/>
                <a:cs typeface="Times New Roman"/>
              </a:rPr>
            </a:br>
            <a:r>
              <a:rPr lang="en-US" sz="2800" b="1" i="1" dirty="0" smtClean="0">
                <a:ln w="1905"/>
                <a:solidFill>
                  <a:srgbClr val="DD8047">
                    <a:lumMod val="75000"/>
                  </a:srgbClr>
                </a:solidFill>
                <a:effectLst>
                  <a:innerShdw blurRad="69850" dist="43180" dir="5400000">
                    <a:srgbClr val="000000">
                      <a:alpha val="65000"/>
                    </a:srgbClr>
                  </a:innerShdw>
                </a:effectLst>
                <a:latin typeface="Comic Sans MS" pitchFamily="66" charset="0"/>
                <a:ea typeface="Calibri"/>
                <a:cs typeface="Times New Roman"/>
              </a:rPr>
              <a:t>within</a:t>
            </a:r>
            <a:r>
              <a:rPr lang="en-US" sz="2800" b="1" i="1" dirty="0">
                <a:ln w="1905"/>
                <a:solidFill>
                  <a:srgbClr val="DD8047">
                    <a:lumMod val="75000"/>
                  </a:srgbClr>
                </a:solidFill>
                <a:effectLst>
                  <a:innerShdw blurRad="69850" dist="43180" dir="5400000">
                    <a:srgbClr val="000000">
                      <a:alpha val="65000"/>
                    </a:srgbClr>
                  </a:innerShdw>
                </a:effectLst>
                <a:latin typeface="Comic Sans MS" pitchFamily="66" charset="0"/>
                <a:ea typeface="Calibri"/>
                <a:cs typeface="Times New Roman"/>
              </a:rPr>
              <a:t> </a:t>
            </a:r>
            <a:r>
              <a:rPr lang="en-US" sz="2800" b="1" i="1" dirty="0" smtClean="0">
                <a:ln w="1905"/>
                <a:solidFill>
                  <a:srgbClr val="DD8047">
                    <a:lumMod val="75000"/>
                  </a:srgbClr>
                </a:solidFill>
                <a:effectLst>
                  <a:innerShdw blurRad="69850" dist="43180" dir="5400000">
                    <a:srgbClr val="000000">
                      <a:alpha val="65000"/>
                    </a:srgbClr>
                  </a:innerShdw>
                </a:effectLst>
                <a:latin typeface="Comic Sans MS" pitchFamily="66" charset="0"/>
                <a:ea typeface="Calibri"/>
                <a:cs typeface="Times New Roman"/>
              </a:rPr>
              <a:t>the </a:t>
            </a:r>
            <a:r>
              <a:rPr lang="en-US" sz="2800" b="1" i="1" dirty="0" err="1" smtClean="0">
                <a:ln w="1905"/>
                <a:solidFill>
                  <a:srgbClr val="DD8047">
                    <a:lumMod val="75000"/>
                  </a:srgbClr>
                </a:solidFill>
                <a:effectLst>
                  <a:innerShdw blurRad="69850" dist="43180" dir="5400000">
                    <a:srgbClr val="000000">
                      <a:alpha val="65000"/>
                    </a:srgbClr>
                  </a:innerShdw>
                </a:effectLst>
                <a:latin typeface="Comic Sans MS" pitchFamily="66" charset="0"/>
                <a:ea typeface="Calibri"/>
                <a:cs typeface="Times New Roman"/>
              </a:rPr>
              <a:t>MelekTzedek</a:t>
            </a:r>
            <a:r>
              <a:rPr lang="en-US" sz="2800" b="1" i="1" dirty="0" smtClean="0">
                <a:ln w="1905"/>
                <a:solidFill>
                  <a:srgbClr val="DD8047">
                    <a:lumMod val="75000"/>
                  </a:srgbClr>
                </a:solidFill>
                <a:effectLst>
                  <a:innerShdw blurRad="69850" dist="43180" dir="5400000">
                    <a:srgbClr val="000000">
                      <a:alpha val="65000"/>
                    </a:srgbClr>
                  </a:innerShdw>
                </a:effectLst>
                <a:latin typeface="Comic Sans MS" pitchFamily="66" charset="0"/>
                <a:ea typeface="Calibri"/>
                <a:cs typeface="Times New Roman"/>
              </a:rPr>
              <a:t> Covenant.</a:t>
            </a:r>
            <a:endParaRPr lang="en-US" sz="2800" b="1" i="1" dirty="0">
              <a:ln w="1905"/>
              <a:solidFill>
                <a:srgbClr val="DD8047">
                  <a:lumMod val="75000"/>
                </a:srgbClr>
              </a:solidFill>
              <a:effectLst>
                <a:innerShdw blurRad="69850" dist="43180" dir="5400000">
                  <a:srgbClr val="000000">
                    <a:alpha val="65000"/>
                  </a:srgbClr>
                </a:innerShdw>
              </a:effectLst>
              <a:latin typeface="Comic Sans MS" pitchFamily="66" charset="0"/>
              <a:ea typeface="Calibri"/>
              <a:cs typeface="Times New Roman"/>
            </a:endParaRPr>
          </a:p>
        </p:txBody>
      </p:sp>
      <p:sp>
        <p:nvSpPr>
          <p:cNvPr id="8" name="Rectangle 7"/>
          <p:cNvSpPr/>
          <p:nvPr/>
        </p:nvSpPr>
        <p:spPr>
          <a:xfrm>
            <a:off x="104140" y="2514600"/>
            <a:ext cx="1038860" cy="304800"/>
          </a:xfrm>
          <a:prstGeom prst="rect">
            <a:avLst/>
          </a:prstGeom>
          <a:ln w="28575">
            <a:solidFill>
              <a:srgbClr val="FF33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Lev 23:11</a:t>
            </a:r>
            <a:endParaRPr lang="en-CA" dirty="0">
              <a:solidFill>
                <a:schemeClr val="tx1"/>
              </a:solidFill>
            </a:endParaRPr>
          </a:p>
        </p:txBody>
      </p:sp>
      <p:cxnSp>
        <p:nvCxnSpPr>
          <p:cNvPr id="14" name="Straight Arrow Connector 13"/>
          <p:cNvCxnSpPr/>
          <p:nvPr/>
        </p:nvCxnSpPr>
        <p:spPr>
          <a:xfrm>
            <a:off x="1143000" y="2819400"/>
            <a:ext cx="745323" cy="1458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13698" y="1468484"/>
            <a:ext cx="1071872" cy="304800"/>
          </a:xfrm>
          <a:prstGeom prst="rect">
            <a:avLst/>
          </a:prstGeom>
          <a:ln w="28575">
            <a:solidFill>
              <a:srgbClr val="FF33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tx1"/>
                </a:solidFill>
              </a:rPr>
              <a:t>Lev 23:14</a:t>
            </a:r>
            <a:endParaRPr lang="en-CA" dirty="0">
              <a:solidFill>
                <a:schemeClr val="tx1"/>
              </a:solidFill>
            </a:endParaRPr>
          </a:p>
        </p:txBody>
      </p:sp>
      <p:cxnSp>
        <p:nvCxnSpPr>
          <p:cNvPr id="17" name="Straight Arrow Connector 16"/>
          <p:cNvCxnSpPr/>
          <p:nvPr/>
        </p:nvCxnSpPr>
        <p:spPr>
          <a:xfrm>
            <a:off x="1385570" y="1524000"/>
            <a:ext cx="290830" cy="762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867400" y="1295400"/>
            <a:ext cx="1617185" cy="304800"/>
          </a:xfrm>
          <a:prstGeom prst="rect">
            <a:avLst/>
          </a:prstGeom>
          <a:ln w="28575">
            <a:solidFill>
              <a:srgbClr val="FF33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rgbClr val="002060"/>
                </a:solidFill>
              </a:rPr>
              <a:t>The Very Same</a:t>
            </a:r>
            <a:endParaRPr lang="en-CA" dirty="0">
              <a:solidFill>
                <a:srgbClr val="002060"/>
              </a:solidFill>
            </a:endParaRPr>
          </a:p>
        </p:txBody>
      </p:sp>
      <p:cxnSp>
        <p:nvCxnSpPr>
          <p:cNvPr id="19" name="Straight Arrow Connector 18"/>
          <p:cNvCxnSpPr>
            <a:stCxn id="18" idx="1"/>
          </p:cNvCxnSpPr>
          <p:nvPr/>
        </p:nvCxnSpPr>
        <p:spPr>
          <a:xfrm flipH="1">
            <a:off x="5257800" y="1447800"/>
            <a:ext cx="609600" cy="152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467857" y="1630680"/>
            <a:ext cx="1143000" cy="304800"/>
          </a:xfrm>
          <a:prstGeom prst="rect">
            <a:avLst/>
          </a:prstGeom>
          <a:ln w="28575">
            <a:solidFill>
              <a:srgbClr val="FF33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solidFill>
                  <a:srgbClr val="002060"/>
                </a:solidFill>
              </a:rPr>
              <a:t>(Not - </a:t>
            </a:r>
            <a:r>
              <a:rPr lang="en-CA" sz="1400" b="1" u="sng" dirty="0" smtClean="0">
                <a:solidFill>
                  <a:srgbClr val="002060"/>
                </a:solidFill>
              </a:rPr>
              <a:t>date</a:t>
            </a:r>
            <a:r>
              <a:rPr lang="en-CA" sz="1400" b="1" dirty="0" smtClean="0">
                <a:solidFill>
                  <a:srgbClr val="002060"/>
                </a:solidFill>
              </a:rPr>
              <a:t>!)</a:t>
            </a:r>
            <a:endParaRPr lang="en-CA" sz="1400" b="1" dirty="0">
              <a:solidFill>
                <a:srgbClr val="002060"/>
              </a:solidFill>
            </a:endParaRPr>
          </a:p>
        </p:txBody>
      </p:sp>
    </p:spTree>
    <p:extLst>
      <p:ext uri="{BB962C8B-B14F-4D97-AF65-F5344CB8AC3E}">
        <p14:creationId xmlns:p14="http://schemas.microsoft.com/office/powerpoint/2010/main" val="10617793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1000"/>
                                        <p:tgtEl>
                                          <p:spTgt spid="16"/>
                                        </p:tgtEl>
                                      </p:cBhvr>
                                    </p:animEffect>
                                  </p:childTnLst>
                                </p:cTn>
                              </p:par>
                            </p:childTnLst>
                          </p:cTn>
                        </p:par>
                        <p:par>
                          <p:cTn id="8" fill="hold">
                            <p:stCondLst>
                              <p:cond delay="1250"/>
                            </p:stCondLst>
                            <p:childTnLst>
                              <p:par>
                                <p:cTn id="9" presetID="22" presetClass="entr" presetSubtype="8" fill="hold" nodeType="afterEffect">
                                  <p:stCondLst>
                                    <p:cond delay="25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3000"/>
                            </p:stCondLst>
                            <p:childTnLst>
                              <p:par>
                                <p:cTn id="13" presetID="9"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1000"/>
                                        <p:tgtEl>
                                          <p:spTgt spid="18"/>
                                        </p:tgtEl>
                                      </p:cBhvr>
                                    </p:animEffect>
                                  </p:childTnLst>
                                </p:cTn>
                              </p:par>
                              <p:par>
                                <p:cTn id="16" presetID="22" presetClass="entr" presetSubtype="2" fill="hold" nodeType="withEffect">
                                  <p:stCondLst>
                                    <p:cond delay="250"/>
                                  </p:stCondLst>
                                  <p:childTnLst>
                                    <p:set>
                                      <p:cBhvr>
                                        <p:cTn id="17" dur="1" fill="hold">
                                          <p:stCondLst>
                                            <p:cond delay="0"/>
                                          </p:stCondLst>
                                        </p:cTn>
                                        <p:tgtEl>
                                          <p:spTgt spid="19"/>
                                        </p:tgtEl>
                                        <p:attrNameLst>
                                          <p:attrName>style.visibility</p:attrName>
                                        </p:attrNameLst>
                                      </p:cBhvr>
                                      <p:to>
                                        <p:strVal val="visible"/>
                                      </p:to>
                                    </p:set>
                                    <p:animEffect transition="in" filter="wipe(right)">
                                      <p:cBhvr>
                                        <p:cTn id="18" dur="1250"/>
                                        <p:tgtEl>
                                          <p:spTgt spid="19"/>
                                        </p:tgtEl>
                                      </p:cBhvr>
                                    </p:animEffect>
                                  </p:childTnLst>
                                </p:cTn>
                              </p:par>
                            </p:childTnLst>
                          </p:cTn>
                        </p:par>
                        <p:par>
                          <p:cTn id="19" fill="hold">
                            <p:stCondLst>
                              <p:cond delay="4500"/>
                            </p:stCondLst>
                            <p:childTnLst>
                              <p:par>
                                <p:cTn id="20" presetID="9" presetClass="entr" presetSubtype="0" fill="hold" grpId="0" nodeType="afterEffect">
                                  <p:stCondLst>
                                    <p:cond delay="750"/>
                                  </p:stCondLst>
                                  <p:childTnLst>
                                    <p:set>
                                      <p:cBhvr>
                                        <p:cTn id="21" dur="1" fill="hold">
                                          <p:stCondLst>
                                            <p:cond delay="0"/>
                                          </p:stCondLst>
                                        </p:cTn>
                                        <p:tgtEl>
                                          <p:spTgt spid="26"/>
                                        </p:tgtEl>
                                        <p:attrNameLst>
                                          <p:attrName>style.visibility</p:attrName>
                                        </p:attrNameLst>
                                      </p:cBhvr>
                                      <p:to>
                                        <p:strVal val="visible"/>
                                      </p:to>
                                    </p:set>
                                    <p:animEffect transition="in" filter="dissolve">
                                      <p:cBhvr>
                                        <p:cTn id="22" dur="1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750"/>
                                        <p:tgtEl>
                                          <p:spTgt spid="12"/>
                                        </p:tgtEl>
                                      </p:cBhvr>
                                    </p:animEffect>
                                  </p:childTnLst>
                                </p:cTn>
                              </p:par>
                            </p:childTnLst>
                          </p:cTn>
                        </p:par>
                        <p:par>
                          <p:cTn id="28" fill="hold">
                            <p:stCondLst>
                              <p:cond delay="1750"/>
                            </p:stCondLst>
                            <p:childTnLst>
                              <p:par>
                                <p:cTn id="29" presetID="9"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par>
                          <p:cTn id="32" fill="hold">
                            <p:stCondLst>
                              <p:cond delay="2250"/>
                            </p:stCondLst>
                            <p:childTnLst>
                              <p:par>
                                <p:cTn id="33" presetID="22" presetClass="entr" presetSubtype="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1750"/>
                                        <p:tgtEl>
                                          <p:spTgt spid="4"/>
                                        </p:tgtEl>
                                      </p:cBhvr>
                                    </p:animEffect>
                                  </p:childTnLst>
                                </p:cTn>
                              </p:par>
                              <p:par>
                                <p:cTn id="41" presetID="22" presetClass="entr" presetSubtype="1"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3250"/>
                                        <p:tgtEl>
                                          <p:spTgt spid="7"/>
                                        </p:tgtEl>
                                      </p:cBhvr>
                                    </p:animEffect>
                                  </p:childTnLst>
                                </p:cTn>
                              </p:par>
                            </p:childTnLst>
                          </p:cTn>
                        </p:par>
                        <p:par>
                          <p:cTn id="44" fill="hold">
                            <p:stCondLst>
                              <p:cond delay="3250"/>
                            </p:stCondLst>
                            <p:childTnLst>
                              <p:par>
                                <p:cTn id="45" presetID="16" presetClass="entr" presetSubtype="21" fill="hold" grpId="0" nodeType="afterEffect">
                                  <p:stCondLst>
                                    <p:cond delay="125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125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up)">
                                      <p:cBhvr>
                                        <p:cTn id="52"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2" grpId="0"/>
      <p:bldP spid="8" grpId="0" animBg="1"/>
      <p:bldP spid="16" grpId="0" animBg="1"/>
      <p:bldP spid="18"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15</a:t>
            </a:fld>
            <a:endParaRPr lang="en-US"/>
          </a:p>
        </p:txBody>
      </p:sp>
      <p:sp>
        <p:nvSpPr>
          <p:cNvPr id="3" name="Title 1"/>
          <p:cNvSpPr txBox="1">
            <a:spLocks/>
          </p:cNvSpPr>
          <p:nvPr/>
        </p:nvSpPr>
        <p:spPr>
          <a:xfrm>
            <a:off x="168536" y="13854"/>
            <a:ext cx="7162800" cy="2677758"/>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i="1" spc="300" dirty="0" smtClean="0">
                <a:ln w="11430"/>
                <a:solidFill>
                  <a:srgbClr val="FF3399"/>
                </a:solidFill>
                <a:effectLst>
                  <a:outerShdw blurRad="76200" dist="50800" dir="5400000" algn="tl" rotWithShape="0">
                    <a:srgbClr val="000000">
                      <a:alpha val="65000"/>
                    </a:srgbClr>
                  </a:outerShdw>
                </a:effectLst>
                <a:latin typeface="Kristen ITC" pitchFamily="66" charset="0"/>
              </a:rPr>
              <a:t>What connects the </a:t>
            </a:r>
            <a:r>
              <a:rPr lang="en-US" sz="4400" i="1" spc="300" dirty="0" smtClean="0">
                <a:ln w="11430"/>
                <a:solidFill>
                  <a:schemeClr val="accent2">
                    <a:lumMod val="75000"/>
                  </a:schemeClr>
                </a:solidFill>
                <a:effectLst>
                  <a:outerShdw blurRad="76200" dist="50800" dir="5400000" algn="tl" rotWithShape="0">
                    <a:srgbClr val="000000">
                      <a:alpha val="65000"/>
                    </a:srgbClr>
                  </a:outerShdw>
                </a:effectLst>
                <a:latin typeface="Kristen ITC" pitchFamily="66" charset="0"/>
              </a:rPr>
              <a:t>skeletal </a:t>
            </a:r>
            <a:r>
              <a:rPr lang="en-US" sz="4400" i="1" u="sng" spc="300" dirty="0" smtClean="0">
                <a:ln w="11430"/>
                <a:solidFill>
                  <a:schemeClr val="accent2">
                    <a:lumMod val="75000"/>
                  </a:schemeClr>
                </a:solidFill>
                <a:effectLst>
                  <a:outerShdw blurRad="76200" dist="50800" dir="5400000" algn="tl" rotWithShape="0">
                    <a:srgbClr val="000000">
                      <a:alpha val="65000"/>
                    </a:srgbClr>
                  </a:outerShdw>
                </a:effectLst>
                <a:latin typeface="Kristen ITC" pitchFamily="66" charset="0"/>
              </a:rPr>
              <a:t>bone</a:t>
            </a:r>
            <a:r>
              <a:rPr lang="en-US" sz="4400" i="1" spc="300" dirty="0" smtClean="0">
                <a:ln w="11430"/>
                <a:solidFill>
                  <a:schemeClr val="accent2">
                    <a:lumMod val="75000"/>
                  </a:schemeClr>
                </a:solidFill>
                <a:effectLst>
                  <a:outerShdw blurRad="76200" dist="50800" dir="5400000" algn="tl" rotWithShape="0">
                    <a:srgbClr val="000000">
                      <a:alpha val="65000"/>
                    </a:srgbClr>
                  </a:outerShdw>
                </a:effectLst>
                <a:latin typeface="Kristen ITC" pitchFamily="66" charset="0"/>
              </a:rPr>
              <a:t> concept </a:t>
            </a:r>
            <a:r>
              <a:rPr lang="en-US" sz="4400" i="1" spc="300" dirty="0" smtClean="0">
                <a:ln w="11430"/>
                <a:solidFill>
                  <a:srgbClr val="FF3399"/>
                </a:solidFill>
                <a:effectLst>
                  <a:outerShdw blurRad="76200" dist="50800" dir="5400000" algn="tl" rotWithShape="0">
                    <a:srgbClr val="000000">
                      <a:alpha val="65000"/>
                    </a:srgbClr>
                  </a:outerShdw>
                </a:effectLst>
                <a:latin typeface="Kristen ITC" pitchFamily="66" charset="0"/>
              </a:rPr>
              <a:t>to </a:t>
            </a:r>
            <a:r>
              <a:rPr lang="en-US" sz="4400" i="1" spc="300" dirty="0" smtClean="0">
                <a:ln w="11430"/>
                <a:solidFill>
                  <a:srgbClr val="00CCFF"/>
                </a:solidFill>
                <a:effectLst>
                  <a:outerShdw blurRad="76200" dist="50800" dir="5400000" algn="tl" rotWithShape="0">
                    <a:srgbClr val="000000">
                      <a:alpha val="65000"/>
                    </a:srgbClr>
                  </a:outerShdw>
                </a:effectLst>
                <a:latin typeface="Kristen ITC" pitchFamily="66" charset="0"/>
              </a:rPr>
              <a:t>Yahusha’s</a:t>
            </a:r>
            <a:r>
              <a:rPr lang="en-US" sz="4400" i="1" spc="300" dirty="0" smtClean="0">
                <a:ln w="11430"/>
                <a:solidFill>
                  <a:srgbClr val="FF3399"/>
                </a:solidFill>
                <a:effectLst>
                  <a:outerShdw blurRad="76200" dist="50800" dir="5400000" algn="tl" rotWithShape="0">
                    <a:srgbClr val="000000">
                      <a:alpha val="65000"/>
                    </a:srgbClr>
                  </a:outerShdw>
                </a:effectLst>
                <a:latin typeface="Kristen ITC" pitchFamily="66" charset="0"/>
              </a:rPr>
              <a:t> - </a:t>
            </a:r>
            <a:r>
              <a:rPr lang="en-US" sz="4400" i="1" spc="300" dirty="0" smtClean="0">
                <a:ln w="11430"/>
                <a:solidFill>
                  <a:srgbClr val="FF3399"/>
                </a:solidFill>
                <a:effectLst>
                  <a:glow rad="127000">
                    <a:srgbClr val="00FF00"/>
                  </a:glow>
                  <a:outerShdw blurRad="76200" dist="50800" dir="5400000" algn="tl" rotWithShape="0">
                    <a:srgbClr val="000000">
                      <a:alpha val="65000"/>
                    </a:srgbClr>
                  </a:outerShdw>
                </a:effectLst>
                <a:latin typeface="Kristen ITC" pitchFamily="66" charset="0"/>
              </a:rPr>
              <a:t>LIFE</a:t>
            </a:r>
            <a:r>
              <a:rPr lang="en-US" sz="4400" i="1" spc="300" dirty="0" smtClean="0">
                <a:ln w="11430"/>
                <a:solidFill>
                  <a:srgbClr val="FF3399"/>
                </a:solidFill>
                <a:effectLst>
                  <a:outerShdw blurRad="76200" dist="50800" dir="5400000" algn="tl" rotWithShape="0">
                    <a:srgbClr val="000000">
                      <a:alpha val="65000"/>
                    </a:srgbClr>
                  </a:outerShdw>
                </a:effectLst>
                <a:latin typeface="Kristen ITC" pitchFamily="66" charset="0"/>
              </a:rPr>
              <a:t> - support system?</a:t>
            </a:r>
            <a:endParaRPr lang="en-US" sz="1800" i="1" spc="300" dirty="0">
              <a:ln w="11430"/>
              <a:solidFill>
                <a:srgbClr val="7030A0"/>
              </a:solidFill>
              <a:effectLst>
                <a:glow rad="203200">
                  <a:srgbClr val="00CCFF"/>
                </a:glow>
                <a:outerShdw blurRad="76200" dist="50800" dir="5400000" algn="tl" rotWithShape="0">
                  <a:srgbClr val="000000">
                    <a:alpha val="65000"/>
                  </a:srgbClr>
                </a:outerShdw>
              </a:effectLst>
              <a:latin typeface="Kristen ITC" pitchFamily="66" charset="0"/>
            </a:endParaRPr>
          </a:p>
        </p:txBody>
      </p:sp>
      <p:pic>
        <p:nvPicPr>
          <p:cNvPr id="7" name="Picture 2" descr="C:\Users\Rae\Desktop\SKELETO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12000" y="914400"/>
            <a:ext cx="2060774" cy="5791200"/>
          </a:xfrm>
          <a:prstGeom prst="rect">
            <a:avLst/>
          </a:prstGeom>
          <a:noFill/>
          <a:effectLst>
            <a:softEdge rad="2667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44736" y="2743200"/>
            <a:ext cx="6788748" cy="3962400"/>
          </a:xfrm>
          <a:prstGeom prst="rect">
            <a:avLst/>
          </a:prstGeom>
          <a:solidFill>
            <a:srgbClr val="EDE2F6"/>
          </a:solidFill>
          <a:ln w="25400" cap="flat" cmpd="sng" algn="ctr">
            <a:solidFill>
              <a:srgbClr val="7030A0"/>
            </a:solidFill>
            <a:prstDash val="solid"/>
          </a:ln>
          <a:effectLst/>
          <a:scene3d>
            <a:camera prst="orthographicFront"/>
            <a:lightRig rig="threePt" dir="t"/>
          </a:scene3d>
          <a:sp3d>
            <a:bevelT w="114300" prst="artDeco"/>
          </a:sp3d>
        </p:spPr>
        <p:txBody>
          <a:bodyPr rot="0" spcFirstLastPara="0" vert="horz" wrap="square" lIns="91440" tIns="45720" rIns="91440" bIns="45720" numCol="1" spcCol="0" rtlCol="0" fromWordArt="0" anchor="ctr" anchorCtr="0" forceAA="0" compatLnSpc="1">
            <a:prstTxWarp prst="textNoShape">
              <a:avLst/>
            </a:prstTxWarp>
            <a:noAutofit/>
            <a:sp3d extrusionH="57150">
              <a:bevelT h="25400" prst="softRound"/>
            </a:sp3d>
          </a:bodyPr>
          <a:lstStyle/>
          <a:p>
            <a:pPr lvl="0" algn="ctr"/>
            <a:r>
              <a:rPr lang="en-US" sz="2800" b="1" i="1" dirty="0" smtClean="0">
                <a:ln w="1905">
                  <a:solidFill>
                    <a:srgbClr val="002060"/>
                  </a:solidFill>
                </a:ln>
                <a:solidFill>
                  <a:srgbClr val="00CCFF"/>
                </a:solidFill>
                <a:effectLst>
                  <a:innerShdw blurRad="69850" dist="43180" dir="5400000">
                    <a:srgbClr val="000000">
                      <a:alpha val="65000"/>
                    </a:srgbClr>
                  </a:innerShdw>
                </a:effectLst>
                <a:latin typeface="Comic Sans MS" pitchFamily="66" charset="0"/>
                <a:ea typeface="Calibri"/>
                <a:cs typeface="Times New Roman"/>
              </a:rPr>
              <a:t>Yahusha</a:t>
            </a:r>
            <a:r>
              <a:rPr lang="en-US" sz="2800" b="1" i="1" dirty="0" smtClean="0">
                <a:ln w="1905"/>
                <a:solidFill>
                  <a:srgbClr val="0000FF"/>
                </a:solidFill>
                <a:effectLst>
                  <a:innerShdw blurRad="69850" dist="43180" dir="5400000">
                    <a:srgbClr val="000000">
                      <a:alpha val="65000"/>
                    </a:srgbClr>
                  </a:innerShdw>
                </a:effectLst>
                <a:latin typeface="Comic Sans MS" pitchFamily="66" charset="0"/>
                <a:ea typeface="Calibri"/>
                <a:cs typeface="Times New Roman"/>
              </a:rPr>
              <a:t> alone </a:t>
            </a:r>
            <a:r>
              <a:rPr lang="en-US" sz="2800" b="1" i="1" u="sng" dirty="0" smtClean="0">
                <a:ln w="1905"/>
                <a:solidFill>
                  <a:srgbClr val="0000FF"/>
                </a:solidFill>
                <a:effectLst>
                  <a:innerShdw blurRad="69850" dist="43180" dir="5400000">
                    <a:srgbClr val="000000">
                      <a:alpha val="65000"/>
                    </a:srgbClr>
                  </a:innerShdw>
                </a:effectLst>
                <a:latin typeface="Comic Sans MS" pitchFamily="66" charset="0"/>
                <a:ea typeface="Calibri"/>
                <a:cs typeface="Times New Roman"/>
              </a:rPr>
              <a:t>IS</a:t>
            </a:r>
            <a:r>
              <a:rPr lang="en-US" sz="2800" b="1" i="1" dirty="0" smtClean="0">
                <a:ln w="1905"/>
                <a:solidFill>
                  <a:srgbClr val="0000FF"/>
                </a:solidFill>
                <a:effectLst>
                  <a:innerShdw blurRad="69850" dist="43180" dir="5400000">
                    <a:srgbClr val="000000">
                      <a:alpha val="65000"/>
                    </a:srgbClr>
                  </a:innerShdw>
                </a:effectLst>
                <a:latin typeface="Comic Sans MS" pitchFamily="66" charset="0"/>
                <a:ea typeface="Calibri"/>
                <a:cs typeface="Times New Roman"/>
              </a:rPr>
              <a:t> Salvation’s </a:t>
            </a:r>
            <a:br>
              <a:rPr lang="en-US" sz="2800" b="1" i="1" dirty="0" smtClean="0">
                <a:ln w="1905"/>
                <a:solidFill>
                  <a:srgbClr val="0000FF"/>
                </a:solidFill>
                <a:effectLst>
                  <a:innerShdw blurRad="69850" dist="43180" dir="5400000">
                    <a:srgbClr val="000000">
                      <a:alpha val="65000"/>
                    </a:srgbClr>
                  </a:innerShdw>
                </a:effectLst>
                <a:latin typeface="Comic Sans MS" pitchFamily="66" charset="0"/>
                <a:ea typeface="Calibri"/>
                <a:cs typeface="Times New Roman"/>
              </a:rPr>
            </a:br>
            <a:r>
              <a:rPr lang="en-US" sz="2800" b="1" i="1" dirty="0">
                <a:ln w="1905"/>
                <a:solidFill>
                  <a:schemeClr val="tx1">
                    <a:lumMod val="65000"/>
                    <a:lumOff val="35000"/>
                  </a:schemeClr>
                </a:solidFill>
                <a:effectLst>
                  <a:glow rad="127000">
                    <a:srgbClr val="00CCFF"/>
                  </a:glow>
                  <a:innerShdw blurRad="69850" dist="43180" dir="5400000">
                    <a:srgbClr val="000000">
                      <a:alpha val="65000"/>
                    </a:srgbClr>
                  </a:innerShdw>
                </a:effectLst>
                <a:latin typeface="Comic Sans MS" pitchFamily="66" charset="0"/>
                <a:ea typeface="Calibri"/>
                <a:cs typeface="Times New Roman"/>
              </a:rPr>
              <a:t>A</a:t>
            </a:r>
            <a:r>
              <a:rPr lang="en-US" sz="2800" b="1" i="1" dirty="0" smtClean="0">
                <a:ln w="1905"/>
                <a:solidFill>
                  <a:schemeClr val="tx1">
                    <a:lumMod val="65000"/>
                    <a:lumOff val="35000"/>
                  </a:schemeClr>
                </a:solidFill>
                <a:effectLst>
                  <a:glow rad="127000">
                    <a:srgbClr val="00CCFF"/>
                  </a:glow>
                  <a:innerShdw blurRad="69850" dist="43180" dir="5400000">
                    <a:srgbClr val="000000">
                      <a:alpha val="65000"/>
                    </a:srgbClr>
                  </a:innerShdw>
                </a:effectLst>
                <a:latin typeface="Comic Sans MS" pitchFamily="66" charset="0"/>
                <a:ea typeface="Calibri"/>
                <a:cs typeface="Times New Roman"/>
              </a:rPr>
              <a:t>dministration Center </a:t>
            </a:r>
            <a:r>
              <a:rPr lang="en-US" sz="2800" b="1" i="1" dirty="0">
                <a:ln w="1905"/>
                <a:solidFill>
                  <a:schemeClr val="tx1">
                    <a:lumMod val="65000"/>
                    <a:lumOff val="35000"/>
                  </a:schemeClr>
                </a:solidFill>
                <a:effectLst>
                  <a:glow rad="127000">
                    <a:srgbClr val="00CCFF"/>
                  </a:glow>
                  <a:innerShdw blurRad="69850" dist="43180" dir="5400000">
                    <a:srgbClr val="000000">
                      <a:alpha val="65000"/>
                    </a:srgbClr>
                  </a:innerShdw>
                </a:effectLst>
                <a:latin typeface="Comic Sans MS" pitchFamily="66" charset="0"/>
                <a:ea typeface="Calibri"/>
                <a:cs typeface="Times New Roman"/>
              </a:rPr>
              <a:t>for </a:t>
            </a:r>
            <a:r>
              <a:rPr lang="en-US" sz="2800" b="1" i="1" u="sng" dirty="0" smtClean="0">
                <a:ln w="1905"/>
                <a:solidFill>
                  <a:schemeClr val="tx1">
                    <a:lumMod val="65000"/>
                    <a:lumOff val="35000"/>
                  </a:schemeClr>
                </a:solidFill>
                <a:effectLst>
                  <a:glow rad="127000">
                    <a:srgbClr val="00CCFF"/>
                  </a:glow>
                  <a:innerShdw blurRad="69850" dist="43180" dir="5400000">
                    <a:srgbClr val="000000">
                      <a:alpha val="65000"/>
                    </a:srgbClr>
                  </a:innerShdw>
                </a:effectLst>
                <a:latin typeface="Comic Sans MS" pitchFamily="66" charset="0"/>
                <a:ea typeface="Calibri"/>
                <a:cs typeface="Times New Roman"/>
              </a:rPr>
              <a:t>LIFE</a:t>
            </a:r>
            <a:r>
              <a:rPr lang="en-US" sz="2800" b="1" i="1" dirty="0" smtClean="0">
                <a:ln w="1905"/>
                <a:solidFill>
                  <a:schemeClr val="tx1">
                    <a:lumMod val="65000"/>
                    <a:lumOff val="35000"/>
                  </a:schemeClr>
                </a:solidFill>
                <a:effectLst>
                  <a:glow rad="127000">
                    <a:srgbClr val="00CCFF"/>
                  </a:glow>
                  <a:innerShdw blurRad="69850" dist="43180" dir="5400000">
                    <a:srgbClr val="000000">
                      <a:alpha val="65000"/>
                    </a:srgbClr>
                  </a:innerShdw>
                </a:effectLst>
                <a:latin typeface="Comic Sans MS" pitchFamily="66" charset="0"/>
                <a:ea typeface="Calibri"/>
                <a:cs typeface="Times New Roman"/>
              </a:rPr>
              <a:t>!</a:t>
            </a:r>
          </a:p>
          <a:p>
            <a:pPr lvl="0" algn="ctr"/>
            <a:r>
              <a:rPr lang="en-US" sz="2800" b="1" i="1" dirty="0" smtClean="0">
                <a:ln w="1905"/>
                <a:solidFill>
                  <a:schemeClr val="tx1">
                    <a:lumMod val="75000"/>
                    <a:lumOff val="25000"/>
                  </a:schemeClr>
                </a:solidFill>
                <a:effectLst>
                  <a:glow rad="127000">
                    <a:srgbClr val="FFFF00"/>
                  </a:glow>
                  <a:innerShdw blurRad="69850" dist="43180" dir="5400000">
                    <a:srgbClr val="000000">
                      <a:alpha val="65000"/>
                    </a:srgbClr>
                  </a:innerShdw>
                </a:effectLst>
                <a:latin typeface="Comic Sans MS" pitchFamily="66" charset="0"/>
                <a:cs typeface="Times New Roman"/>
              </a:rPr>
              <a:t>This factor was finalized through  </a:t>
            </a:r>
            <a:r>
              <a:rPr lang="en-US" sz="2800" b="1" i="1" dirty="0" smtClean="0">
                <a:ln w="1905"/>
                <a:solidFill>
                  <a:srgbClr val="00CCFF"/>
                </a:solidFill>
                <a:effectLst>
                  <a:glow rad="127000">
                    <a:srgbClr val="99FFCC"/>
                  </a:glow>
                  <a:innerShdw blurRad="69850" dist="43180" dir="5400000">
                    <a:srgbClr val="000000">
                      <a:alpha val="65000"/>
                    </a:srgbClr>
                  </a:innerShdw>
                </a:effectLst>
                <a:latin typeface="Comic Sans MS" pitchFamily="66" charset="0"/>
                <a:cs typeface="Times New Roman"/>
              </a:rPr>
              <a:t>YAHUAH’S</a:t>
            </a:r>
            <a:r>
              <a:rPr lang="en-US" sz="2800" b="1" i="1" dirty="0" smtClean="0">
                <a:ln w="1905"/>
                <a:solidFill>
                  <a:schemeClr val="tx1">
                    <a:lumMod val="65000"/>
                    <a:lumOff val="35000"/>
                  </a:schemeClr>
                </a:solidFill>
                <a:effectLst>
                  <a:glow rad="127000">
                    <a:srgbClr val="99FFCC"/>
                  </a:glow>
                  <a:innerShdw blurRad="69850" dist="43180" dir="5400000">
                    <a:srgbClr val="000000">
                      <a:alpha val="65000"/>
                    </a:srgbClr>
                  </a:innerShdw>
                </a:effectLst>
                <a:latin typeface="Comic Sans MS" pitchFamily="66" charset="0"/>
                <a:cs typeface="Times New Roman"/>
              </a:rPr>
              <a:t> ACCEPTANCE OF </a:t>
            </a:r>
            <a:r>
              <a:rPr lang="en-US" sz="2800" b="1" i="1" dirty="0" smtClean="0">
                <a:ln w="1905">
                  <a:solidFill>
                    <a:srgbClr val="002060"/>
                  </a:solidFill>
                </a:ln>
                <a:solidFill>
                  <a:srgbClr val="00CCFF"/>
                </a:solidFill>
                <a:effectLst>
                  <a:glow rad="127000">
                    <a:srgbClr val="99FFCC"/>
                  </a:glow>
                  <a:innerShdw blurRad="69850" dist="43180" dir="5400000">
                    <a:srgbClr val="000000">
                      <a:alpha val="65000"/>
                    </a:srgbClr>
                  </a:innerShdw>
                </a:effectLst>
                <a:latin typeface="Comic Sans MS" pitchFamily="66" charset="0"/>
                <a:cs typeface="Times New Roman"/>
              </a:rPr>
              <a:t>YAHUSHA</a:t>
            </a:r>
            <a:r>
              <a:rPr lang="en-US" sz="2800" b="1" i="1" dirty="0" smtClean="0">
                <a:ln w="1905"/>
                <a:solidFill>
                  <a:schemeClr val="tx1">
                    <a:lumMod val="65000"/>
                    <a:lumOff val="35000"/>
                  </a:schemeClr>
                </a:solidFill>
                <a:effectLst>
                  <a:glow rad="127000">
                    <a:srgbClr val="99FFCC"/>
                  </a:glow>
                  <a:innerShdw blurRad="69850" dist="43180" dir="5400000">
                    <a:srgbClr val="000000">
                      <a:alpha val="65000"/>
                    </a:srgbClr>
                  </a:innerShdw>
                </a:effectLst>
                <a:latin typeface="Comic Sans MS" pitchFamily="66" charset="0"/>
                <a:cs typeface="Times New Roman"/>
              </a:rPr>
              <a:t> the First-Fruit </a:t>
            </a:r>
            <a:r>
              <a:rPr lang="en-US" sz="2800" b="1" i="1" dirty="0" smtClean="0">
                <a:ln w="1905"/>
                <a:solidFill>
                  <a:schemeClr val="tx1">
                    <a:lumMod val="75000"/>
                    <a:lumOff val="25000"/>
                  </a:schemeClr>
                </a:solidFill>
                <a:effectLst>
                  <a:glow rad="127000">
                    <a:srgbClr val="FFFF00"/>
                  </a:glow>
                  <a:innerShdw blurRad="69850" dist="43180" dir="5400000">
                    <a:srgbClr val="000000">
                      <a:alpha val="65000"/>
                    </a:srgbClr>
                  </a:innerShdw>
                </a:effectLst>
                <a:latin typeface="Comic Sans MS" pitchFamily="66" charset="0"/>
                <a:cs typeface="Times New Roman"/>
              </a:rPr>
              <a:t>on the Festival of the Wave Sheaf. </a:t>
            </a:r>
            <a:br>
              <a:rPr lang="en-US" sz="2800" b="1" i="1" dirty="0" smtClean="0">
                <a:ln w="1905"/>
                <a:solidFill>
                  <a:schemeClr val="tx1">
                    <a:lumMod val="75000"/>
                    <a:lumOff val="25000"/>
                  </a:schemeClr>
                </a:solidFill>
                <a:effectLst>
                  <a:glow rad="127000">
                    <a:srgbClr val="FFFF00"/>
                  </a:glow>
                  <a:innerShdw blurRad="69850" dist="43180" dir="5400000">
                    <a:srgbClr val="000000">
                      <a:alpha val="65000"/>
                    </a:srgbClr>
                  </a:innerShdw>
                </a:effectLst>
                <a:latin typeface="Comic Sans MS" pitchFamily="66" charset="0"/>
                <a:cs typeface="Times New Roman"/>
              </a:rPr>
            </a:br>
            <a:r>
              <a:rPr lang="en-US" sz="2800" b="1" i="1" dirty="0" smtClean="0">
                <a:ln w="1905"/>
                <a:solidFill>
                  <a:schemeClr val="tx1">
                    <a:lumMod val="75000"/>
                    <a:lumOff val="25000"/>
                  </a:schemeClr>
                </a:solidFill>
                <a:effectLst>
                  <a:glow rad="127000">
                    <a:srgbClr val="FFFF00"/>
                  </a:glow>
                  <a:innerShdw blurRad="69850" dist="43180" dir="5400000">
                    <a:srgbClr val="000000">
                      <a:alpha val="65000"/>
                    </a:srgbClr>
                  </a:innerShdw>
                </a:effectLst>
                <a:latin typeface="Comic Sans MS" pitchFamily="66" charset="0"/>
                <a:cs typeface="Times New Roman"/>
              </a:rPr>
              <a:t>It was on the 1</a:t>
            </a:r>
            <a:r>
              <a:rPr lang="en-US" sz="2800" b="1" i="1" baseline="30000" dirty="0" smtClean="0">
                <a:ln w="1905"/>
                <a:solidFill>
                  <a:schemeClr val="tx1">
                    <a:lumMod val="75000"/>
                    <a:lumOff val="25000"/>
                  </a:schemeClr>
                </a:solidFill>
                <a:effectLst>
                  <a:glow rad="127000">
                    <a:srgbClr val="FFFF00"/>
                  </a:glow>
                  <a:innerShdw blurRad="69850" dist="43180" dir="5400000">
                    <a:srgbClr val="000000">
                      <a:alpha val="65000"/>
                    </a:srgbClr>
                  </a:innerShdw>
                </a:effectLst>
                <a:latin typeface="Comic Sans MS" pitchFamily="66" charset="0"/>
                <a:cs typeface="Times New Roman"/>
              </a:rPr>
              <a:t>st</a:t>
            </a:r>
            <a:r>
              <a:rPr lang="en-US" sz="2800" b="1" i="1" dirty="0" smtClean="0">
                <a:ln w="1905"/>
                <a:solidFill>
                  <a:schemeClr val="tx1">
                    <a:lumMod val="75000"/>
                    <a:lumOff val="25000"/>
                  </a:schemeClr>
                </a:solidFill>
                <a:effectLst>
                  <a:glow rad="127000">
                    <a:srgbClr val="FFFF00"/>
                  </a:glow>
                  <a:innerShdw blurRad="69850" dist="43180" dir="5400000">
                    <a:srgbClr val="000000">
                      <a:alpha val="65000"/>
                    </a:srgbClr>
                  </a:innerShdw>
                </a:effectLst>
                <a:latin typeface="Comic Sans MS" pitchFamily="66" charset="0"/>
                <a:cs typeface="Times New Roman"/>
              </a:rPr>
              <a:t> cycle of the week </a:t>
            </a:r>
            <a:br>
              <a:rPr lang="en-US" sz="2800" b="1" i="1" dirty="0" smtClean="0">
                <a:ln w="1905"/>
                <a:solidFill>
                  <a:schemeClr val="tx1">
                    <a:lumMod val="75000"/>
                    <a:lumOff val="25000"/>
                  </a:schemeClr>
                </a:solidFill>
                <a:effectLst>
                  <a:glow rad="127000">
                    <a:srgbClr val="FFFF00"/>
                  </a:glow>
                  <a:innerShdw blurRad="69850" dist="43180" dir="5400000">
                    <a:srgbClr val="000000">
                      <a:alpha val="65000"/>
                    </a:srgbClr>
                  </a:innerShdw>
                </a:effectLst>
                <a:latin typeface="Comic Sans MS" pitchFamily="66" charset="0"/>
                <a:cs typeface="Times New Roman"/>
              </a:rPr>
            </a:br>
            <a:r>
              <a:rPr lang="en-US" sz="2800" b="1" i="1" dirty="0" smtClean="0">
                <a:ln w="1905"/>
                <a:solidFill>
                  <a:schemeClr val="tx1">
                    <a:lumMod val="75000"/>
                    <a:lumOff val="25000"/>
                  </a:schemeClr>
                </a:solidFill>
                <a:effectLst>
                  <a:glow rad="127000">
                    <a:srgbClr val="FFFF00"/>
                  </a:glow>
                  <a:innerShdw blurRad="69850" dist="43180" dir="5400000">
                    <a:srgbClr val="000000">
                      <a:alpha val="65000"/>
                    </a:srgbClr>
                  </a:innerShdw>
                </a:effectLst>
                <a:latin typeface="Comic Sans MS" pitchFamily="66" charset="0"/>
                <a:cs typeface="Times New Roman"/>
              </a:rPr>
              <a:t>following the 7</a:t>
            </a:r>
            <a:r>
              <a:rPr lang="en-US" sz="1050" b="1" i="1" dirty="0" smtClean="0">
                <a:ln w="1905"/>
                <a:solidFill>
                  <a:schemeClr val="tx1">
                    <a:lumMod val="75000"/>
                    <a:lumOff val="25000"/>
                  </a:schemeClr>
                </a:solidFill>
                <a:effectLst>
                  <a:glow rad="127000">
                    <a:srgbClr val="FFFF00"/>
                  </a:glow>
                  <a:innerShdw blurRad="69850" dist="43180" dir="5400000">
                    <a:srgbClr val="000000">
                      <a:alpha val="65000"/>
                    </a:srgbClr>
                  </a:innerShdw>
                </a:effectLst>
                <a:latin typeface="Comic Sans MS" pitchFamily="66" charset="0"/>
                <a:cs typeface="Times New Roman"/>
              </a:rPr>
              <a:t> </a:t>
            </a:r>
            <a:r>
              <a:rPr lang="en-US" sz="2800" b="1" i="1" baseline="30000" dirty="0" err="1" smtClean="0">
                <a:ln w="1905"/>
                <a:solidFill>
                  <a:schemeClr val="tx1">
                    <a:lumMod val="75000"/>
                    <a:lumOff val="25000"/>
                  </a:schemeClr>
                </a:solidFill>
                <a:effectLst>
                  <a:glow rad="127000">
                    <a:srgbClr val="FFFF00"/>
                  </a:glow>
                  <a:innerShdw blurRad="69850" dist="43180" dir="5400000">
                    <a:srgbClr val="000000">
                      <a:alpha val="65000"/>
                    </a:srgbClr>
                  </a:innerShdw>
                </a:effectLst>
                <a:latin typeface="Comic Sans MS" pitchFamily="66" charset="0"/>
                <a:cs typeface="Times New Roman"/>
              </a:rPr>
              <a:t>th</a:t>
            </a:r>
            <a:r>
              <a:rPr lang="en-US" sz="2800" b="1" i="1" dirty="0" smtClean="0">
                <a:ln w="1905"/>
                <a:solidFill>
                  <a:schemeClr val="tx1">
                    <a:lumMod val="75000"/>
                    <a:lumOff val="25000"/>
                  </a:schemeClr>
                </a:solidFill>
                <a:effectLst>
                  <a:glow rad="127000">
                    <a:srgbClr val="FFFF00"/>
                  </a:glow>
                  <a:innerShdw blurRad="69850" dist="43180" dir="5400000">
                    <a:srgbClr val="000000">
                      <a:alpha val="65000"/>
                    </a:srgbClr>
                  </a:innerShdw>
                </a:effectLst>
                <a:latin typeface="Comic Sans MS" pitchFamily="66" charset="0"/>
                <a:cs typeface="Times New Roman"/>
              </a:rPr>
              <a:t> day Sabbath </a:t>
            </a:r>
            <a:br>
              <a:rPr lang="en-US" sz="2800" b="1" i="1" dirty="0" smtClean="0">
                <a:ln w="1905"/>
                <a:solidFill>
                  <a:schemeClr val="tx1">
                    <a:lumMod val="75000"/>
                    <a:lumOff val="25000"/>
                  </a:schemeClr>
                </a:solidFill>
                <a:effectLst>
                  <a:glow rad="127000">
                    <a:srgbClr val="FFFF00"/>
                  </a:glow>
                  <a:innerShdw blurRad="69850" dist="43180" dir="5400000">
                    <a:srgbClr val="000000">
                      <a:alpha val="65000"/>
                    </a:srgbClr>
                  </a:innerShdw>
                </a:effectLst>
                <a:latin typeface="Comic Sans MS" pitchFamily="66" charset="0"/>
                <a:cs typeface="Times New Roman"/>
              </a:rPr>
            </a:br>
            <a:r>
              <a:rPr lang="en-US" sz="2800" b="1" i="1" u="sng" dirty="0" smtClean="0">
                <a:ln w="1905"/>
                <a:solidFill>
                  <a:srgbClr val="FF3399"/>
                </a:solidFill>
                <a:effectLst>
                  <a:glow rad="127000">
                    <a:srgbClr val="FFFF00"/>
                  </a:glow>
                  <a:innerShdw blurRad="69850" dist="43180" dir="5400000">
                    <a:srgbClr val="000000">
                      <a:alpha val="65000"/>
                    </a:srgbClr>
                  </a:innerShdw>
                </a:effectLst>
                <a:latin typeface="Comic Sans MS" pitchFamily="66" charset="0"/>
                <a:cs typeface="Times New Roman"/>
              </a:rPr>
              <a:t>durin</a:t>
            </a:r>
            <a:r>
              <a:rPr lang="en-US" sz="2800" b="1" i="1" dirty="0" smtClean="0">
                <a:ln w="1905"/>
                <a:solidFill>
                  <a:srgbClr val="FF3399"/>
                </a:solidFill>
                <a:effectLst>
                  <a:glow rad="127000">
                    <a:srgbClr val="FFFF00"/>
                  </a:glow>
                  <a:innerShdw blurRad="69850" dist="43180" dir="5400000">
                    <a:srgbClr val="000000">
                      <a:alpha val="65000"/>
                    </a:srgbClr>
                  </a:innerShdw>
                </a:effectLst>
                <a:latin typeface="Comic Sans MS" pitchFamily="66" charset="0"/>
                <a:cs typeface="Times New Roman"/>
              </a:rPr>
              <a:t>g</a:t>
            </a:r>
            <a:r>
              <a:rPr lang="en-US" sz="2800" b="1" i="1" dirty="0" smtClean="0">
                <a:ln w="1905"/>
                <a:solidFill>
                  <a:prstClr val="black"/>
                </a:solidFill>
                <a:effectLst>
                  <a:glow rad="127000">
                    <a:srgbClr val="FFFF00"/>
                  </a:glow>
                  <a:innerShdw blurRad="69850" dist="43180" dir="5400000">
                    <a:srgbClr val="000000">
                      <a:alpha val="65000"/>
                    </a:srgbClr>
                  </a:innerShdw>
                </a:effectLst>
                <a:latin typeface="Comic Sans MS" pitchFamily="66" charset="0"/>
                <a:cs typeface="Times New Roman"/>
              </a:rPr>
              <a:t> </a:t>
            </a:r>
            <a:r>
              <a:rPr lang="en-US" sz="2800" b="1" i="1" dirty="0" smtClean="0">
                <a:ln w="1905"/>
                <a:solidFill>
                  <a:schemeClr val="tx1">
                    <a:lumMod val="75000"/>
                    <a:lumOff val="25000"/>
                  </a:schemeClr>
                </a:solidFill>
                <a:effectLst>
                  <a:glow rad="127000">
                    <a:srgbClr val="FFFF00"/>
                  </a:glow>
                  <a:innerShdw blurRad="69850" dist="43180" dir="5400000">
                    <a:srgbClr val="000000">
                      <a:alpha val="65000"/>
                    </a:srgbClr>
                  </a:innerShdw>
                </a:effectLst>
                <a:latin typeface="Comic Sans MS" pitchFamily="66" charset="0"/>
                <a:cs typeface="Times New Roman"/>
              </a:rPr>
              <a:t>the Passover Festival!</a:t>
            </a:r>
            <a:endParaRPr lang="en-CA" dirty="0">
              <a:solidFill>
                <a:schemeClr val="tx1">
                  <a:lumMod val="75000"/>
                  <a:lumOff val="25000"/>
                </a:schemeClr>
              </a:solidFill>
              <a:effectLst>
                <a:glow rad="127000">
                  <a:srgbClr val="FFFF00"/>
                </a:glow>
                <a:innerShdw blurRad="69850" dist="43180" dir="5400000">
                  <a:srgbClr val="000000">
                    <a:alpha val="65000"/>
                  </a:srgbClr>
                </a:innerShdw>
              </a:effectLst>
            </a:endParaRPr>
          </a:p>
        </p:txBody>
      </p:sp>
      <p:cxnSp>
        <p:nvCxnSpPr>
          <p:cNvPr id="12" name="Straight Arrow Connector 11"/>
          <p:cNvCxnSpPr/>
          <p:nvPr/>
        </p:nvCxnSpPr>
        <p:spPr>
          <a:xfrm flipV="1">
            <a:off x="7285168" y="1524000"/>
            <a:ext cx="563432" cy="228600"/>
          </a:xfrm>
          <a:prstGeom prst="straightConnector1">
            <a:avLst/>
          </a:prstGeom>
          <a:ln w="57150">
            <a:solidFill>
              <a:srgbClr val="00B0F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818120" y="1011716"/>
            <a:ext cx="792480" cy="813099"/>
          </a:xfrm>
          <a:prstGeom prst="ellipse">
            <a:avLst/>
          </a:prstGeom>
          <a:noFill/>
          <a:ln w="38100">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9" name="Picture 18" descr="C:\Users\Valued Customer\Downloads\hebrewgraphics\paleo_resh.gif"/>
          <p:cNvPicPr/>
          <p:nvPr/>
        </p:nvPicPr>
        <p:blipFill>
          <a:blip r:embed="rId3">
            <a:duotone>
              <a:srgbClr val="8064A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8030713" y="0"/>
            <a:ext cx="579887" cy="728345"/>
          </a:xfrm>
          <a:prstGeom prst="rect">
            <a:avLst/>
          </a:prstGeom>
          <a:noFill/>
          <a:ln>
            <a:noFill/>
          </a:ln>
          <a:scene3d>
            <a:camera prst="orthographicFront"/>
            <a:lightRig rig="threePt" dir="t"/>
          </a:scene3d>
          <a:sp3d>
            <a:bevelT/>
          </a:sp3d>
        </p:spPr>
      </p:pic>
      <p:cxnSp>
        <p:nvCxnSpPr>
          <p:cNvPr id="6" name="Straight Connector 5"/>
          <p:cNvCxnSpPr/>
          <p:nvPr/>
        </p:nvCxnSpPr>
        <p:spPr>
          <a:xfrm flipV="1">
            <a:off x="6629400" y="1752600"/>
            <a:ext cx="655768" cy="1588326"/>
          </a:xfrm>
          <a:prstGeom prst="line">
            <a:avLst/>
          </a:prstGeom>
          <a:ln w="57150">
            <a:solidFill>
              <a:srgbClr val="00B0F0"/>
            </a:solidFill>
            <a:headEnd type="oval" w="med" len="med"/>
            <a:tailEnd type="oval"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566884" y="575945"/>
            <a:ext cx="730889" cy="304800"/>
          </a:xfrm>
          <a:prstGeom prst="rect">
            <a:avLst/>
          </a:prstGeom>
          <a:ln w="28575">
            <a:solidFill>
              <a:srgbClr val="FF33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smtClean="0">
                <a:solidFill>
                  <a:schemeClr val="tx1"/>
                </a:solidFill>
              </a:rPr>
              <a:t>Resh</a:t>
            </a:r>
            <a:endParaRPr lang="en-CA" dirty="0">
              <a:solidFill>
                <a:schemeClr val="tx1"/>
              </a:solidFill>
            </a:endParaRPr>
          </a:p>
        </p:txBody>
      </p:sp>
    </p:spTree>
    <p:extLst>
      <p:ext uri="{BB962C8B-B14F-4D97-AF65-F5344CB8AC3E}">
        <p14:creationId xmlns:p14="http://schemas.microsoft.com/office/powerpoint/2010/main" val="1562882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75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3250"/>
                                        <p:tgtEl>
                                          <p:spTgt spid="7"/>
                                        </p:tgtEl>
                                      </p:cBhvr>
                                    </p:animEffect>
                                  </p:childTnLst>
                                </p:cTn>
                              </p:par>
                              <p:par>
                                <p:cTn id="8" presetID="22" presetClass="entr" presetSubtype="4" fill="hold"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1250"/>
                                        <p:tgtEl>
                                          <p:spTgt spid="6"/>
                                        </p:tgtEl>
                                      </p:cBhvr>
                                    </p:animEffect>
                                  </p:childTnLst>
                                </p:cTn>
                              </p:par>
                              <p:par>
                                <p:cTn id="11" presetID="22" presetClass="entr" presetSubtype="8" fill="hold" nodeType="withEffect">
                                  <p:stCondLst>
                                    <p:cond delay="200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1250"/>
                                        <p:tgtEl>
                                          <p:spTgt spid="12"/>
                                        </p:tgtEl>
                                      </p:cBhvr>
                                    </p:animEffect>
                                  </p:childTnLst>
                                </p:cTn>
                              </p:par>
                              <p:par>
                                <p:cTn id="14" presetID="42" presetClass="entr" presetSubtype="0" fill="hold" grpId="0" nodeType="withEffect">
                                  <p:stCondLst>
                                    <p:cond delay="275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275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par>
                          <p:cTn id="24" fill="hold">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75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16</a:t>
            </a:fld>
            <a:endParaRPr lang="en-US"/>
          </a:p>
        </p:txBody>
      </p:sp>
      <p:sp>
        <p:nvSpPr>
          <p:cNvPr id="3" name="Title 1"/>
          <p:cNvSpPr txBox="1">
            <a:spLocks/>
          </p:cNvSpPr>
          <p:nvPr/>
        </p:nvSpPr>
        <p:spPr>
          <a:xfrm>
            <a:off x="46300" y="272975"/>
            <a:ext cx="7416800" cy="2133600"/>
          </a:xfrm>
          <a:prstGeom prst="rect">
            <a:avLst/>
          </a:prstGeom>
          <a:ln w="3175">
            <a:noFill/>
          </a:ln>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i="1" spc="300" dirty="0" smtClean="0">
                <a:ln w="38100">
                  <a:solidFill>
                    <a:sysClr val="windowText" lastClr="000000"/>
                  </a:solidFill>
                </a:ln>
                <a:solidFill>
                  <a:srgbClr val="00CCFF"/>
                </a:solidFill>
                <a:effectLst>
                  <a:outerShdw blurRad="76200" dist="50800" dir="5400000" algn="tl" rotWithShape="0">
                    <a:srgbClr val="000000">
                      <a:alpha val="65000"/>
                    </a:srgbClr>
                  </a:outerShdw>
                </a:effectLst>
                <a:latin typeface="Kristen ITC" pitchFamily="66" charset="0"/>
              </a:rPr>
              <a:t>Yahusha’s</a:t>
            </a:r>
            <a:r>
              <a:rPr lang="en-US" sz="4000" i="1" spc="300" dirty="0" smtClean="0">
                <a:ln w="11430"/>
                <a:solidFill>
                  <a:srgbClr val="FF3399"/>
                </a:solidFill>
                <a:effectLst>
                  <a:outerShdw blurRad="76200" dist="50800" dir="5400000" algn="tl" rotWithShape="0">
                    <a:srgbClr val="000000">
                      <a:alpha val="65000"/>
                    </a:srgbClr>
                  </a:outerShdw>
                </a:effectLst>
                <a:latin typeface="Kristen ITC" pitchFamily="66" charset="0"/>
              </a:rPr>
              <a:t> </a:t>
            </a:r>
            <a:r>
              <a:rPr lang="en-US" sz="4000" i="1" spc="300" dirty="0" smtClean="0">
                <a:ln w="11430"/>
                <a:solidFill>
                  <a:schemeClr val="accent2">
                    <a:lumMod val="75000"/>
                  </a:schemeClr>
                </a:solidFill>
                <a:effectLst>
                  <a:outerShdw blurRad="76200" dist="50800" dir="5400000" algn="tl" rotWithShape="0">
                    <a:srgbClr val="000000">
                      <a:alpha val="65000"/>
                    </a:srgbClr>
                  </a:outerShdw>
                </a:effectLst>
                <a:latin typeface="Kristen ITC" pitchFamily="66" charset="0"/>
              </a:rPr>
              <a:t>skeletal </a:t>
            </a:r>
            <a:r>
              <a:rPr lang="en-US" sz="4000" i="1" u="sng" spc="300" dirty="0" smtClean="0">
                <a:ln w="11430"/>
                <a:solidFill>
                  <a:schemeClr val="accent2">
                    <a:lumMod val="75000"/>
                  </a:schemeClr>
                </a:solidFill>
                <a:effectLst>
                  <a:outerShdw blurRad="76200" dist="50800" dir="5400000" algn="tl" rotWithShape="0">
                    <a:srgbClr val="000000">
                      <a:alpha val="65000"/>
                    </a:srgbClr>
                  </a:outerShdw>
                </a:effectLst>
                <a:latin typeface="Kristen ITC" pitchFamily="66" charset="0"/>
              </a:rPr>
              <a:t>bone</a:t>
            </a:r>
            <a:r>
              <a:rPr lang="en-US" sz="4000" i="1" spc="300" dirty="0" smtClean="0">
                <a:ln w="11430"/>
                <a:solidFill>
                  <a:schemeClr val="accent2">
                    <a:lumMod val="75000"/>
                  </a:schemeClr>
                </a:solidFill>
                <a:effectLst>
                  <a:outerShdw blurRad="76200" dist="50800" dir="5400000" algn="tl" rotWithShape="0">
                    <a:srgbClr val="000000">
                      <a:alpha val="65000"/>
                    </a:srgbClr>
                  </a:outerShdw>
                </a:effectLst>
                <a:latin typeface="Kristen ITC" pitchFamily="66" charset="0"/>
              </a:rPr>
              <a:t> distribution</a:t>
            </a:r>
            <a:r>
              <a:rPr lang="en-US" sz="4000" i="1" spc="300" dirty="0" smtClean="0">
                <a:ln w="11430"/>
                <a:solidFill>
                  <a:srgbClr val="FF3399"/>
                </a:solidFill>
                <a:effectLst>
                  <a:outerShdw blurRad="76200" dist="50800" dir="5400000" algn="tl" rotWithShape="0">
                    <a:srgbClr val="000000">
                      <a:alpha val="65000"/>
                    </a:srgbClr>
                  </a:outerShdw>
                </a:effectLst>
                <a:latin typeface="Kristen ITC" pitchFamily="66" charset="0"/>
              </a:rPr>
              <a:t> </a:t>
            </a:r>
            <a:r>
              <a:rPr lang="en-US" sz="4000" i="1" spc="300" dirty="0" smtClean="0">
                <a:ln w="28575">
                  <a:solidFill>
                    <a:sysClr val="windowText" lastClr="000000"/>
                  </a:solidFill>
                </a:ln>
                <a:solidFill>
                  <a:srgbClr val="00CCFF"/>
                </a:solidFill>
                <a:effectLst>
                  <a:outerShdw blurRad="76200" dist="50800" dir="5400000" algn="tl" rotWithShape="0">
                    <a:srgbClr val="000000">
                      <a:alpha val="65000"/>
                    </a:srgbClr>
                  </a:outerShdw>
                </a:effectLst>
                <a:latin typeface="Kristen ITC" pitchFamily="66" charset="0"/>
              </a:rPr>
              <a:t>system </a:t>
            </a:r>
            <a:br>
              <a:rPr lang="en-US" sz="4000" i="1" spc="300" dirty="0" smtClean="0">
                <a:ln w="28575">
                  <a:solidFill>
                    <a:sysClr val="windowText" lastClr="000000"/>
                  </a:solidFill>
                </a:ln>
                <a:solidFill>
                  <a:srgbClr val="00CCFF"/>
                </a:solidFill>
                <a:effectLst>
                  <a:outerShdw blurRad="76200" dist="50800" dir="5400000" algn="tl" rotWithShape="0">
                    <a:srgbClr val="000000">
                      <a:alpha val="65000"/>
                    </a:srgbClr>
                  </a:outerShdw>
                </a:effectLst>
                <a:latin typeface="Kristen ITC" pitchFamily="66" charset="0"/>
              </a:rPr>
            </a:br>
            <a:r>
              <a:rPr lang="en-US" sz="4000" i="1" spc="300" dirty="0" smtClean="0">
                <a:ln w="28575">
                  <a:solidFill>
                    <a:sysClr val="windowText" lastClr="000000"/>
                  </a:solidFill>
                </a:ln>
                <a:solidFill>
                  <a:srgbClr val="00CCFF"/>
                </a:solidFill>
                <a:effectLst>
                  <a:outerShdw blurRad="76200" dist="50800" dir="5400000" algn="tl" rotWithShape="0">
                    <a:srgbClr val="000000">
                      <a:alpha val="65000"/>
                    </a:srgbClr>
                  </a:outerShdw>
                </a:effectLst>
                <a:latin typeface="Kristen ITC" pitchFamily="66" charset="0"/>
              </a:rPr>
              <a:t>has a purpose!</a:t>
            </a:r>
            <a:endParaRPr lang="en-US" sz="1600" i="1" spc="300" dirty="0">
              <a:ln w="28575">
                <a:solidFill>
                  <a:sysClr val="windowText" lastClr="000000"/>
                </a:solidFill>
              </a:ln>
              <a:solidFill>
                <a:srgbClr val="00CCFF"/>
              </a:solidFill>
              <a:effectLst>
                <a:glow rad="203200">
                  <a:srgbClr val="00CCFF"/>
                </a:glow>
                <a:outerShdw blurRad="76200" dist="50800" dir="5400000" algn="tl" rotWithShape="0">
                  <a:srgbClr val="000000">
                    <a:alpha val="65000"/>
                  </a:srgbClr>
                </a:outerShdw>
              </a:effectLst>
              <a:latin typeface="Kristen ITC" pitchFamily="66" charset="0"/>
            </a:endParaRPr>
          </a:p>
        </p:txBody>
      </p:sp>
      <p:pic>
        <p:nvPicPr>
          <p:cNvPr id="7" name="Picture 2" descr="C:\Users\Rae\Desktop\SKELETO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12000" y="914400"/>
            <a:ext cx="2060774" cy="5791200"/>
          </a:xfrm>
          <a:prstGeom prst="rect">
            <a:avLst/>
          </a:prstGeom>
          <a:noFill/>
          <a:effectLst>
            <a:softEdge rad="2667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44736" y="2438400"/>
            <a:ext cx="7010400" cy="4114800"/>
          </a:xfrm>
          <a:prstGeom prst="rect">
            <a:avLst/>
          </a:prstGeom>
          <a:solidFill>
            <a:srgbClr val="EDE2F6"/>
          </a:solidFill>
          <a:ln w="25400" cap="flat" cmpd="sng" algn="ctr">
            <a:solidFill>
              <a:srgbClr val="7030A0"/>
            </a:solidFill>
            <a:prstDash val="solid"/>
          </a:ln>
          <a:effectLst/>
          <a:scene3d>
            <a:camera prst="orthographicFront"/>
            <a:lightRig rig="threePt" dir="t"/>
          </a:scene3d>
          <a:sp3d>
            <a:bevelT prst="convex"/>
          </a:sp3d>
        </p:spPr>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pPr lvl="0" algn="ctr">
              <a:lnSpc>
                <a:spcPct val="115000"/>
              </a:lnSpc>
              <a:spcAft>
                <a:spcPts val="1000"/>
              </a:spcAft>
            </a:pPr>
            <a:r>
              <a:rPr lang="en-US" sz="2800" b="1" i="1" dirty="0" smtClean="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The [</a:t>
            </a:r>
            <a:r>
              <a:rPr lang="en-US" sz="2800" b="1" i="1" dirty="0" smtClean="0">
                <a:ln w="1905"/>
                <a:solidFill>
                  <a:schemeClr val="tx1">
                    <a:lumMod val="65000"/>
                    <a:lumOff val="35000"/>
                  </a:schemeClr>
                </a:solidFill>
                <a:effectLst>
                  <a:glow rad="127000">
                    <a:srgbClr val="00FF00"/>
                  </a:glow>
                  <a:innerShdw blurRad="69850" dist="43180" dir="5400000">
                    <a:srgbClr val="000000">
                      <a:alpha val="65000"/>
                    </a:srgbClr>
                  </a:innerShdw>
                </a:effectLst>
                <a:latin typeface="Comic Sans MS" pitchFamily="66" charset="0"/>
                <a:ea typeface="Calibri"/>
                <a:cs typeface="Times New Roman"/>
              </a:rPr>
              <a:t>Eh-</a:t>
            </a:r>
            <a:r>
              <a:rPr lang="en-US" sz="2800" b="1" i="1" dirty="0" err="1" smtClean="0">
                <a:ln w="1905"/>
                <a:solidFill>
                  <a:schemeClr val="tx1">
                    <a:lumMod val="65000"/>
                    <a:lumOff val="35000"/>
                  </a:schemeClr>
                </a:solidFill>
                <a:effectLst>
                  <a:glow rad="127000">
                    <a:srgbClr val="00FF00"/>
                  </a:glow>
                  <a:innerShdw blurRad="69850" dist="43180" dir="5400000">
                    <a:srgbClr val="000000">
                      <a:alpha val="65000"/>
                    </a:srgbClr>
                  </a:innerShdw>
                </a:effectLst>
                <a:latin typeface="Comic Sans MS" pitchFamily="66" charset="0"/>
                <a:ea typeface="Calibri"/>
                <a:cs typeface="Times New Roman"/>
              </a:rPr>
              <a:t>Tzem</a:t>
            </a:r>
            <a:r>
              <a:rPr lang="en-US" sz="2800" b="1" i="1" dirty="0" smtClean="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 </a:t>
            </a:r>
            <a:r>
              <a:rPr lang="en-US" sz="2800" b="1" i="1" dirty="0" smtClean="0">
                <a:ln w="1905"/>
                <a:solidFill>
                  <a:schemeClr val="tx1">
                    <a:lumMod val="65000"/>
                    <a:lumOff val="35000"/>
                  </a:schemeClr>
                </a:solidFill>
                <a:effectLst>
                  <a:glow rad="127000">
                    <a:srgbClr val="DD8047">
                      <a:lumMod val="60000"/>
                      <a:lumOff val="40000"/>
                    </a:srgbClr>
                  </a:glow>
                  <a:innerShdw blurRad="69850" dist="43180" dir="5400000">
                    <a:srgbClr val="000000">
                      <a:alpha val="65000"/>
                    </a:srgbClr>
                  </a:innerShdw>
                </a:effectLst>
                <a:latin typeface="Comic Sans MS" pitchFamily="66" charset="0"/>
                <a:ea typeface="Calibri"/>
                <a:cs typeface="Times New Roman"/>
              </a:rPr>
              <a:t>“</a:t>
            </a:r>
            <a:r>
              <a:rPr lang="en-US" sz="2800" b="1" i="1" dirty="0">
                <a:ln w="1905"/>
                <a:solidFill>
                  <a:schemeClr val="tx1">
                    <a:lumMod val="65000"/>
                    <a:lumOff val="35000"/>
                  </a:schemeClr>
                </a:solidFill>
                <a:effectLst>
                  <a:glow rad="127000">
                    <a:srgbClr val="DD8047">
                      <a:lumMod val="60000"/>
                      <a:lumOff val="40000"/>
                    </a:srgbClr>
                  </a:glow>
                  <a:innerShdw blurRad="69850" dist="43180" dir="5400000">
                    <a:srgbClr val="000000">
                      <a:alpha val="65000"/>
                    </a:srgbClr>
                  </a:innerShdw>
                </a:effectLst>
                <a:latin typeface="Comic Sans MS" pitchFamily="66" charset="0"/>
                <a:ea typeface="Calibri"/>
                <a:cs typeface="Times New Roman"/>
              </a:rPr>
              <a:t>BONE” </a:t>
            </a:r>
            <a:r>
              <a:rPr lang="en-US" sz="2800" b="1" i="1" dirty="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spinal cord </a:t>
            </a:r>
            <a:r>
              <a:rPr lang="en-US" sz="2800" b="1" i="1" dirty="0" smtClean="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central nervous support structure - </a:t>
            </a:r>
            <a:r>
              <a:rPr lang="en-US" sz="2800" b="1" i="1" dirty="0" smtClean="0">
                <a:ln w="1905"/>
                <a:solidFill>
                  <a:prstClr val="black"/>
                </a:solidFill>
                <a:effectLst>
                  <a:innerShdw blurRad="69850" dist="43180" dir="5400000">
                    <a:srgbClr val="000000">
                      <a:alpha val="65000"/>
                    </a:srgbClr>
                  </a:innerShdw>
                </a:effectLst>
                <a:latin typeface="Comic Sans MS" pitchFamily="66" charset="0"/>
                <a:ea typeface="Calibri"/>
                <a:cs typeface="Times New Roman"/>
              </a:rPr>
              <a:t/>
            </a:r>
            <a:br>
              <a:rPr lang="en-US" sz="2800" b="1" i="1" dirty="0" smtClean="0">
                <a:ln w="1905"/>
                <a:solidFill>
                  <a:prstClr val="black"/>
                </a:solidFill>
                <a:effectLst>
                  <a:innerShdw blurRad="69850" dist="43180" dir="5400000">
                    <a:srgbClr val="000000">
                      <a:alpha val="65000"/>
                    </a:srgbClr>
                  </a:innerShdw>
                </a:effectLst>
                <a:latin typeface="Comic Sans MS" pitchFamily="66" charset="0"/>
                <a:ea typeface="Calibri"/>
                <a:cs typeface="Times New Roman"/>
              </a:rPr>
            </a:br>
            <a:endParaRPr lang="en-US" sz="2800" b="1" i="1" dirty="0" smtClean="0">
              <a:ln w="1905"/>
              <a:solidFill>
                <a:prstClr val="black"/>
              </a:solidFill>
              <a:effectLst>
                <a:innerShdw blurRad="69850" dist="43180" dir="5400000">
                  <a:srgbClr val="000000">
                    <a:alpha val="65000"/>
                  </a:srgbClr>
                </a:innerShdw>
              </a:effectLst>
              <a:latin typeface="Comic Sans MS" pitchFamily="66" charset="0"/>
              <a:ea typeface="Calibri"/>
              <a:cs typeface="Times New Roman"/>
            </a:endParaRPr>
          </a:p>
          <a:p>
            <a:pPr lvl="0" algn="ctr">
              <a:lnSpc>
                <a:spcPct val="115000"/>
              </a:lnSpc>
              <a:spcAft>
                <a:spcPts val="1000"/>
              </a:spcAft>
            </a:pPr>
            <a:r>
              <a:rPr lang="en-US" sz="2800" b="1" i="1" dirty="0" smtClean="0">
                <a:ln w="1905"/>
                <a:solidFill>
                  <a:prstClr val="black"/>
                </a:solidFill>
                <a:effectLst>
                  <a:innerShdw blurRad="69850" dist="43180" dir="5400000">
                    <a:srgbClr val="000000">
                      <a:alpha val="65000"/>
                    </a:srgbClr>
                  </a:innerShdw>
                </a:effectLst>
                <a:latin typeface="Comic Sans MS" pitchFamily="66" charset="0"/>
                <a:ea typeface="Calibri"/>
                <a:cs typeface="Times New Roman"/>
              </a:rPr>
              <a:t>			</a:t>
            </a:r>
          </a:p>
          <a:p>
            <a:pPr lvl="0" algn="ctr">
              <a:lnSpc>
                <a:spcPct val="115000"/>
              </a:lnSpc>
              <a:spcAft>
                <a:spcPts val="1000"/>
              </a:spcAft>
            </a:pPr>
            <a:endParaRPr lang="en-US" sz="2800" b="1" i="1" u="sng" dirty="0" smtClean="0">
              <a:ln w="1905"/>
              <a:solidFill>
                <a:prstClr val="black"/>
              </a:solidFill>
              <a:effectLst>
                <a:innerShdw blurRad="69850" dist="43180" dir="5400000">
                  <a:srgbClr val="000000">
                    <a:alpha val="65000"/>
                  </a:srgbClr>
                </a:innerShdw>
              </a:effectLst>
              <a:latin typeface="Comic Sans MS" pitchFamily="66" charset="0"/>
              <a:ea typeface="Calibri"/>
              <a:cs typeface="Times New Roman"/>
            </a:endParaRPr>
          </a:p>
          <a:p>
            <a:pPr lvl="0" algn="ctr">
              <a:lnSpc>
                <a:spcPct val="115000"/>
              </a:lnSpc>
              <a:spcAft>
                <a:spcPts val="1000"/>
              </a:spcAft>
            </a:pPr>
            <a:endParaRPr lang="en-US" sz="2800" b="1" i="1" u="sng" dirty="0">
              <a:ln w="1905"/>
              <a:solidFill>
                <a:prstClr val="black"/>
              </a:solidFill>
              <a:effectLst>
                <a:innerShdw blurRad="69850" dist="43180" dir="5400000">
                  <a:srgbClr val="000000">
                    <a:alpha val="65000"/>
                  </a:srgbClr>
                </a:innerShdw>
              </a:effectLst>
              <a:latin typeface="Comic Sans MS" pitchFamily="66" charset="0"/>
              <a:ea typeface="Calibri"/>
              <a:cs typeface="Times New Roman"/>
            </a:endParaRPr>
          </a:p>
          <a:p>
            <a:pPr lvl="0" algn="ctr">
              <a:lnSpc>
                <a:spcPct val="115000"/>
              </a:lnSpc>
              <a:spcAft>
                <a:spcPts val="1000"/>
              </a:spcAft>
            </a:pPr>
            <a:endParaRPr lang="en-US" sz="2800" b="1" i="1" u="sng" dirty="0">
              <a:ln w="1905"/>
              <a:solidFill>
                <a:prstClr val="black"/>
              </a:solidFill>
              <a:effectLst>
                <a:innerShdw blurRad="69850" dist="43180" dir="5400000">
                  <a:srgbClr val="000000">
                    <a:alpha val="65000"/>
                  </a:srgbClr>
                </a:innerShdw>
              </a:effectLst>
              <a:latin typeface="Comic Sans MS" pitchFamily="66" charset="0"/>
              <a:ea typeface="Calibri"/>
              <a:cs typeface="Times New Roman"/>
            </a:endParaRPr>
          </a:p>
        </p:txBody>
      </p:sp>
      <p:sp>
        <p:nvSpPr>
          <p:cNvPr id="13" name="Oval 12"/>
          <p:cNvSpPr/>
          <p:nvPr/>
        </p:nvSpPr>
        <p:spPr>
          <a:xfrm>
            <a:off x="7848600" y="1638300"/>
            <a:ext cx="533400" cy="2171700"/>
          </a:xfrm>
          <a:prstGeom prst="ellipse">
            <a:avLst/>
          </a:prstGeom>
          <a:noFill/>
          <a:ln w="57150">
            <a:solidFill>
              <a:srgbClr val="00B0F0"/>
            </a:solidFill>
          </a:ln>
          <a:effectLst>
            <a:glow rad="127000">
              <a:srgbClr val="00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16" name="Oval 15"/>
          <p:cNvSpPr/>
          <p:nvPr/>
        </p:nvSpPr>
        <p:spPr>
          <a:xfrm>
            <a:off x="7818120" y="1011716"/>
            <a:ext cx="792480" cy="813099"/>
          </a:xfrm>
          <a:prstGeom prst="ellipse">
            <a:avLst/>
          </a:prstGeom>
          <a:noFill/>
          <a:ln w="38100">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317681" y="3581400"/>
            <a:ext cx="6864510" cy="685800"/>
          </a:xfrm>
          <a:prstGeom prst="rect">
            <a:avLst/>
          </a:prstGeom>
          <a:noFill/>
          <a:ln w="57150">
            <a:solidFill>
              <a:srgbClr val="00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spcAft>
                <a:spcPts val="1000"/>
              </a:spcAft>
            </a:pPr>
            <a:r>
              <a:rPr lang="en-US" sz="3000" b="1" i="1" dirty="0" smtClean="0">
                <a:ln w="1905"/>
                <a:solidFill>
                  <a:srgbClr val="D608A0"/>
                </a:solidFill>
                <a:effectLst>
                  <a:innerShdw blurRad="69850" dist="43180" dir="5400000">
                    <a:srgbClr val="000000">
                      <a:alpha val="65000"/>
                    </a:srgbClr>
                  </a:innerShdw>
                </a:effectLst>
                <a:latin typeface="Comic Sans MS" pitchFamily="66" charset="0"/>
                <a:ea typeface="Calibri"/>
                <a:cs typeface="Times New Roman"/>
              </a:rPr>
              <a:t>Wave Sheaf/ First-Fruit </a:t>
            </a:r>
            <a:r>
              <a:rPr lang="en-US" sz="3000" b="1" i="1" dirty="0">
                <a:ln w="1905"/>
                <a:solidFill>
                  <a:srgbClr val="D608A0"/>
                </a:solidFill>
                <a:effectLst>
                  <a:innerShdw blurRad="69850" dist="43180" dir="5400000">
                    <a:srgbClr val="000000">
                      <a:alpha val="65000"/>
                    </a:srgbClr>
                  </a:innerShdw>
                </a:effectLst>
                <a:latin typeface="Comic Sans MS" pitchFamily="66" charset="0"/>
                <a:ea typeface="Calibri"/>
                <a:cs typeface="Times New Roman"/>
              </a:rPr>
              <a:t>Festival;</a:t>
            </a:r>
          </a:p>
        </p:txBody>
      </p:sp>
      <p:sp>
        <p:nvSpPr>
          <p:cNvPr id="11" name="Rectangle 10"/>
          <p:cNvSpPr/>
          <p:nvPr/>
        </p:nvSpPr>
        <p:spPr>
          <a:xfrm>
            <a:off x="914400" y="4275233"/>
            <a:ext cx="30480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US" sz="2800" b="1" i="1" dirty="0">
                <a:ln w="1905">
                  <a:solidFill>
                    <a:sysClr val="windowText" lastClr="000000"/>
                  </a:solidFill>
                </a:ln>
                <a:solidFill>
                  <a:srgbClr val="FFFF00"/>
                </a:solidFill>
                <a:effectLst>
                  <a:innerShdw blurRad="69850" dist="43180" dir="5400000">
                    <a:srgbClr val="000000">
                      <a:alpha val="65000"/>
                    </a:srgbClr>
                  </a:innerShdw>
                </a:effectLst>
                <a:latin typeface="Comic Sans MS" pitchFamily="66" charset="0"/>
                <a:ea typeface="Calibri"/>
                <a:cs typeface="Times New Roman"/>
              </a:rPr>
              <a:t>through Joshua, </a:t>
            </a:r>
            <a:endParaRPr lang="en-CA" dirty="0"/>
          </a:p>
        </p:txBody>
      </p:sp>
      <p:sp>
        <p:nvSpPr>
          <p:cNvPr id="18" name="Rectangle 17"/>
          <p:cNvSpPr/>
          <p:nvPr/>
        </p:nvSpPr>
        <p:spPr>
          <a:xfrm>
            <a:off x="1066801" y="4343399"/>
            <a:ext cx="5511618" cy="990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lnSpc>
                <a:spcPct val="150000"/>
              </a:lnSpc>
            </a:pPr>
            <a:r>
              <a:rPr lang="en-US" sz="2800" b="1" i="1" dirty="0" smtClean="0">
                <a:ln w="1905"/>
                <a:solidFill>
                  <a:prstClr val="black"/>
                </a:solidFill>
                <a:effectLst>
                  <a:innerShdw blurRad="69850" dist="43180" dir="5400000">
                    <a:srgbClr val="000000">
                      <a:alpha val="65000"/>
                    </a:srgbClr>
                  </a:innerShdw>
                </a:effectLst>
                <a:latin typeface="Comic Sans MS" pitchFamily="66" charset="0"/>
                <a:ea typeface="Calibri"/>
                <a:cs typeface="Times New Roman"/>
              </a:rPr>
              <a:t>		    </a:t>
            </a:r>
            <a:r>
              <a:rPr lang="en-US" sz="2800" b="1" i="1" dirty="0" smtClean="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conveys </a:t>
            </a:r>
            <a:r>
              <a:rPr lang="en-US" sz="2800" b="1" i="1" dirty="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vital </a:t>
            </a:r>
            <a:r>
              <a:rPr lang="en-US" sz="2800" b="1" i="1" dirty="0">
                <a:ln w="1905"/>
                <a:solidFill>
                  <a:prstClr val="black"/>
                </a:solidFill>
                <a:effectLst>
                  <a:innerShdw blurRad="69850" dist="43180" dir="5400000">
                    <a:srgbClr val="000000">
                      <a:alpha val="65000"/>
                    </a:srgbClr>
                  </a:innerShdw>
                </a:effectLst>
                <a:latin typeface="Comic Sans MS" pitchFamily="66" charset="0"/>
                <a:ea typeface="Calibri"/>
                <a:cs typeface="Times New Roman"/>
              </a:rPr>
              <a:t/>
            </a:r>
            <a:br>
              <a:rPr lang="en-US" sz="2800" b="1" i="1" dirty="0">
                <a:ln w="1905"/>
                <a:solidFill>
                  <a:prstClr val="black"/>
                </a:solidFill>
                <a:effectLst>
                  <a:innerShdw blurRad="69850" dist="43180" dir="5400000">
                    <a:srgbClr val="000000">
                      <a:alpha val="65000"/>
                    </a:srgbClr>
                  </a:innerShdw>
                </a:effectLst>
                <a:latin typeface="Comic Sans MS" pitchFamily="66" charset="0"/>
                <a:ea typeface="Calibri"/>
                <a:cs typeface="Times New Roman"/>
              </a:rPr>
            </a:br>
            <a:r>
              <a:rPr lang="en-US" sz="2800" b="1" i="1" dirty="0">
                <a:ln w="1905">
                  <a:solidFill>
                    <a:sysClr val="windowText" lastClr="000000"/>
                  </a:solidFill>
                </a:ln>
                <a:solidFill>
                  <a:srgbClr val="0000FF"/>
                </a:solidFill>
                <a:effectLst>
                  <a:glow rad="165100">
                    <a:srgbClr val="DD8047">
                      <a:lumMod val="60000"/>
                      <a:lumOff val="40000"/>
                    </a:srgbClr>
                  </a:glow>
                  <a:innerShdw blurRad="69850" dist="43180" dir="5400000">
                    <a:srgbClr val="000000">
                      <a:alpha val="65000"/>
                    </a:srgbClr>
                  </a:innerShdw>
                </a:effectLst>
                <a:latin typeface="Comic Sans MS" pitchFamily="66" charset="0"/>
                <a:ea typeface="Calibri"/>
                <a:cs typeface="Times New Roman"/>
              </a:rPr>
              <a:t>SALVATIONAL </a:t>
            </a:r>
            <a:r>
              <a:rPr lang="en-US" sz="2800" b="1" i="1" dirty="0" smtClean="0">
                <a:ln w="1905"/>
                <a:solidFill>
                  <a:schemeClr val="tx1">
                    <a:lumMod val="65000"/>
                    <a:lumOff val="35000"/>
                  </a:schemeClr>
                </a:solidFill>
                <a:effectLst>
                  <a:glow rad="127000">
                    <a:srgbClr val="00FF00"/>
                  </a:glow>
                  <a:innerShdw blurRad="69850" dist="43180" dir="5400000">
                    <a:srgbClr val="000000">
                      <a:alpha val="65000"/>
                    </a:srgbClr>
                  </a:innerShdw>
                </a:effectLst>
                <a:latin typeface="Comic Sans MS" pitchFamily="66" charset="0"/>
                <a:ea typeface="Calibri"/>
                <a:cs typeface="Times New Roman"/>
              </a:rPr>
              <a:t>SUBSTANCE;</a:t>
            </a:r>
            <a:r>
              <a:rPr lang="en-US" sz="2800" b="1" i="1" dirty="0" smtClean="0">
                <a:ln w="1905"/>
                <a:solidFill>
                  <a:srgbClr val="0000FF"/>
                </a:solidFill>
                <a:effectLst>
                  <a:innerShdw blurRad="69850" dist="43180" dir="5400000">
                    <a:srgbClr val="000000">
                      <a:alpha val="65000"/>
                    </a:srgbClr>
                  </a:innerShdw>
                </a:effectLst>
                <a:latin typeface="Comic Sans MS" pitchFamily="66" charset="0"/>
                <a:ea typeface="Calibri"/>
                <a:cs typeface="Times New Roman"/>
              </a:rPr>
              <a:t> </a:t>
            </a:r>
            <a:endParaRPr lang="en-CA" dirty="0"/>
          </a:p>
        </p:txBody>
      </p:sp>
      <p:sp>
        <p:nvSpPr>
          <p:cNvPr id="20" name="Rectangle 19"/>
          <p:cNvSpPr/>
          <p:nvPr/>
        </p:nvSpPr>
        <p:spPr>
          <a:xfrm>
            <a:off x="233014" y="5486400"/>
            <a:ext cx="718338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spcAft>
                <a:spcPts val="1000"/>
              </a:spcAft>
            </a:pPr>
            <a:r>
              <a:rPr lang="en-US" sz="2800" b="1" i="1" u="sng" dirty="0">
                <a:ln w="1905"/>
                <a:solidFill>
                  <a:srgbClr val="FF0000"/>
                </a:solidFill>
                <a:effectLst>
                  <a:innerShdw blurRad="69850" dist="43180" dir="5400000">
                    <a:srgbClr val="000000">
                      <a:alpha val="65000"/>
                    </a:srgbClr>
                  </a:innerShdw>
                </a:effectLst>
                <a:latin typeface="Comic Sans MS" pitchFamily="66" charset="0"/>
                <a:ea typeface="Calibri"/>
                <a:cs typeface="Times New Roman"/>
              </a:rPr>
              <a:t>YEARLY TIMNG</a:t>
            </a:r>
            <a:r>
              <a:rPr lang="en-US" sz="2800" b="1" i="1" dirty="0">
                <a:ln w="1905"/>
                <a:solidFill>
                  <a:srgbClr val="FF0000"/>
                </a:solidFill>
                <a:effectLst>
                  <a:innerShdw blurRad="69850" dist="43180" dir="5400000">
                    <a:srgbClr val="000000">
                      <a:alpha val="65000"/>
                    </a:srgbClr>
                  </a:innerShdw>
                </a:effectLst>
                <a:latin typeface="Comic Sans MS" pitchFamily="66" charset="0"/>
                <a:ea typeface="Calibri"/>
                <a:cs typeface="Times New Roman"/>
              </a:rPr>
              <a:t> </a:t>
            </a:r>
            <a:r>
              <a:rPr lang="en-US" sz="2800" b="1" i="1" dirty="0">
                <a:ln w="1905"/>
                <a:solidFill>
                  <a:srgbClr val="00B050"/>
                </a:solidFill>
                <a:effectLst>
                  <a:innerShdw blurRad="69850" dist="43180" dir="5400000">
                    <a:srgbClr val="000000">
                      <a:alpha val="65000"/>
                    </a:srgbClr>
                  </a:innerShdw>
                </a:effectLst>
                <a:latin typeface="Comic Sans MS" pitchFamily="66" charset="0"/>
                <a:ea typeface="Calibri"/>
                <a:cs typeface="Times New Roman"/>
              </a:rPr>
              <a:t>&amp; MASHIACH CHARACTER IDENTIFICATION </a:t>
            </a:r>
            <a:r>
              <a:rPr lang="en-US" sz="2800" b="1" i="1" dirty="0" smtClean="0">
                <a:ln w="1905"/>
                <a:solidFill>
                  <a:schemeClr val="tx1">
                    <a:lumMod val="65000"/>
                    <a:lumOff val="35000"/>
                  </a:schemeClr>
                </a:solidFill>
                <a:effectLst>
                  <a:innerShdw blurRad="69850" dist="43180" dir="5400000">
                    <a:srgbClr val="000000">
                      <a:alpha val="65000"/>
                    </a:srgbClr>
                  </a:innerShdw>
                </a:effectLst>
                <a:latin typeface="Comic Sans MS" pitchFamily="66" charset="0"/>
                <a:ea typeface="Calibri"/>
                <a:cs typeface="Times New Roman"/>
              </a:rPr>
              <a:t>to …</a:t>
            </a:r>
            <a:r>
              <a:rPr lang="en-US" sz="2800" b="1" i="1" dirty="0" smtClean="0">
                <a:ln w="1905"/>
                <a:solidFill>
                  <a:prstClr val="black"/>
                </a:solidFill>
                <a:effectLst>
                  <a:innerShdw blurRad="69850" dist="43180" dir="5400000">
                    <a:srgbClr val="000000">
                      <a:alpha val="65000"/>
                    </a:srgbClr>
                  </a:innerShdw>
                </a:effectLst>
                <a:latin typeface="Comic Sans MS" pitchFamily="66" charset="0"/>
                <a:ea typeface="Calibri"/>
                <a:cs typeface="Times New Roman"/>
              </a:rPr>
              <a:t> </a:t>
            </a:r>
            <a:endParaRPr lang="en-US" sz="1200" b="1" dirty="0">
              <a:solidFill>
                <a:prstClr val="black"/>
              </a:solidFill>
              <a:latin typeface="Calibri"/>
              <a:ea typeface="Calibri"/>
              <a:cs typeface="Times New Roman"/>
            </a:endParaRPr>
          </a:p>
        </p:txBody>
      </p:sp>
      <p:sp>
        <p:nvSpPr>
          <p:cNvPr id="21" name="Rectangle 20"/>
          <p:cNvSpPr/>
          <p:nvPr/>
        </p:nvSpPr>
        <p:spPr>
          <a:xfrm rot="20170671">
            <a:off x="118896" y="1879552"/>
            <a:ext cx="1284479" cy="731790"/>
          </a:xfrm>
          <a:prstGeom prst="rect">
            <a:avLst/>
          </a:prstGeom>
          <a:solidFill>
            <a:schemeClr val="accent2">
              <a:lumMod val="20000"/>
              <a:lumOff val="80000"/>
            </a:schemeClr>
          </a:solidFill>
          <a:ln w="38100">
            <a:solidFill>
              <a:srgbClr val="D608A0"/>
            </a:solidFill>
          </a:ln>
          <a:effectLst>
            <a:glow rad="139700">
              <a:schemeClr val="accent1">
                <a:satMod val="175000"/>
                <a:alpha val="40000"/>
              </a:schemeClr>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400" dirty="0" smtClean="0">
                <a:solidFill>
                  <a:srgbClr val="00B0F0"/>
                </a:solidFill>
                <a:latin typeface="Algerian" pitchFamily="82" charset="0"/>
              </a:rPr>
              <a:t>THE</a:t>
            </a:r>
            <a:endParaRPr lang="en-CA" sz="4000" dirty="0">
              <a:solidFill>
                <a:srgbClr val="00B0F0"/>
              </a:solidFill>
              <a:latin typeface="Algerian" pitchFamily="82" charset="0"/>
            </a:endParaRPr>
          </a:p>
        </p:txBody>
      </p:sp>
      <p:cxnSp>
        <p:nvCxnSpPr>
          <p:cNvPr id="24" name="Straight Arrow Connector 23"/>
          <p:cNvCxnSpPr/>
          <p:nvPr/>
        </p:nvCxnSpPr>
        <p:spPr>
          <a:xfrm>
            <a:off x="417723" y="2788444"/>
            <a:ext cx="191877" cy="945356"/>
          </a:xfrm>
          <a:prstGeom prst="straightConnector1">
            <a:avLst/>
          </a:prstGeom>
          <a:ln w="76200">
            <a:solidFill>
              <a:srgbClr val="D608A0"/>
            </a:solidFill>
            <a:headEnd type="diamond" w="med" len="med"/>
            <a:tailEnd type="triangle"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pic>
        <p:nvPicPr>
          <p:cNvPr id="15" name="Picture 14" descr="C:\Users\Valued Customer\Downloads\hebrewgraphics\paleo_resh.gif"/>
          <p:cNvPicPr/>
          <p:nvPr/>
        </p:nvPicPr>
        <p:blipFill>
          <a:blip r:embed="rId3">
            <a:duotone>
              <a:srgbClr val="8064A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8030713" y="0"/>
            <a:ext cx="579887" cy="728345"/>
          </a:xfrm>
          <a:prstGeom prst="rect">
            <a:avLst/>
          </a:prstGeom>
          <a:noFill/>
          <a:ln>
            <a:noFill/>
          </a:ln>
          <a:scene3d>
            <a:camera prst="orthographicFront"/>
            <a:lightRig rig="threePt" dir="t"/>
          </a:scene3d>
          <a:sp3d>
            <a:bevelT/>
          </a:sp3d>
        </p:spPr>
      </p:pic>
      <p:sp>
        <p:nvSpPr>
          <p:cNvPr id="17" name="Rectangle 16"/>
          <p:cNvSpPr/>
          <p:nvPr/>
        </p:nvSpPr>
        <p:spPr>
          <a:xfrm>
            <a:off x="7566884" y="575945"/>
            <a:ext cx="730889" cy="304800"/>
          </a:xfrm>
          <a:prstGeom prst="rect">
            <a:avLst/>
          </a:prstGeom>
          <a:ln w="28575">
            <a:solidFill>
              <a:srgbClr val="FF33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smtClean="0">
                <a:solidFill>
                  <a:schemeClr val="tx1"/>
                </a:solidFill>
              </a:rPr>
              <a:t>Resh</a:t>
            </a:r>
            <a:endParaRPr lang="en-CA" dirty="0">
              <a:solidFill>
                <a:schemeClr val="tx1"/>
              </a:solidFill>
            </a:endParaRPr>
          </a:p>
        </p:txBody>
      </p:sp>
    </p:spTree>
    <p:extLst>
      <p:ext uri="{BB962C8B-B14F-4D97-AF65-F5344CB8AC3E}">
        <p14:creationId xmlns:p14="http://schemas.microsoft.com/office/powerpoint/2010/main" val="9525997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3250"/>
                                        <p:tgtEl>
                                          <p:spTgt spid="7"/>
                                        </p:tgtEl>
                                      </p:cBhvr>
                                    </p:animEffect>
                                  </p:childTnLst>
                                </p:cTn>
                              </p:par>
                              <p:par>
                                <p:cTn id="8" presetID="42" presetClass="entr" presetSubtype="0" fill="hold" grpId="0" nodeType="withEffect">
                                  <p:stCondLst>
                                    <p:cond delay="225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par>
                                <p:cTn id="18" presetID="42" presetClass="entr" presetSubtype="0" fill="hold" grpId="0" nodeType="withEffect">
                                  <p:stCondLst>
                                    <p:cond delay="225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750"/>
                                        <p:tgtEl>
                                          <p:spTgt spid="13"/>
                                        </p:tgtEl>
                                      </p:cBhvr>
                                    </p:animEffect>
                                    <p:anim calcmode="lin" valueType="num">
                                      <p:cBhvr>
                                        <p:cTn id="21" dur="1750" fill="hold"/>
                                        <p:tgtEl>
                                          <p:spTgt spid="13"/>
                                        </p:tgtEl>
                                        <p:attrNameLst>
                                          <p:attrName>ppt_x</p:attrName>
                                        </p:attrNameLst>
                                      </p:cBhvr>
                                      <p:tavLst>
                                        <p:tav tm="0">
                                          <p:val>
                                            <p:strVal val="#ppt_x"/>
                                          </p:val>
                                        </p:tav>
                                        <p:tav tm="100000">
                                          <p:val>
                                            <p:strVal val="#ppt_x"/>
                                          </p:val>
                                        </p:tav>
                                      </p:tavLst>
                                    </p:anim>
                                    <p:anim calcmode="lin" valueType="num">
                                      <p:cBhvr>
                                        <p:cTn id="22" dur="1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47" presetClass="entr" presetSubtype="0" fill="hold" grpId="0" nodeType="afterEffect">
                                  <p:stCondLst>
                                    <p:cond delay="100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22" presetClass="entr" presetSubtype="1" fill="hold" nodeType="withEffect">
                                  <p:stCondLst>
                                    <p:cond delay="100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1250"/>
                                        <p:tgtEl>
                                          <p:spTgt spid="24"/>
                                        </p:tgtEl>
                                      </p:cBhvr>
                                    </p:animEffect>
                                  </p:childTnLst>
                                </p:cTn>
                              </p:par>
                              <p:par>
                                <p:cTn id="32" presetID="22" presetClass="entr" presetSubtype="8" fill="hold" grpId="0" nodeType="withEffect">
                                  <p:stCondLst>
                                    <p:cond delay="75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1750"/>
                                        <p:tgtEl>
                                          <p:spTgt spid="10"/>
                                        </p:tgtEl>
                                      </p:cBhvr>
                                    </p:animEffect>
                                  </p:childTnLst>
                                </p:cTn>
                              </p:par>
                            </p:childTnLst>
                          </p:cTn>
                        </p:par>
                        <p:par>
                          <p:cTn id="35" fill="hold">
                            <p:stCondLst>
                              <p:cond delay="6500"/>
                            </p:stCondLst>
                            <p:childTnLst>
                              <p:par>
                                <p:cTn id="36" presetID="22" presetClass="entr" presetSubtype="8" fill="hold" grpId="0" nodeType="afterEffect">
                                  <p:stCondLst>
                                    <p:cond delay="50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1750"/>
                                        <p:tgtEl>
                                          <p:spTgt spid="11"/>
                                        </p:tgtEl>
                                      </p:cBhvr>
                                    </p:animEffect>
                                  </p:childTnLst>
                                </p:cTn>
                              </p:par>
                            </p:childTnLst>
                          </p:cTn>
                        </p:par>
                        <p:par>
                          <p:cTn id="39" fill="hold">
                            <p:stCondLst>
                              <p:cond delay="8750"/>
                            </p:stCondLst>
                            <p:childTnLst>
                              <p:par>
                                <p:cTn id="40" presetID="42" presetClass="entr" presetSubtype="0" fill="hold" grpId="0" nodeType="afterEffect">
                                  <p:stCondLst>
                                    <p:cond delay="100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250"/>
                                        <p:tgtEl>
                                          <p:spTgt spid="18"/>
                                        </p:tgtEl>
                                      </p:cBhvr>
                                    </p:animEffect>
                                    <p:anim calcmode="lin" valueType="num">
                                      <p:cBhvr>
                                        <p:cTn id="43" dur="1250" fill="hold"/>
                                        <p:tgtEl>
                                          <p:spTgt spid="18"/>
                                        </p:tgtEl>
                                        <p:attrNameLst>
                                          <p:attrName>ppt_x</p:attrName>
                                        </p:attrNameLst>
                                      </p:cBhvr>
                                      <p:tavLst>
                                        <p:tav tm="0">
                                          <p:val>
                                            <p:strVal val="#ppt_x"/>
                                          </p:val>
                                        </p:tav>
                                        <p:tav tm="100000">
                                          <p:val>
                                            <p:strVal val="#ppt_x"/>
                                          </p:val>
                                        </p:tav>
                                      </p:tavLst>
                                    </p:anim>
                                    <p:anim calcmode="lin" valueType="num">
                                      <p:cBhvr>
                                        <p:cTn id="44" dur="1250" fill="hold"/>
                                        <p:tgtEl>
                                          <p:spTgt spid="18"/>
                                        </p:tgtEl>
                                        <p:attrNameLst>
                                          <p:attrName>ppt_y</p:attrName>
                                        </p:attrNameLst>
                                      </p:cBhvr>
                                      <p:tavLst>
                                        <p:tav tm="0">
                                          <p:val>
                                            <p:strVal val="#ppt_y+.1"/>
                                          </p:val>
                                        </p:tav>
                                        <p:tav tm="100000">
                                          <p:val>
                                            <p:strVal val="#ppt_y"/>
                                          </p:val>
                                        </p:tav>
                                      </p:tavLst>
                                    </p:anim>
                                  </p:childTnLst>
                                </p:cTn>
                              </p:par>
                            </p:childTnLst>
                          </p:cTn>
                        </p:par>
                        <p:par>
                          <p:cTn id="45" fill="hold">
                            <p:stCondLst>
                              <p:cond delay="11000"/>
                            </p:stCondLst>
                            <p:childTnLst>
                              <p:par>
                                <p:cTn id="46" presetID="31" presetClass="entr" presetSubtype="0" fill="hold" grpId="0" nodeType="afterEffect">
                                  <p:stCondLst>
                                    <p:cond delay="1000"/>
                                  </p:stCondLst>
                                  <p:childTnLst>
                                    <p:set>
                                      <p:cBhvr>
                                        <p:cTn id="47" dur="1" fill="hold">
                                          <p:stCondLst>
                                            <p:cond delay="0"/>
                                          </p:stCondLst>
                                        </p:cTn>
                                        <p:tgtEl>
                                          <p:spTgt spid="20"/>
                                        </p:tgtEl>
                                        <p:attrNameLst>
                                          <p:attrName>style.visibility</p:attrName>
                                        </p:attrNameLst>
                                      </p:cBhvr>
                                      <p:to>
                                        <p:strVal val="visible"/>
                                      </p:to>
                                    </p:set>
                                    <p:anim calcmode="lin" valueType="num">
                                      <p:cBhvr>
                                        <p:cTn id="48" dur="1000" fill="hold"/>
                                        <p:tgtEl>
                                          <p:spTgt spid="20"/>
                                        </p:tgtEl>
                                        <p:attrNameLst>
                                          <p:attrName>ppt_w</p:attrName>
                                        </p:attrNameLst>
                                      </p:cBhvr>
                                      <p:tavLst>
                                        <p:tav tm="0">
                                          <p:val>
                                            <p:fltVal val="0"/>
                                          </p:val>
                                        </p:tav>
                                        <p:tav tm="100000">
                                          <p:val>
                                            <p:strVal val="#ppt_w"/>
                                          </p:val>
                                        </p:tav>
                                      </p:tavLst>
                                    </p:anim>
                                    <p:anim calcmode="lin" valueType="num">
                                      <p:cBhvr>
                                        <p:cTn id="49" dur="1000" fill="hold"/>
                                        <p:tgtEl>
                                          <p:spTgt spid="20"/>
                                        </p:tgtEl>
                                        <p:attrNameLst>
                                          <p:attrName>ppt_h</p:attrName>
                                        </p:attrNameLst>
                                      </p:cBhvr>
                                      <p:tavLst>
                                        <p:tav tm="0">
                                          <p:val>
                                            <p:fltVal val="0"/>
                                          </p:val>
                                        </p:tav>
                                        <p:tav tm="100000">
                                          <p:val>
                                            <p:strVal val="#ppt_h"/>
                                          </p:val>
                                        </p:tav>
                                      </p:tavLst>
                                    </p:anim>
                                    <p:anim calcmode="lin" valueType="num">
                                      <p:cBhvr>
                                        <p:cTn id="50" dur="1000" fill="hold"/>
                                        <p:tgtEl>
                                          <p:spTgt spid="20"/>
                                        </p:tgtEl>
                                        <p:attrNameLst>
                                          <p:attrName>style.rotation</p:attrName>
                                        </p:attrNameLst>
                                      </p:cBhvr>
                                      <p:tavLst>
                                        <p:tav tm="0">
                                          <p:val>
                                            <p:fltVal val="90"/>
                                          </p:val>
                                        </p:tav>
                                        <p:tav tm="100000">
                                          <p:val>
                                            <p:fltVal val="0"/>
                                          </p:val>
                                        </p:tav>
                                      </p:tavLst>
                                    </p:anim>
                                    <p:animEffect transition="in" filter="fade">
                                      <p:cBhvr>
                                        <p:cTn id="51" dur="1000"/>
                                        <p:tgtEl>
                                          <p:spTgt spid="20"/>
                                        </p:tgtEl>
                                      </p:cBhvr>
                                    </p:animEffect>
                                  </p:childTnLst>
                                </p:cTn>
                              </p:par>
                              <p:par>
                                <p:cTn id="52" presetID="47" presetClass="entr" presetSubtype="0" fill="hold" nodeType="withEffect">
                                  <p:stCondLst>
                                    <p:cond delay="175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par>
                          <p:cTn id="57" fill="hold">
                            <p:stCondLst>
                              <p:cond delay="13750"/>
                            </p:stCondLst>
                            <p:childTnLst>
                              <p:par>
                                <p:cTn id="58" presetID="9"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dissolve">
                                      <p:cBhvr>
                                        <p:cTn id="6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6" grpId="0" animBg="1"/>
      <p:bldP spid="10" grpId="0" animBg="1"/>
      <p:bldP spid="11" grpId="0"/>
      <p:bldP spid="18" grpId="0"/>
      <p:bldP spid="20" grpId="0"/>
      <p:bldP spid="21"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17</a:t>
            </a:fld>
            <a:endParaRPr lang="en-US"/>
          </a:p>
        </p:txBody>
      </p:sp>
      <p:sp>
        <p:nvSpPr>
          <p:cNvPr id="3" name="Title 1"/>
          <p:cNvSpPr txBox="1">
            <a:spLocks/>
          </p:cNvSpPr>
          <p:nvPr/>
        </p:nvSpPr>
        <p:spPr>
          <a:xfrm>
            <a:off x="168536" y="76200"/>
            <a:ext cx="6943464" cy="14478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9600" i="1" spc="300" dirty="0" smtClean="0">
                <a:ln w="38100">
                  <a:solidFill>
                    <a:sysClr val="windowText" lastClr="000000"/>
                  </a:solidFill>
                </a:ln>
                <a:solidFill>
                  <a:srgbClr val="00CCFF"/>
                </a:solidFill>
                <a:effectLst>
                  <a:outerShdw blurRad="76200" dist="50800" dir="5400000" algn="tl" rotWithShape="0">
                    <a:srgbClr val="000000">
                      <a:alpha val="65000"/>
                    </a:srgbClr>
                  </a:outerShdw>
                </a:effectLst>
                <a:latin typeface="Kristen ITC" pitchFamily="66" charset="0"/>
              </a:rPr>
              <a:t>Yes</a:t>
            </a:r>
            <a:r>
              <a:rPr lang="en-US" sz="3200" i="1" spc="300" dirty="0" smtClean="0">
                <a:ln w="38100">
                  <a:solidFill>
                    <a:sysClr val="windowText" lastClr="000000"/>
                  </a:solidFill>
                </a:ln>
                <a:solidFill>
                  <a:schemeClr val="tx1">
                    <a:lumMod val="65000"/>
                    <a:lumOff val="35000"/>
                  </a:schemeClr>
                </a:solidFill>
                <a:effectLst>
                  <a:outerShdw blurRad="76200" dist="50800" dir="5400000" algn="tl" rotWithShape="0">
                    <a:srgbClr val="000000">
                      <a:alpha val="65000"/>
                    </a:srgbClr>
                  </a:outerShdw>
                </a:effectLst>
                <a:latin typeface="Kristen ITC" pitchFamily="66" charset="0"/>
              </a:rPr>
              <a:t> </a:t>
            </a:r>
            <a:r>
              <a:rPr lang="en-US" sz="3200" i="1" spc="300" dirty="0" smtClean="0">
                <a:ln w="38100">
                  <a:solidFill>
                    <a:srgbClr val="7030A0"/>
                  </a:solidFill>
                </a:ln>
                <a:solidFill>
                  <a:schemeClr val="tx1">
                    <a:lumMod val="50000"/>
                    <a:lumOff val="50000"/>
                  </a:schemeClr>
                </a:solidFill>
                <a:effectLst>
                  <a:outerShdw blurRad="76200" dist="50800" dir="5400000" algn="tl" rotWithShape="0">
                    <a:srgbClr val="000000">
                      <a:alpha val="65000"/>
                    </a:srgbClr>
                  </a:outerShdw>
                </a:effectLst>
                <a:latin typeface="Kristen ITC" pitchFamily="66" charset="0"/>
              </a:rPr>
              <a:t>(…to -) </a:t>
            </a:r>
            <a:r>
              <a:rPr lang="en-US" sz="9600" i="1" spc="300" dirty="0" smtClean="0">
                <a:ln w="38100">
                  <a:solidFill>
                    <a:sysClr val="windowText" lastClr="000000"/>
                  </a:solidFill>
                </a:ln>
                <a:solidFill>
                  <a:srgbClr val="FF3399"/>
                </a:solidFill>
                <a:effectLst>
                  <a:outerShdw blurRad="76200" dist="50800" dir="5400000" algn="tl" rotWithShape="0">
                    <a:srgbClr val="000000">
                      <a:alpha val="65000"/>
                    </a:srgbClr>
                  </a:outerShdw>
                </a:effectLst>
                <a:latin typeface="Kristen ITC" pitchFamily="66" charset="0"/>
              </a:rPr>
              <a:t>Us!</a:t>
            </a:r>
            <a:endParaRPr lang="en-US" sz="9600" i="1" spc="300" dirty="0">
              <a:ln w="28575">
                <a:solidFill>
                  <a:sysClr val="windowText" lastClr="000000"/>
                </a:solidFill>
              </a:ln>
              <a:solidFill>
                <a:srgbClr val="FF3399"/>
              </a:solidFill>
              <a:effectLst>
                <a:glow rad="203200">
                  <a:srgbClr val="00CCFF"/>
                </a:glow>
                <a:outerShdw blurRad="76200" dist="50800" dir="5400000" algn="tl" rotWithShape="0">
                  <a:srgbClr val="000000">
                    <a:alpha val="65000"/>
                  </a:srgbClr>
                </a:outerShdw>
              </a:effectLst>
              <a:latin typeface="Kristen ITC" pitchFamily="66" charset="0"/>
            </a:endParaRPr>
          </a:p>
        </p:txBody>
      </p:sp>
      <p:pic>
        <p:nvPicPr>
          <p:cNvPr id="7" name="Picture 2" descr="C:\Users\Rae\Desktop\SKELETO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12000" y="914400"/>
            <a:ext cx="2060774" cy="5791200"/>
          </a:xfrm>
          <a:prstGeom prst="rect">
            <a:avLst/>
          </a:prstGeom>
          <a:noFill/>
          <a:effectLst>
            <a:softEdge rad="2667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152400" y="1524000"/>
            <a:ext cx="7010400" cy="5181601"/>
          </a:xfrm>
          <a:prstGeom prst="rect">
            <a:avLst/>
          </a:prstGeom>
          <a:solidFill>
            <a:srgbClr val="EDE2F6"/>
          </a:solidFill>
          <a:ln w="25400" cap="flat" cmpd="sng" algn="ctr">
            <a:solidFill>
              <a:srgbClr val="7030A0"/>
            </a:solidFill>
            <a:prstDash val="solid"/>
          </a:ln>
          <a:effectLst/>
          <a:scene3d>
            <a:camera prst="orthographicFront"/>
            <a:lightRig rig="threePt" dir="t"/>
          </a:scene3d>
          <a:sp3d>
            <a:bevelT w="114300" prst="artDeco"/>
          </a:sp3d>
        </p:spPr>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pPr lvl="0" algn="ctr"/>
            <a:r>
              <a:rPr lang="en-US" sz="3600" i="1" spc="300" dirty="0">
                <a:ln w="12700">
                  <a:solidFill>
                    <a:sysClr val="windowText" lastClr="000000"/>
                  </a:solidFill>
                </a:ln>
                <a:solidFill>
                  <a:srgbClr val="00CCFF"/>
                </a:solidFill>
                <a:effectLst>
                  <a:glow rad="127000">
                    <a:srgbClr val="FFFF00"/>
                  </a:glow>
                  <a:outerShdw blurRad="76200" dist="50800" dir="5400000" algn="tl" rotWithShape="0">
                    <a:srgbClr val="000000">
                      <a:alpha val="65000"/>
                    </a:srgbClr>
                  </a:outerShdw>
                </a:effectLst>
                <a:latin typeface="Kristen ITC" pitchFamily="66" charset="0"/>
              </a:rPr>
              <a:t>Yahusha’s</a:t>
            </a:r>
            <a:r>
              <a:rPr lang="en-US" sz="3600" i="1" spc="300" dirty="0" smtClean="0">
                <a:ln w="11430"/>
                <a:solidFill>
                  <a:srgbClr val="FF3399"/>
                </a:solidFill>
                <a:effectLst>
                  <a:outerShdw blurRad="76200" dist="50800" dir="5400000" algn="tl" rotWithShape="0">
                    <a:srgbClr val="000000">
                      <a:alpha val="65000"/>
                    </a:srgbClr>
                  </a:outerShdw>
                </a:effectLst>
                <a:latin typeface="Kristen ITC" pitchFamily="66" charset="0"/>
              </a:rPr>
              <a:t> </a:t>
            </a:r>
            <a:r>
              <a:rPr lang="en-US" sz="3600" i="1" spc="300" dirty="0">
                <a:ln w="11430"/>
                <a:solidFill>
                  <a:srgbClr val="DD8047">
                    <a:lumMod val="75000"/>
                  </a:srgbClr>
                </a:solidFill>
                <a:effectLst>
                  <a:glow rad="127000">
                    <a:srgbClr val="FFFF00"/>
                  </a:glow>
                  <a:outerShdw blurRad="76200" dist="50800" dir="5400000" algn="tl" rotWithShape="0">
                    <a:srgbClr val="000000">
                      <a:alpha val="65000"/>
                    </a:srgbClr>
                  </a:outerShdw>
                </a:effectLst>
                <a:latin typeface="Kristen ITC" pitchFamily="66" charset="0"/>
              </a:rPr>
              <a:t>EHTZEM</a:t>
            </a:r>
            <a:r>
              <a:rPr lang="en-US" sz="3600" i="1" spc="300" dirty="0">
                <a:ln w="11430"/>
                <a:solidFill>
                  <a:srgbClr val="DD8047">
                    <a:lumMod val="75000"/>
                  </a:srgbClr>
                </a:solidFill>
                <a:effectLst>
                  <a:outerShdw blurRad="76200" dist="50800" dir="5400000" algn="tl" rotWithShape="0">
                    <a:srgbClr val="000000">
                      <a:alpha val="65000"/>
                    </a:srgbClr>
                  </a:outerShdw>
                </a:effectLst>
                <a:latin typeface="Kristen ITC" pitchFamily="66" charset="0"/>
              </a:rPr>
              <a:t> </a:t>
            </a:r>
            <a:r>
              <a:rPr lang="en-US" sz="3600" i="1" u="sng" spc="300" dirty="0">
                <a:ln w="11430"/>
                <a:solidFill>
                  <a:srgbClr val="DD8047">
                    <a:lumMod val="75000"/>
                  </a:srgbClr>
                </a:solidFill>
                <a:effectLst>
                  <a:outerShdw blurRad="76200" dist="50800" dir="5400000" algn="tl" rotWithShape="0">
                    <a:srgbClr val="000000">
                      <a:alpha val="65000"/>
                    </a:srgbClr>
                  </a:outerShdw>
                </a:effectLst>
                <a:latin typeface="Kristen ITC" pitchFamily="66" charset="0"/>
              </a:rPr>
              <a:t>bone</a:t>
            </a:r>
            <a:r>
              <a:rPr lang="en-US" sz="3600" i="1" spc="300" dirty="0">
                <a:ln w="11430"/>
                <a:solidFill>
                  <a:srgbClr val="DD8047">
                    <a:lumMod val="75000"/>
                  </a:srgbClr>
                </a:solidFill>
                <a:effectLst>
                  <a:outerShdw blurRad="76200" dist="50800" dir="5400000" algn="tl" rotWithShape="0">
                    <a:srgbClr val="000000">
                      <a:alpha val="65000"/>
                    </a:srgbClr>
                  </a:outerShdw>
                </a:effectLst>
                <a:latin typeface="Kristen ITC" pitchFamily="66" charset="0"/>
              </a:rPr>
              <a:t> notification</a:t>
            </a:r>
            <a:r>
              <a:rPr lang="en-US" sz="3600" i="1" spc="300" dirty="0">
                <a:ln w="11430"/>
                <a:solidFill>
                  <a:srgbClr val="FF3399"/>
                </a:solidFill>
                <a:effectLst>
                  <a:outerShdw blurRad="76200" dist="50800" dir="5400000" algn="tl" rotWithShape="0">
                    <a:srgbClr val="000000">
                      <a:alpha val="65000"/>
                    </a:srgbClr>
                  </a:outerShdw>
                </a:effectLst>
                <a:latin typeface="Kristen ITC" pitchFamily="66" charset="0"/>
              </a:rPr>
              <a:t> </a:t>
            </a:r>
            <a:r>
              <a:rPr lang="en-US" sz="3600" i="1" spc="300" dirty="0" smtClean="0">
                <a:ln w="12700">
                  <a:solidFill>
                    <a:sysClr val="windowText" lastClr="000000"/>
                  </a:solidFill>
                </a:ln>
                <a:solidFill>
                  <a:srgbClr val="00CCFF"/>
                </a:solidFill>
                <a:effectLst>
                  <a:outerShdw blurRad="76200" dist="50800" dir="5400000" algn="tl" rotWithShape="0">
                    <a:srgbClr val="000000">
                      <a:alpha val="65000"/>
                    </a:srgbClr>
                  </a:outerShdw>
                </a:effectLst>
                <a:latin typeface="Kristen ITC" pitchFamily="66" charset="0"/>
              </a:rPr>
              <a:t>system for the </a:t>
            </a:r>
            <a:r>
              <a:rPr lang="en-US" sz="3600" i="1" spc="300" dirty="0" smtClean="0">
                <a:ln w="12700">
                  <a:solidFill>
                    <a:sysClr val="windowText" lastClr="000000"/>
                  </a:solidFill>
                </a:ln>
                <a:solidFill>
                  <a:srgbClr val="FF3399"/>
                </a:solidFill>
                <a:effectLst>
                  <a:outerShdw blurRad="76200" dist="50800" dir="5400000" algn="tl" rotWithShape="0">
                    <a:srgbClr val="000000">
                      <a:alpha val="65000"/>
                    </a:srgbClr>
                  </a:outerShdw>
                </a:effectLst>
                <a:latin typeface="Kristen ITC" pitchFamily="66" charset="0"/>
              </a:rPr>
              <a:t>Body</a:t>
            </a:r>
            <a:r>
              <a:rPr lang="en-US" sz="3600" i="1" spc="300" dirty="0" smtClean="0">
                <a:ln w="12700">
                  <a:solidFill>
                    <a:sysClr val="windowText" lastClr="000000"/>
                  </a:solidFill>
                </a:ln>
                <a:solidFill>
                  <a:srgbClr val="00CCFF"/>
                </a:solidFill>
                <a:effectLst>
                  <a:outerShdw blurRad="76200" dist="50800" dir="5400000" algn="tl" rotWithShape="0">
                    <a:srgbClr val="000000">
                      <a:alpha val="65000"/>
                    </a:srgbClr>
                  </a:outerShdw>
                </a:effectLst>
                <a:latin typeface="Kristen ITC" pitchFamily="66" charset="0"/>
              </a:rPr>
              <a:t> of Yahusha; identifies the </a:t>
            </a:r>
            <a:r>
              <a:rPr lang="en-US" sz="3600" i="1" spc="300" dirty="0" smtClean="0">
                <a:ln w="12700">
                  <a:solidFill>
                    <a:srgbClr val="FF3399"/>
                  </a:solidFill>
                </a:ln>
                <a:solidFill>
                  <a:srgbClr val="00CCFF"/>
                </a:solidFill>
                <a:effectLst>
                  <a:glow rad="127000">
                    <a:srgbClr val="00CCFF"/>
                  </a:glow>
                  <a:outerShdw blurRad="76200" dist="50800" dir="5400000" algn="tl" rotWithShape="0">
                    <a:srgbClr val="000000">
                      <a:alpha val="65000"/>
                    </a:srgbClr>
                  </a:outerShdw>
                </a:effectLst>
                <a:latin typeface="Kristen ITC" pitchFamily="66" charset="0"/>
              </a:rPr>
              <a:t>ESSENCE</a:t>
            </a:r>
            <a:r>
              <a:rPr lang="en-US" sz="3600" i="1" spc="300" dirty="0" smtClean="0">
                <a:ln w="12700">
                  <a:solidFill>
                    <a:sysClr val="windowText" lastClr="000000"/>
                  </a:solidFill>
                </a:ln>
                <a:solidFill>
                  <a:srgbClr val="00CCFF"/>
                </a:solidFill>
                <a:effectLst>
                  <a:outerShdw blurRad="76200" dist="50800" dir="5400000" algn="tl" rotWithShape="0">
                    <a:srgbClr val="000000">
                      <a:alpha val="65000"/>
                    </a:srgbClr>
                  </a:outerShdw>
                </a:effectLst>
                <a:latin typeface="Kristen ITC" pitchFamily="66" charset="0"/>
              </a:rPr>
              <a:t> of </a:t>
            </a:r>
            <a:r>
              <a:rPr lang="en-US" sz="3600" i="1" spc="300" dirty="0" smtClean="0">
                <a:ln w="12700">
                  <a:solidFill>
                    <a:sysClr val="windowText" lastClr="000000"/>
                  </a:solidFill>
                </a:ln>
                <a:solidFill>
                  <a:srgbClr val="FF3399"/>
                </a:solidFill>
                <a:effectLst>
                  <a:outerShdw blurRad="76200" dist="50800" dir="5400000" algn="tl" rotWithShape="0">
                    <a:srgbClr val="000000">
                      <a:alpha val="65000"/>
                    </a:srgbClr>
                  </a:outerShdw>
                </a:effectLst>
                <a:latin typeface="Kristen ITC" pitchFamily="66" charset="0"/>
              </a:rPr>
              <a:t>our</a:t>
            </a:r>
            <a:r>
              <a:rPr lang="en-US" sz="3600" i="1" spc="300" dirty="0" smtClean="0">
                <a:ln w="12700">
                  <a:solidFill>
                    <a:sysClr val="windowText" lastClr="000000"/>
                  </a:solidFill>
                </a:ln>
                <a:solidFill>
                  <a:srgbClr val="00CCFF"/>
                </a:solidFill>
                <a:effectLst>
                  <a:outerShdw blurRad="76200" dist="50800" dir="5400000" algn="tl" rotWithShape="0">
                    <a:srgbClr val="000000">
                      <a:alpha val="65000"/>
                    </a:srgbClr>
                  </a:outerShdw>
                </a:effectLst>
                <a:latin typeface="Kristen ITC" pitchFamily="66" charset="0"/>
              </a:rPr>
              <a:t> </a:t>
            </a:r>
            <a:r>
              <a:rPr lang="en-US" sz="3600" i="1" spc="300" dirty="0" smtClean="0">
                <a:ln w="12700">
                  <a:solidFill>
                    <a:srgbClr val="D608A0"/>
                  </a:solidFill>
                </a:ln>
                <a:solidFill>
                  <a:srgbClr val="00CCFF"/>
                </a:solidFill>
                <a:effectLst>
                  <a:outerShdw blurRad="76200" dist="50800" dir="5400000" algn="tl" rotWithShape="0">
                    <a:srgbClr val="000000">
                      <a:alpha val="65000"/>
                    </a:srgbClr>
                  </a:outerShdw>
                </a:effectLst>
                <a:latin typeface="Kristen ITC" pitchFamily="66" charset="0"/>
              </a:rPr>
              <a:t>Salvation</a:t>
            </a:r>
            <a:r>
              <a:rPr lang="en-US" sz="3600" i="1" spc="300" dirty="0" smtClean="0">
                <a:ln w="12700">
                  <a:solidFill>
                    <a:sysClr val="windowText" lastClr="000000"/>
                  </a:solidFill>
                </a:ln>
                <a:solidFill>
                  <a:srgbClr val="00CCFF"/>
                </a:solidFill>
                <a:effectLst>
                  <a:outerShdw blurRad="76200" dist="50800" dir="5400000" algn="tl" rotWithShape="0">
                    <a:srgbClr val="000000">
                      <a:alpha val="65000"/>
                    </a:srgbClr>
                  </a:outerShdw>
                </a:effectLst>
                <a:latin typeface="Kristen ITC" pitchFamily="66" charset="0"/>
              </a:rPr>
              <a:t> through </a:t>
            </a:r>
            <a:r>
              <a:rPr lang="en-US" sz="3600" i="1" spc="300" dirty="0" smtClean="0">
                <a:ln w="12700">
                  <a:solidFill>
                    <a:sysClr val="windowText" lastClr="000000"/>
                  </a:solidFill>
                </a:ln>
                <a:solidFill>
                  <a:srgbClr val="00CCFF"/>
                </a:solidFill>
                <a:effectLst>
                  <a:glow rad="127000">
                    <a:srgbClr val="FFFF00"/>
                  </a:glow>
                  <a:outerShdw blurRad="76200" dist="50800" dir="5400000" algn="tl" rotWithShape="0">
                    <a:srgbClr val="000000">
                      <a:alpha val="65000"/>
                    </a:srgbClr>
                  </a:outerShdw>
                </a:effectLst>
                <a:latin typeface="Kristen ITC" pitchFamily="66" charset="0"/>
              </a:rPr>
              <a:t>Yahusha’s  Sacrificial ACCEPTANCE </a:t>
            </a:r>
            <a:r>
              <a:rPr lang="en-US" sz="3600" i="1" spc="300" dirty="0" smtClean="0">
                <a:ln w="12700">
                  <a:solidFill>
                    <a:sysClr val="windowText" lastClr="000000"/>
                  </a:solidFill>
                </a:ln>
                <a:solidFill>
                  <a:schemeClr val="tx1">
                    <a:lumMod val="65000"/>
                    <a:lumOff val="35000"/>
                  </a:schemeClr>
                </a:solidFill>
                <a:effectLst>
                  <a:outerShdw blurRad="76200" dist="50800" dir="5400000" algn="tl" rotWithShape="0">
                    <a:srgbClr val="000000">
                      <a:alpha val="65000"/>
                    </a:srgbClr>
                  </a:outerShdw>
                </a:effectLst>
                <a:latin typeface="Calibri" pitchFamily="34" charset="0"/>
                <a:cs typeface="Calibri" pitchFamily="34" charset="0"/>
              </a:rPr>
              <a:t>on- </a:t>
            </a:r>
            <a:br>
              <a:rPr lang="en-US" sz="3600" i="1" spc="300" dirty="0" smtClean="0">
                <a:ln w="12700">
                  <a:solidFill>
                    <a:sysClr val="windowText" lastClr="000000"/>
                  </a:solidFill>
                </a:ln>
                <a:solidFill>
                  <a:schemeClr val="tx1">
                    <a:lumMod val="65000"/>
                    <a:lumOff val="35000"/>
                  </a:schemeClr>
                </a:solidFill>
                <a:effectLst>
                  <a:outerShdw blurRad="76200" dist="50800" dir="5400000" algn="tl" rotWithShape="0">
                    <a:srgbClr val="000000">
                      <a:alpha val="65000"/>
                    </a:srgbClr>
                  </a:outerShdw>
                </a:effectLst>
                <a:latin typeface="Calibri" pitchFamily="34" charset="0"/>
                <a:cs typeface="Calibri" pitchFamily="34" charset="0"/>
              </a:rPr>
            </a:br>
            <a:r>
              <a:rPr lang="en-US" sz="3600" i="1" spc="300" dirty="0" smtClean="0">
                <a:ln w="12700">
                  <a:solidFill>
                    <a:sysClr val="windowText" lastClr="000000"/>
                  </a:solidFill>
                </a:ln>
                <a:solidFill>
                  <a:schemeClr val="tx1">
                    <a:lumMod val="65000"/>
                    <a:lumOff val="35000"/>
                  </a:schemeClr>
                </a:solidFill>
                <a:effectLst>
                  <a:outerShdw blurRad="76200" dist="50800" dir="5400000" algn="tl" rotWithShape="0">
                    <a:srgbClr val="000000">
                      <a:alpha val="65000"/>
                    </a:srgbClr>
                  </a:outerShdw>
                </a:effectLst>
                <a:latin typeface="Calibri" pitchFamily="34" charset="0"/>
                <a:cs typeface="Calibri" pitchFamily="34" charset="0"/>
              </a:rPr>
              <a:t>the 1</a:t>
            </a:r>
            <a:r>
              <a:rPr lang="en-US" sz="3600" i="1" spc="300" baseline="30000" dirty="0" smtClean="0">
                <a:ln w="12700">
                  <a:solidFill>
                    <a:sysClr val="windowText" lastClr="000000"/>
                  </a:solidFill>
                </a:ln>
                <a:solidFill>
                  <a:schemeClr val="tx1">
                    <a:lumMod val="65000"/>
                    <a:lumOff val="35000"/>
                  </a:schemeClr>
                </a:solidFill>
                <a:effectLst>
                  <a:outerShdw blurRad="76200" dist="50800" dir="5400000" algn="tl" rotWithShape="0">
                    <a:srgbClr val="000000">
                      <a:alpha val="65000"/>
                    </a:srgbClr>
                  </a:outerShdw>
                </a:effectLst>
                <a:latin typeface="Calibri" pitchFamily="34" charset="0"/>
                <a:cs typeface="Calibri" pitchFamily="34" charset="0"/>
              </a:rPr>
              <a:t>st</a:t>
            </a:r>
            <a:r>
              <a:rPr lang="en-US" sz="3600" i="1" spc="300" dirty="0" smtClean="0">
                <a:ln w="12700">
                  <a:solidFill>
                    <a:sysClr val="windowText" lastClr="000000"/>
                  </a:solidFill>
                </a:ln>
                <a:solidFill>
                  <a:schemeClr val="tx1">
                    <a:lumMod val="65000"/>
                    <a:lumOff val="35000"/>
                  </a:schemeClr>
                </a:solidFill>
                <a:effectLst>
                  <a:outerShdw blurRad="76200" dist="50800" dir="5400000" algn="tl" rotWithShape="0">
                    <a:srgbClr val="000000">
                      <a:alpha val="65000"/>
                    </a:srgbClr>
                  </a:outerShdw>
                </a:effectLst>
                <a:latin typeface="Calibri" pitchFamily="34" charset="0"/>
                <a:cs typeface="Calibri" pitchFamily="34" charset="0"/>
              </a:rPr>
              <a:t> cycle after the </a:t>
            </a:r>
            <a:r>
              <a:rPr lang="en-US" sz="3600" i="1" spc="300" dirty="0">
                <a:ln w="12700">
                  <a:solidFill>
                    <a:sysClr val="windowText" lastClr="000000"/>
                  </a:solidFill>
                </a:ln>
                <a:effectLst>
                  <a:outerShdw blurRad="76200" dist="50800" dir="5400000" algn="tl" rotWithShape="0">
                    <a:srgbClr val="000000">
                      <a:alpha val="65000"/>
                    </a:srgbClr>
                  </a:outerShdw>
                </a:effectLst>
                <a:latin typeface="Calibri" pitchFamily="34" charset="0"/>
                <a:cs typeface="Calibri" pitchFamily="34" charset="0"/>
              </a:rPr>
              <a:t/>
            </a:r>
            <a:br>
              <a:rPr lang="en-US" sz="3600" i="1" spc="300" dirty="0">
                <a:ln w="12700">
                  <a:solidFill>
                    <a:sysClr val="windowText" lastClr="000000"/>
                  </a:solidFill>
                </a:ln>
                <a:effectLst>
                  <a:outerShdw blurRad="76200" dist="50800" dir="5400000" algn="tl" rotWithShape="0">
                    <a:srgbClr val="000000">
                      <a:alpha val="65000"/>
                    </a:srgbClr>
                  </a:outerShdw>
                </a:effectLst>
                <a:latin typeface="Calibri" pitchFamily="34" charset="0"/>
                <a:cs typeface="Calibri" pitchFamily="34" charset="0"/>
              </a:rPr>
            </a:br>
            <a:r>
              <a:rPr lang="en-US" sz="3600" b="1" i="1" spc="300" dirty="0" smtClean="0">
                <a:ln w="12700">
                  <a:solidFill>
                    <a:srgbClr val="0000FF"/>
                  </a:solidFill>
                </a:ln>
                <a:solidFill>
                  <a:srgbClr val="0000FF"/>
                </a:solidFill>
                <a:effectLst>
                  <a:glow rad="127000">
                    <a:schemeClr val="accent2">
                      <a:lumMod val="60000"/>
                      <a:lumOff val="40000"/>
                    </a:schemeClr>
                  </a:glow>
                  <a:outerShdw blurRad="76200" dist="50800" dir="5400000" algn="tl" rotWithShape="0">
                    <a:srgbClr val="000000">
                      <a:alpha val="65000"/>
                    </a:srgbClr>
                  </a:outerShdw>
                </a:effectLst>
                <a:latin typeface="Calibri" pitchFamily="34" charset="0"/>
                <a:cs typeface="Calibri" pitchFamily="34" charset="0"/>
              </a:rPr>
              <a:t>7</a:t>
            </a:r>
            <a:r>
              <a:rPr lang="en-US" sz="3600" b="1" i="1" spc="300" baseline="30000" dirty="0" smtClean="0">
                <a:ln w="12700">
                  <a:solidFill>
                    <a:srgbClr val="0000FF"/>
                  </a:solidFill>
                </a:ln>
                <a:solidFill>
                  <a:srgbClr val="0000FF"/>
                </a:solidFill>
                <a:effectLst>
                  <a:glow rad="127000">
                    <a:schemeClr val="accent2">
                      <a:lumMod val="60000"/>
                      <a:lumOff val="40000"/>
                    </a:schemeClr>
                  </a:glow>
                  <a:outerShdw blurRad="76200" dist="50800" dir="5400000" algn="tl" rotWithShape="0">
                    <a:srgbClr val="000000">
                      <a:alpha val="65000"/>
                    </a:srgbClr>
                  </a:outerShdw>
                </a:effectLst>
                <a:latin typeface="Calibri" pitchFamily="34" charset="0"/>
                <a:cs typeface="Calibri" pitchFamily="34" charset="0"/>
              </a:rPr>
              <a:t>th</a:t>
            </a:r>
            <a:r>
              <a:rPr lang="en-US" sz="3600" b="1" i="1" spc="300" dirty="0" smtClean="0">
                <a:ln w="12700">
                  <a:solidFill>
                    <a:srgbClr val="0000FF"/>
                  </a:solidFill>
                </a:ln>
                <a:solidFill>
                  <a:srgbClr val="0000FF"/>
                </a:solidFill>
                <a:effectLst>
                  <a:glow rad="127000">
                    <a:schemeClr val="accent2">
                      <a:lumMod val="60000"/>
                      <a:lumOff val="40000"/>
                    </a:schemeClr>
                  </a:glow>
                  <a:outerShdw blurRad="76200" dist="50800" dir="5400000" algn="tl" rotWithShape="0">
                    <a:srgbClr val="000000">
                      <a:alpha val="65000"/>
                    </a:srgbClr>
                  </a:outerShdw>
                </a:effectLst>
                <a:latin typeface="Calibri" pitchFamily="34" charset="0"/>
                <a:cs typeface="Calibri" pitchFamily="34" charset="0"/>
              </a:rPr>
              <a:t> day Sabbath!  </a:t>
            </a:r>
            <a:endParaRPr lang="en-US" sz="3600" b="1" i="1" spc="300" dirty="0">
              <a:ln w="12700">
                <a:solidFill>
                  <a:srgbClr val="0000FF"/>
                </a:solidFill>
              </a:ln>
              <a:solidFill>
                <a:srgbClr val="0000FF"/>
              </a:solidFill>
              <a:effectLst>
                <a:glow rad="127000">
                  <a:schemeClr val="accent2">
                    <a:lumMod val="60000"/>
                    <a:lumOff val="40000"/>
                  </a:schemeClr>
                </a:glow>
                <a:outerShdw blurRad="76200" dist="50800" dir="5400000" algn="tl" rotWithShape="0">
                  <a:srgbClr val="000000">
                    <a:alpha val="65000"/>
                  </a:srgbClr>
                </a:outerShdw>
              </a:effectLst>
              <a:latin typeface="Calibri" pitchFamily="34" charset="0"/>
              <a:cs typeface="Calibri" pitchFamily="34" charset="0"/>
            </a:endParaRPr>
          </a:p>
        </p:txBody>
      </p:sp>
      <p:sp>
        <p:nvSpPr>
          <p:cNvPr id="13" name="Oval 12"/>
          <p:cNvSpPr/>
          <p:nvPr/>
        </p:nvSpPr>
        <p:spPr>
          <a:xfrm>
            <a:off x="7848600" y="1638300"/>
            <a:ext cx="533400" cy="2171700"/>
          </a:xfrm>
          <a:prstGeom prst="ellipse">
            <a:avLst/>
          </a:prstGeom>
          <a:noFill/>
          <a:ln w="57150">
            <a:solidFill>
              <a:srgbClr val="00B0F0"/>
            </a:solidFill>
          </a:ln>
          <a:effectLst>
            <a:glow rad="127000">
              <a:srgbClr val="00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15" name="Oval 14"/>
          <p:cNvSpPr/>
          <p:nvPr/>
        </p:nvSpPr>
        <p:spPr>
          <a:xfrm>
            <a:off x="7285168" y="1636507"/>
            <a:ext cx="1706432" cy="5069094"/>
          </a:xfrm>
          <a:prstGeom prst="ellipse">
            <a:avLst/>
          </a:prstGeom>
          <a:noFill/>
          <a:ln w="38100">
            <a:solidFill>
              <a:srgbClr val="FF339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CA"/>
          </a:p>
        </p:txBody>
      </p:sp>
      <p:sp>
        <p:nvSpPr>
          <p:cNvPr id="16" name="Oval 15"/>
          <p:cNvSpPr/>
          <p:nvPr/>
        </p:nvSpPr>
        <p:spPr>
          <a:xfrm>
            <a:off x="7818120" y="1011716"/>
            <a:ext cx="792480" cy="813099"/>
          </a:xfrm>
          <a:prstGeom prst="ellipse">
            <a:avLst/>
          </a:prstGeom>
          <a:noFill/>
          <a:ln w="38100">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descr="C:\Users\Valued Customer\Downloads\hebrewgraphics\paleo_resh.gif"/>
          <p:cNvPicPr/>
          <p:nvPr/>
        </p:nvPicPr>
        <p:blipFill>
          <a:blip r:embed="rId3">
            <a:duotone>
              <a:srgbClr val="8064A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8030713" y="0"/>
            <a:ext cx="579887" cy="728345"/>
          </a:xfrm>
          <a:prstGeom prst="rect">
            <a:avLst/>
          </a:prstGeom>
          <a:noFill/>
          <a:ln>
            <a:noFill/>
          </a:ln>
          <a:scene3d>
            <a:camera prst="orthographicFront"/>
            <a:lightRig rig="threePt" dir="t"/>
          </a:scene3d>
          <a:sp3d>
            <a:bevelT/>
          </a:sp3d>
        </p:spPr>
      </p:pic>
      <p:sp>
        <p:nvSpPr>
          <p:cNvPr id="11" name="Rectangle 10"/>
          <p:cNvSpPr/>
          <p:nvPr/>
        </p:nvSpPr>
        <p:spPr>
          <a:xfrm>
            <a:off x="7566884" y="575945"/>
            <a:ext cx="730889" cy="304800"/>
          </a:xfrm>
          <a:prstGeom prst="rect">
            <a:avLst/>
          </a:prstGeom>
          <a:ln w="28575">
            <a:solidFill>
              <a:srgbClr val="FF33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smtClean="0">
                <a:solidFill>
                  <a:schemeClr val="tx1"/>
                </a:solidFill>
              </a:rPr>
              <a:t>Resh</a:t>
            </a:r>
            <a:endParaRPr lang="en-CA" dirty="0">
              <a:solidFill>
                <a:schemeClr val="tx1"/>
              </a:solidFill>
            </a:endParaRPr>
          </a:p>
        </p:txBody>
      </p:sp>
    </p:spTree>
    <p:extLst>
      <p:ext uri="{BB962C8B-B14F-4D97-AF65-F5344CB8AC3E}">
        <p14:creationId xmlns:p14="http://schemas.microsoft.com/office/powerpoint/2010/main" val="9168184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50" fill="hold"/>
                                        <p:tgtEl>
                                          <p:spTgt spid="15"/>
                                        </p:tgtEl>
                                        <p:attrNameLst>
                                          <p:attrName>ppt_x</p:attrName>
                                        </p:attrNameLst>
                                      </p:cBhvr>
                                      <p:tavLst>
                                        <p:tav tm="0">
                                          <p:val>
                                            <p:strVal val="0-#ppt_w/2"/>
                                          </p:val>
                                        </p:tav>
                                        <p:tav tm="100000">
                                          <p:val>
                                            <p:strVal val="#ppt_x"/>
                                          </p:val>
                                        </p:tav>
                                      </p:tavLst>
                                    </p:anim>
                                    <p:anim calcmode="lin" valueType="num">
                                      <p:cBhvr additive="base">
                                        <p:cTn id="8" dur="12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2000"/>
                                        <p:tgtEl>
                                          <p:spTgt spid="9"/>
                                        </p:tgtEl>
                                      </p:cBhvr>
                                    </p:animEffect>
                                  </p:childTnLst>
                                </p:cTn>
                              </p:par>
                              <p:par>
                                <p:cTn id="14" presetID="47" presetClass="entr" presetSubtype="0" fill="hold" nodeType="withEffect">
                                  <p:stCondLst>
                                    <p:cond delay="27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par>
                          <p:cTn id="19" fill="hold">
                            <p:stCondLst>
                              <p:cond delay="3750"/>
                            </p:stCondLst>
                            <p:childTnLst>
                              <p:par>
                                <p:cTn id="20" presetID="9"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18</a:t>
            </a:fld>
            <a:endParaRPr lang="en-US"/>
          </a:p>
        </p:txBody>
      </p:sp>
      <p:sp>
        <p:nvSpPr>
          <p:cNvPr id="3" name="Title 1"/>
          <p:cNvSpPr txBox="1">
            <a:spLocks/>
          </p:cNvSpPr>
          <p:nvPr/>
        </p:nvSpPr>
        <p:spPr>
          <a:xfrm>
            <a:off x="304800" y="152400"/>
            <a:ext cx="7010400" cy="1371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i="1" spc="300" dirty="0" smtClean="0">
                <a:ln w="11430"/>
                <a:solidFill>
                  <a:srgbClr val="7030A0"/>
                </a:solidFill>
                <a:effectLst>
                  <a:outerShdw blurRad="76200" dist="50800" dir="5400000" algn="tl" rotWithShape="0">
                    <a:srgbClr val="000000">
                      <a:alpha val="65000"/>
                    </a:srgbClr>
                  </a:outerShdw>
                </a:effectLst>
                <a:latin typeface="Kristen ITC" pitchFamily="66" charset="0"/>
              </a:rPr>
              <a:t>The Ultimate </a:t>
            </a:r>
            <a:r>
              <a:rPr lang="en-US" sz="4400" i="1" spc="300" dirty="0" smtClean="0">
                <a:ln w="11430"/>
                <a:solidFill>
                  <a:srgbClr val="FF0000"/>
                </a:solidFill>
                <a:effectLst>
                  <a:outerShdw blurRad="76200" dist="50800" dir="5400000" algn="tl" rotWithShape="0">
                    <a:srgbClr val="000000">
                      <a:alpha val="65000"/>
                    </a:srgbClr>
                  </a:outerShdw>
                </a:effectLst>
                <a:latin typeface="Kristen ITC" pitchFamily="66" charset="0"/>
              </a:rPr>
              <a:t>Bone</a:t>
            </a:r>
            <a:r>
              <a:rPr lang="en-US" sz="4400" i="1" spc="300" dirty="0" smtClean="0">
                <a:ln w="11430"/>
                <a:solidFill>
                  <a:srgbClr val="7030A0"/>
                </a:solidFill>
                <a:effectLst>
                  <a:outerShdw blurRad="76200" dist="50800" dir="5400000" algn="tl" rotWithShape="0">
                    <a:srgbClr val="000000">
                      <a:alpha val="65000"/>
                    </a:srgbClr>
                  </a:outerShdw>
                </a:effectLst>
                <a:latin typeface="Kristen ITC" pitchFamily="66" charset="0"/>
              </a:rPr>
              <a:t> </a:t>
            </a:r>
            <a:br>
              <a:rPr lang="en-US" sz="4400" i="1" spc="300" dirty="0" smtClean="0">
                <a:ln w="11430"/>
                <a:solidFill>
                  <a:srgbClr val="7030A0"/>
                </a:solidFill>
                <a:effectLst>
                  <a:outerShdw blurRad="76200" dist="50800" dir="5400000" algn="tl" rotWithShape="0">
                    <a:srgbClr val="000000">
                      <a:alpha val="65000"/>
                    </a:srgbClr>
                  </a:outerShdw>
                </a:effectLst>
                <a:latin typeface="Kristen ITC" pitchFamily="66" charset="0"/>
              </a:rPr>
            </a:br>
            <a:r>
              <a:rPr lang="en-US" sz="4400" i="1" spc="300" dirty="0" smtClean="0">
                <a:ln w="11430"/>
                <a:solidFill>
                  <a:srgbClr val="7030A0"/>
                </a:solidFill>
                <a:effectLst>
                  <a:outerShdw blurRad="76200" dist="50800" dir="5400000" algn="tl" rotWithShape="0">
                    <a:srgbClr val="000000">
                      <a:alpha val="65000"/>
                    </a:srgbClr>
                  </a:outerShdw>
                </a:effectLst>
                <a:latin typeface="Kristen ITC" pitchFamily="66" charset="0"/>
              </a:rPr>
              <a:t>Distribution System</a:t>
            </a:r>
            <a:endParaRPr lang="en-US" sz="1800" i="1" spc="300" dirty="0">
              <a:ln w="11430"/>
              <a:solidFill>
                <a:srgbClr val="7030A0"/>
              </a:solidFill>
              <a:effectLst>
                <a:outerShdw blurRad="76200" dist="50800" dir="5400000" algn="tl" rotWithShape="0">
                  <a:srgbClr val="000000">
                    <a:alpha val="65000"/>
                  </a:srgbClr>
                </a:outerShdw>
              </a:effectLst>
              <a:latin typeface="Kristen ITC" pitchFamily="66" charset="0"/>
            </a:endParaRPr>
          </a:p>
        </p:txBody>
      </p:sp>
      <p:pic>
        <p:nvPicPr>
          <p:cNvPr id="10" name="Picture 4" descr="C:\Users\Rae\Desktop\SKELETON PN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811000" y="1058794"/>
            <a:ext cx="1761864" cy="4145666"/>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533400" y="1676400"/>
            <a:ext cx="6400800" cy="2362200"/>
          </a:xfrm>
          <a:prstGeom prst="rect">
            <a:avLst/>
          </a:prstGeom>
          <a:solidFill>
            <a:srgbClr val="EDE2F6"/>
          </a:solidFill>
          <a:ln w="25400" cap="flat" cmpd="sng" algn="ctr">
            <a:solidFill>
              <a:srgbClr val="7030A0"/>
            </a:solidFill>
            <a:prstDash val="solid"/>
          </a:ln>
          <a:effectLst/>
          <a:scene3d>
            <a:camera prst="orthographicFront"/>
            <a:lightRig rig="threePt" dir="t"/>
          </a:scene3d>
          <a:sp3d>
            <a:bevelT w="114300" prst="artDeco"/>
          </a:sp3d>
        </p:spPr>
        <p:txBody>
          <a:bodyPr rot="0" spcFirstLastPara="0" vert="horz" wrap="square" lIns="91440" tIns="45720" rIns="91440" bIns="45720" numCol="1" spcCol="0" rtlCol="0" fromWordArt="0" anchor="t" anchorCtr="0" forceAA="0" compatLnSpc="1">
            <a:prstTxWarp prst="textNoShape">
              <a:avLst/>
            </a:prstTxWarp>
            <a:noAutofit/>
            <a:sp3d extrusionH="57150">
              <a:bevelT w="38100" h="38100"/>
            </a:sp3d>
          </a:bodyPr>
          <a:lstStyle/>
          <a:p>
            <a:pPr algn="ctr">
              <a:lnSpc>
                <a:spcPct val="115000"/>
              </a:lnSpc>
              <a:spcAft>
                <a:spcPts val="1000"/>
              </a:spcAft>
            </a:pPr>
            <a:r>
              <a:rPr lang="en-US" sz="28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“EHTZM”</a:t>
            </a:r>
            <a:r>
              <a:rPr lang="en-US" sz="2000" b="1" i="1" dirty="0" smtClean="0">
                <a:ln w="1905"/>
                <a:solidFill>
                  <a:srgbClr val="FF3399"/>
                </a:solidFill>
                <a:effectLst>
                  <a:innerShdw blurRad="69850" dist="43180" dir="5400000">
                    <a:srgbClr val="000000">
                      <a:alpha val="65000"/>
                    </a:srgbClr>
                  </a:innerShdw>
                </a:effectLst>
                <a:latin typeface="Comic Sans MS" pitchFamily="66" charset="0"/>
                <a:ea typeface="Calibri"/>
                <a:cs typeface="Times New Roman"/>
              </a:rPr>
              <a:t> directs us to </a:t>
            </a:r>
            <a:r>
              <a:rPr lang="en-US" sz="2000" b="1" dirty="0" smtClean="0">
                <a:ln>
                  <a:noFill/>
                </a:ln>
                <a:solidFill>
                  <a:srgbClr val="31849B"/>
                </a:solidFill>
                <a:effectLst>
                  <a:outerShdw blurRad="69850" dist="43180" dir="5400000" sx="0" sy="0">
                    <a:srgbClr val="000000">
                      <a:alpha val="65000"/>
                    </a:srgbClr>
                  </a:outerShdw>
                </a:effectLst>
                <a:latin typeface="Calibri"/>
                <a:ea typeface="Calibri"/>
                <a:cs typeface="Times New Roman"/>
              </a:rPr>
              <a:t>… </a:t>
            </a:r>
            <a:r>
              <a:rPr lang="en-US" sz="2400" b="1" cap="all" dirty="0" smtClean="0">
                <a:ln w="4496" cap="flat" cmpd="sng" algn="ctr">
                  <a:solidFill>
                    <a:srgbClr val="5C437A"/>
                  </a:solidFill>
                  <a:prstDash val="solid"/>
                  <a:round/>
                </a:ln>
                <a:solidFill>
                  <a:srgbClr val="00B050"/>
                </a:solidFill>
                <a:effectLst>
                  <a:reflection blurRad="12700" stA="28000" endPos="45000" dist="1003" dir="5400000" sy="-100000" algn="bl"/>
                </a:effectLst>
                <a:latin typeface="Arial Rounded MT Bold"/>
                <a:ea typeface="Calibri"/>
                <a:cs typeface="Times New Roman"/>
              </a:rPr>
              <a:t>Wave Sheaf</a:t>
            </a:r>
            <a:r>
              <a:rPr lang="en-US" sz="2400" b="1" cap="all" dirty="0" smtClean="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t> </a:t>
            </a:r>
            <a:br>
              <a:rPr lang="en-US" sz="2400" b="1" cap="all" dirty="0" smtClean="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br>
            <a:r>
              <a:rPr lang="en-US" sz="2400" b="1" dirty="0" smtClean="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t>as </a:t>
            </a:r>
            <a:r>
              <a:rPr lang="en-US" sz="2400" b="1"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t>the </a:t>
            </a:r>
            <a:r>
              <a:rPr lang="en-US" sz="2400" b="1" cap="all" dirty="0" smtClean="0">
                <a:ln w="4496" cap="flat" cmpd="sng" algn="ctr">
                  <a:solidFill>
                    <a:srgbClr val="5C437A"/>
                  </a:solidFill>
                  <a:prstDash val="solid"/>
                  <a:round/>
                </a:ln>
                <a:solidFill>
                  <a:srgbClr val="FF0000"/>
                </a:solidFill>
                <a:effectLst>
                  <a:reflection blurRad="12700" stA="28000" endPos="45000" dist="1003" dir="5400000" sy="-100000" algn="bl"/>
                </a:effectLst>
                <a:latin typeface="Arial Rounded MT Bold"/>
                <a:ea typeface="Calibri"/>
                <a:cs typeface="Times New Roman"/>
              </a:rPr>
              <a:t>backbone</a:t>
            </a:r>
            <a:r>
              <a:rPr lang="en-US" sz="2400" cap="all" dirty="0" smtClean="0">
                <a:ln w="4496" cap="flat" cmpd="sng" algn="ctr">
                  <a:solidFill>
                    <a:srgbClr val="5C437A"/>
                  </a:solidFill>
                  <a:prstDash val="solid"/>
                  <a:round/>
                </a:ln>
                <a:solidFill>
                  <a:srgbClr val="FF0000"/>
                </a:solidFill>
                <a:effectLst>
                  <a:reflection blurRad="12700" stA="28000" endPos="45000" dist="1003" dir="5400000" sy="-100000" algn="bl"/>
                </a:effectLst>
                <a:latin typeface="Arial Rounded MT Bold"/>
                <a:ea typeface="Calibri"/>
                <a:cs typeface="Times New Roman"/>
              </a:rPr>
              <a:t>,</a:t>
            </a:r>
            <a:r>
              <a:rPr lang="en-US" sz="2400" b="1" cap="all" dirty="0" smtClean="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t> </a:t>
            </a:r>
            <a:r>
              <a:rPr lang="en-US" b="1" dirty="0">
                <a:ln w="4496" cap="flat" cmpd="sng" algn="ctr">
                  <a:solidFill>
                    <a:srgbClr val="5C437A"/>
                  </a:solidFill>
                  <a:prstDash val="solid"/>
                  <a:round/>
                </a:ln>
                <a:solidFill>
                  <a:schemeClr val="accent2">
                    <a:lumMod val="75000"/>
                  </a:schemeClr>
                </a:solidFill>
                <a:effectLst>
                  <a:reflection blurRad="12700" stA="28000" endPos="45000" dist="1003" dir="5400000" sy="-100000" algn="bl"/>
                </a:effectLst>
                <a:latin typeface="Arial Rounded MT Bold"/>
                <a:ea typeface="Calibri"/>
                <a:cs typeface="Times New Roman"/>
              </a:rPr>
              <a:t>(Spinal Cord if you will)</a:t>
            </a:r>
            <a:r>
              <a:rPr lang="en-US" b="1"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t> </a:t>
            </a:r>
            <a:br>
              <a:rPr lang="en-US" b="1" dirty="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br>
            <a:r>
              <a:rPr lang="en-US" sz="2400" b="1" cap="all" dirty="0" smtClean="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t>  - the base foundation - </a:t>
            </a:r>
            <a:br>
              <a:rPr lang="en-US" sz="2400" b="1" cap="all" dirty="0" smtClean="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br>
            <a:r>
              <a:rPr lang="en-US" sz="2400" b="1" dirty="0" smtClean="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t>of </a:t>
            </a:r>
            <a:r>
              <a:rPr lang="en-US" sz="2400" b="1" dirty="0" smtClean="0">
                <a:ln w="4496" cap="flat" cmpd="sng" algn="ctr">
                  <a:solidFill>
                    <a:srgbClr val="5C437A"/>
                  </a:solidFill>
                  <a:prstDash val="solid"/>
                  <a:round/>
                </a:ln>
                <a:solidFill>
                  <a:srgbClr val="00CCFF"/>
                </a:solidFill>
                <a:effectLst>
                  <a:reflection blurRad="12700" stA="28000" endPos="45000" dist="1003" dir="5400000" sy="-100000" algn="bl"/>
                </a:effectLst>
                <a:latin typeface="Arial Rounded MT Bold"/>
                <a:ea typeface="Calibri"/>
                <a:cs typeface="Times New Roman"/>
              </a:rPr>
              <a:t>Yahusha’s</a:t>
            </a:r>
            <a:r>
              <a:rPr lang="en-US" sz="2400" b="1" dirty="0" smtClean="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t> Plan to bring Salvation </a:t>
            </a:r>
            <a:br>
              <a:rPr lang="en-US" sz="2400" b="1" dirty="0" smtClean="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br>
            <a:r>
              <a:rPr lang="en-US" sz="2400" b="1" dirty="0" smtClean="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t>to His </a:t>
            </a:r>
            <a:r>
              <a:rPr lang="en-US" sz="2400" b="1" dirty="0" smtClean="0">
                <a:ln w="4496" cap="flat" cmpd="sng" algn="ctr">
                  <a:solidFill>
                    <a:srgbClr val="5C437A"/>
                  </a:solidFill>
                  <a:prstDash val="solid"/>
                  <a:round/>
                </a:ln>
                <a:solidFill>
                  <a:srgbClr val="FF3399"/>
                </a:solidFill>
                <a:effectLst>
                  <a:reflection blurRad="12700" stA="28000" endPos="45000" dist="1003" dir="5400000" sy="-100000" algn="bl"/>
                </a:effectLst>
                <a:latin typeface="Arial Rounded MT Bold"/>
                <a:ea typeface="Calibri"/>
                <a:cs typeface="Times New Roman"/>
              </a:rPr>
              <a:t>Body of people.</a:t>
            </a:r>
            <a:endParaRPr lang="en-US" dirty="0">
              <a:solidFill>
                <a:srgbClr val="FF3399"/>
              </a:solidFill>
              <a:effectLst/>
              <a:latin typeface="Calibri"/>
              <a:ea typeface="Calibri"/>
              <a:cs typeface="Times New Roman"/>
            </a:endParaRPr>
          </a:p>
          <a:p>
            <a:pPr marL="0" marR="0" algn="ctr">
              <a:lnSpc>
                <a:spcPct val="115000"/>
              </a:lnSpc>
              <a:spcBef>
                <a:spcPts val="0"/>
              </a:spcBef>
              <a:spcAft>
                <a:spcPts val="1000"/>
              </a:spcAft>
            </a:pPr>
            <a:r>
              <a:rPr lang="en-US" sz="1200" dirty="0">
                <a:solidFill>
                  <a:srgbClr val="000000"/>
                </a:solidFill>
                <a:effectLst/>
                <a:latin typeface="Calibri"/>
                <a:ea typeface="Calibri"/>
                <a:cs typeface="Times New Roman"/>
              </a:rPr>
              <a:t> </a:t>
            </a:r>
          </a:p>
        </p:txBody>
      </p:sp>
      <p:pic>
        <p:nvPicPr>
          <p:cNvPr id="7" name="Picture 2" descr="C:\Users\Rae\Desktop\SKELETO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42480" y="838200"/>
            <a:ext cx="2060774" cy="5791200"/>
          </a:xfrm>
          <a:prstGeom prst="rect">
            <a:avLst/>
          </a:prstGeom>
          <a:noFill/>
          <a:effectLst>
            <a:softEdge rad="2667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 y="4191000"/>
            <a:ext cx="7772400" cy="251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500" b="1" dirty="0" smtClean="0">
                <a:ln>
                  <a:solidFill>
                    <a:srgbClr val="002060"/>
                  </a:solidFill>
                </a:ln>
                <a:solidFill>
                  <a:srgbClr val="00CCFF"/>
                </a:solidFill>
                <a:latin typeface="Comic Sans MS" pitchFamily="66" charset="0"/>
              </a:rPr>
              <a:t>Yahusha</a:t>
            </a:r>
            <a:r>
              <a:rPr lang="en-US" sz="2500" dirty="0" smtClean="0">
                <a:solidFill>
                  <a:srgbClr val="00CCFF"/>
                </a:solidFill>
                <a:latin typeface="Comic Sans MS" pitchFamily="66" charset="0"/>
              </a:rPr>
              <a:t>, </a:t>
            </a:r>
            <a:r>
              <a:rPr lang="en-US" sz="2500" dirty="0" smtClean="0">
                <a:solidFill>
                  <a:schemeClr val="accent2">
                    <a:lumMod val="50000"/>
                  </a:schemeClr>
                </a:solidFill>
                <a:latin typeface="Comic Sans MS" pitchFamily="66" charset="0"/>
              </a:rPr>
              <a:t>by dying, then </a:t>
            </a:r>
            <a:r>
              <a:rPr lang="en-US" sz="2500" dirty="0" smtClean="0">
                <a:solidFill>
                  <a:srgbClr val="00B050"/>
                </a:solidFill>
                <a:latin typeface="Comic Sans MS" pitchFamily="66" charset="0"/>
              </a:rPr>
              <a:t>observing the </a:t>
            </a:r>
            <a:br>
              <a:rPr lang="en-US" sz="2500" dirty="0" smtClean="0">
                <a:solidFill>
                  <a:srgbClr val="00B050"/>
                </a:solidFill>
                <a:latin typeface="Comic Sans MS" pitchFamily="66" charset="0"/>
              </a:rPr>
            </a:br>
            <a:r>
              <a:rPr lang="en-US" sz="2500" dirty="0" smtClean="0">
                <a:solidFill>
                  <a:srgbClr val="00B050"/>
                </a:solidFill>
                <a:latin typeface="Comic Sans MS" pitchFamily="66" charset="0"/>
              </a:rPr>
              <a:t>Wave Sheaf, </a:t>
            </a:r>
            <a:r>
              <a:rPr lang="en-US" sz="2500" dirty="0">
                <a:solidFill>
                  <a:schemeClr val="accent2">
                    <a:lumMod val="50000"/>
                  </a:schemeClr>
                </a:solidFill>
                <a:latin typeface="Comic Sans MS" pitchFamily="66" charset="0"/>
              </a:rPr>
              <a:t>presented Himself to </a:t>
            </a:r>
            <a:r>
              <a:rPr lang="en-US" sz="2500" b="1" dirty="0">
                <a:ln>
                  <a:solidFill>
                    <a:srgbClr val="002060"/>
                  </a:solidFill>
                </a:ln>
                <a:solidFill>
                  <a:srgbClr val="00CCFF"/>
                </a:solidFill>
                <a:latin typeface="Comic Sans MS" pitchFamily="66" charset="0"/>
              </a:rPr>
              <a:t>Yahuah</a:t>
            </a:r>
            <a:r>
              <a:rPr lang="en-US" sz="2500" dirty="0" smtClean="0">
                <a:solidFill>
                  <a:schemeClr val="accent2">
                    <a:lumMod val="50000"/>
                  </a:schemeClr>
                </a:solidFill>
                <a:latin typeface="Comic Sans MS" pitchFamily="66" charset="0"/>
              </a:rPr>
              <a:t> </a:t>
            </a:r>
            <a:br>
              <a:rPr lang="en-US" sz="2500" dirty="0" smtClean="0">
                <a:solidFill>
                  <a:schemeClr val="accent2">
                    <a:lumMod val="50000"/>
                  </a:schemeClr>
                </a:solidFill>
                <a:latin typeface="Comic Sans MS" pitchFamily="66" charset="0"/>
              </a:rPr>
            </a:br>
            <a:r>
              <a:rPr lang="en-US" sz="2000" dirty="0" smtClean="0">
                <a:solidFill>
                  <a:schemeClr val="accent2">
                    <a:lumMod val="50000"/>
                  </a:schemeClr>
                </a:solidFill>
                <a:latin typeface="Comic Sans MS" pitchFamily="66" charset="0"/>
              </a:rPr>
              <a:t>(as </a:t>
            </a:r>
            <a:r>
              <a:rPr lang="en-US" sz="2000" u="sng" dirty="0" smtClean="0">
                <a:solidFill>
                  <a:schemeClr val="accent2">
                    <a:lumMod val="50000"/>
                  </a:schemeClr>
                </a:solidFill>
                <a:latin typeface="Comic Sans MS" pitchFamily="66" charset="0"/>
              </a:rPr>
              <a:t>THE</a:t>
            </a:r>
            <a:r>
              <a:rPr lang="en-US" sz="2000" dirty="0" smtClean="0">
                <a:solidFill>
                  <a:schemeClr val="accent2">
                    <a:lumMod val="50000"/>
                  </a:schemeClr>
                </a:solidFill>
                <a:latin typeface="Comic Sans MS" pitchFamily="66" charset="0"/>
              </a:rPr>
              <a:t> First-Fruit of victory over death).</a:t>
            </a:r>
            <a:r>
              <a:rPr lang="en-US" sz="2500" dirty="0" smtClean="0">
                <a:solidFill>
                  <a:srgbClr val="0000FF"/>
                </a:solidFill>
                <a:latin typeface="Comic Sans MS" pitchFamily="66" charset="0"/>
              </a:rPr>
              <a:t>  </a:t>
            </a:r>
            <a:br>
              <a:rPr lang="en-US" sz="2500" dirty="0" smtClean="0">
                <a:solidFill>
                  <a:srgbClr val="0000FF"/>
                </a:solidFill>
                <a:latin typeface="Comic Sans MS" pitchFamily="66" charset="0"/>
              </a:rPr>
            </a:br>
            <a:r>
              <a:rPr lang="en-US" sz="2500" b="1" dirty="0" smtClean="0">
                <a:ln>
                  <a:solidFill>
                    <a:srgbClr val="002060"/>
                  </a:solidFill>
                </a:ln>
                <a:solidFill>
                  <a:srgbClr val="00CCFF"/>
                </a:solidFill>
                <a:latin typeface="Comic Sans MS" pitchFamily="66" charset="0"/>
              </a:rPr>
              <a:t>Yahuah</a:t>
            </a:r>
            <a:r>
              <a:rPr lang="en-US" sz="2500" dirty="0" smtClean="0">
                <a:solidFill>
                  <a:schemeClr val="accent2">
                    <a:lumMod val="50000"/>
                  </a:schemeClr>
                </a:solidFill>
                <a:latin typeface="Comic Sans MS" pitchFamily="66" charset="0"/>
              </a:rPr>
              <a:t> accepted </a:t>
            </a:r>
            <a:r>
              <a:rPr lang="en-US" sz="2500" b="1" dirty="0" smtClean="0">
                <a:ln>
                  <a:solidFill>
                    <a:srgbClr val="002060"/>
                  </a:solidFill>
                </a:ln>
                <a:solidFill>
                  <a:srgbClr val="00CCFF"/>
                </a:solidFill>
                <a:latin typeface="Comic Sans MS" pitchFamily="66" charset="0"/>
              </a:rPr>
              <a:t>Yahusha’s</a:t>
            </a:r>
            <a:r>
              <a:rPr lang="en-US" sz="2500" dirty="0" smtClean="0">
                <a:solidFill>
                  <a:schemeClr val="accent2">
                    <a:lumMod val="50000"/>
                  </a:schemeClr>
                </a:solidFill>
                <a:latin typeface="Comic Sans MS" pitchFamily="66" charset="0"/>
              </a:rPr>
              <a:t> monumental sacrifice. </a:t>
            </a:r>
          </a:p>
          <a:p>
            <a:pPr algn="ctr"/>
            <a:r>
              <a:rPr lang="en-US" sz="2500" dirty="0" smtClean="0">
                <a:solidFill>
                  <a:schemeClr val="accent2">
                    <a:lumMod val="50000"/>
                  </a:schemeClr>
                </a:solidFill>
                <a:latin typeface="Comic Sans MS" pitchFamily="66" charset="0"/>
              </a:rPr>
              <a:t>That </a:t>
            </a:r>
            <a:r>
              <a:rPr lang="en-US" sz="2500" b="1" dirty="0" smtClean="0">
                <a:solidFill>
                  <a:schemeClr val="accent2">
                    <a:lumMod val="50000"/>
                  </a:schemeClr>
                </a:solidFill>
                <a:effectLst>
                  <a:glow rad="127000">
                    <a:schemeClr val="accent2">
                      <a:lumMod val="60000"/>
                      <a:lumOff val="40000"/>
                    </a:schemeClr>
                  </a:glow>
                </a:effectLst>
                <a:latin typeface="Comic Sans MS" pitchFamily="66" charset="0"/>
              </a:rPr>
              <a:t>ACCEPTANCE</a:t>
            </a:r>
            <a:r>
              <a:rPr lang="en-US" sz="2500" dirty="0" smtClean="0">
                <a:solidFill>
                  <a:schemeClr val="accent2">
                    <a:lumMod val="50000"/>
                  </a:schemeClr>
                </a:solidFill>
                <a:latin typeface="Comic Sans MS" pitchFamily="66" charset="0"/>
              </a:rPr>
              <a:t> is – the </a:t>
            </a:r>
            <a:r>
              <a:rPr lang="en-US" sz="2500" b="1" dirty="0" smtClean="0">
                <a:solidFill>
                  <a:schemeClr val="accent2">
                    <a:lumMod val="50000"/>
                  </a:schemeClr>
                </a:solidFill>
                <a:effectLst>
                  <a:glow rad="127000">
                    <a:srgbClr val="00CCFF"/>
                  </a:glow>
                </a:effectLst>
                <a:latin typeface="Comic Sans MS" pitchFamily="66" charset="0"/>
              </a:rPr>
              <a:t>Substance and Essence </a:t>
            </a:r>
            <a:r>
              <a:rPr lang="en-US" sz="2500" dirty="0" smtClean="0">
                <a:solidFill>
                  <a:schemeClr val="accent2">
                    <a:lumMod val="50000"/>
                  </a:schemeClr>
                </a:solidFill>
                <a:latin typeface="Comic Sans MS" pitchFamily="66" charset="0"/>
              </a:rPr>
              <a:t>of the Plan for </a:t>
            </a:r>
            <a:r>
              <a:rPr lang="en-US" sz="2500" b="1" u="sng" dirty="0" smtClean="0">
                <a:solidFill>
                  <a:srgbClr val="FF3399"/>
                </a:solidFill>
                <a:latin typeface="Comic Sans MS" pitchFamily="66" charset="0"/>
              </a:rPr>
              <a:t>OUR</a:t>
            </a:r>
            <a:r>
              <a:rPr lang="en-US" sz="2500" dirty="0" smtClean="0">
                <a:solidFill>
                  <a:schemeClr val="accent2">
                    <a:lumMod val="50000"/>
                  </a:schemeClr>
                </a:solidFill>
                <a:latin typeface="Comic Sans MS" pitchFamily="66" charset="0"/>
              </a:rPr>
              <a:t> Salvation. </a:t>
            </a:r>
            <a:endParaRPr lang="en-CA" sz="2500" dirty="0">
              <a:solidFill>
                <a:schemeClr val="accent2">
                  <a:lumMod val="50000"/>
                </a:schemeClr>
              </a:solidFill>
              <a:latin typeface="Comic Sans MS" pitchFamily="66" charset="0"/>
            </a:endParaRPr>
          </a:p>
        </p:txBody>
      </p:sp>
      <p:pic>
        <p:nvPicPr>
          <p:cNvPr id="8" name="Picture 7" descr="C:\Users\Valued Customer\Downloads\hebrewgraphics\paleo_resh.gif"/>
          <p:cNvPicPr/>
          <p:nvPr/>
        </p:nvPicPr>
        <p:blipFill>
          <a:blip r:embed="rId4">
            <a:duotone>
              <a:srgbClr val="8064A2">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8030713" y="0"/>
            <a:ext cx="579887" cy="728345"/>
          </a:xfrm>
          <a:prstGeom prst="rect">
            <a:avLst/>
          </a:prstGeom>
          <a:noFill/>
          <a:ln>
            <a:noFill/>
          </a:ln>
          <a:scene3d>
            <a:camera prst="orthographicFront"/>
            <a:lightRig rig="threePt" dir="t"/>
          </a:scene3d>
          <a:sp3d>
            <a:bevelT/>
          </a:sp3d>
        </p:spPr>
      </p:pic>
      <p:sp>
        <p:nvSpPr>
          <p:cNvPr id="9" name="Rectangle 8"/>
          <p:cNvSpPr/>
          <p:nvPr/>
        </p:nvSpPr>
        <p:spPr>
          <a:xfrm>
            <a:off x="7566884" y="575945"/>
            <a:ext cx="730889" cy="304800"/>
          </a:xfrm>
          <a:prstGeom prst="rect">
            <a:avLst/>
          </a:prstGeom>
          <a:ln w="28575">
            <a:solidFill>
              <a:srgbClr val="FF33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smtClean="0">
                <a:solidFill>
                  <a:schemeClr val="tx1"/>
                </a:solidFill>
              </a:rPr>
              <a:t>Resh</a:t>
            </a:r>
            <a:endParaRPr lang="en-CA" dirty="0">
              <a:solidFill>
                <a:schemeClr val="tx1"/>
              </a:solidFill>
            </a:endParaRPr>
          </a:p>
        </p:txBody>
      </p:sp>
    </p:spTree>
    <p:extLst>
      <p:ext uri="{BB962C8B-B14F-4D97-AF65-F5344CB8AC3E}">
        <p14:creationId xmlns:p14="http://schemas.microsoft.com/office/powerpoint/2010/main" val="18069676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3000"/>
                                        <p:tgtEl>
                                          <p:spTgt spid="7"/>
                                        </p:tgtEl>
                                      </p:cBhvr>
                                    </p:animEffect>
                                  </p:childTnLst>
                                </p:cTn>
                              </p:par>
                              <p:par>
                                <p:cTn id="8" presetID="6" presetClass="entr" presetSubtype="16" fill="hold" grpId="0"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1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275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375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1000"/>
                                        <p:tgtEl>
                                          <p:spTgt spid="4">
                                            <p:txEl>
                                              <p:pRg st="0" end="0"/>
                                            </p:txEl>
                                          </p:spTgt>
                                        </p:tgtEl>
                                      </p:cBhvr>
                                    </p:animEffect>
                                    <p:anim calcmode="lin" valueType="num">
                                      <p:cBhvr>
                                        <p:cTn id="3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fade">
                                      <p:cBhvr>
                                        <p:cTn id="38" dur="1000"/>
                                        <p:tgtEl>
                                          <p:spTgt spid="4">
                                            <p:txEl>
                                              <p:pRg st="1" end="1"/>
                                            </p:txEl>
                                          </p:spTgt>
                                        </p:tgtEl>
                                      </p:cBhvr>
                                    </p:animEffect>
                                    <p:anim calcmode="lin" valueType="num">
                                      <p:cBhvr>
                                        <p:cTn id="3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74860" y="6470465"/>
            <a:ext cx="1828800" cy="365125"/>
          </a:xfrm>
        </p:spPr>
        <p:txBody>
          <a:bodyPr/>
          <a:lstStyle/>
          <a:p>
            <a:fld id="{5C014052-953B-4273-8F47-BF25327D5B24}" type="slidenum">
              <a:rPr lang="en-US" smtClean="0"/>
              <a:t>19</a:t>
            </a:fld>
            <a:endParaRPr lang="en-US" dirty="0"/>
          </a:p>
        </p:txBody>
      </p:sp>
      <p:sp>
        <p:nvSpPr>
          <p:cNvPr id="3" name="Title 1"/>
          <p:cNvSpPr txBox="1">
            <a:spLocks/>
          </p:cNvSpPr>
          <p:nvPr/>
        </p:nvSpPr>
        <p:spPr>
          <a:xfrm>
            <a:off x="-76200" y="76200"/>
            <a:ext cx="9296400" cy="7620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600" dirty="0" smtClean="0">
                <a:ln w="11430"/>
                <a:solidFill>
                  <a:srgbClr val="7030A0"/>
                </a:solidFill>
                <a:effectLst>
                  <a:outerShdw blurRad="76200" dist="50800" dir="5400000" algn="tl" rotWithShape="0">
                    <a:srgbClr val="000000">
                      <a:alpha val="65000"/>
                    </a:srgbClr>
                  </a:outerShdw>
                </a:effectLst>
                <a:latin typeface="Old English Text MT" pitchFamily="66" charset="0"/>
              </a:rPr>
              <a:t>Wave Sheaf &amp; </a:t>
            </a:r>
            <a:r>
              <a:rPr lang="en-US" sz="4400" spc="600" dirty="0" err="1" smtClean="0">
                <a:ln w="11430"/>
                <a:solidFill>
                  <a:srgbClr val="7030A0"/>
                </a:solidFill>
                <a:effectLst>
                  <a:outerShdw blurRad="76200" dist="50800" dir="5400000" algn="tl" rotWithShape="0">
                    <a:srgbClr val="000000">
                      <a:alpha val="65000"/>
                    </a:srgbClr>
                  </a:outerShdw>
                </a:effectLst>
                <a:latin typeface="Old English Text MT" pitchFamily="66" charset="0"/>
              </a:rPr>
              <a:t>MelekTzedek</a:t>
            </a:r>
            <a:endParaRPr lang="en-US" sz="1800" spc="600" dirty="0">
              <a:ln w="11430"/>
              <a:solidFill>
                <a:srgbClr val="7030A0"/>
              </a:solidFill>
              <a:effectLst>
                <a:outerShdw blurRad="76200" dist="50800" dir="5400000" algn="tl" rotWithShape="0">
                  <a:srgbClr val="000000">
                    <a:alpha val="65000"/>
                  </a:srgbClr>
                </a:outerShdw>
              </a:effectLst>
              <a:latin typeface="Old English Text MT" pitchFamily="66" charset="0"/>
            </a:endParaRPr>
          </a:p>
        </p:txBody>
      </p:sp>
      <p:pic>
        <p:nvPicPr>
          <p:cNvPr id="7" name="Picture 2" descr="C:\Users\Rae\Desktop\Yahusha as WS before father.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6459" y="1167465"/>
            <a:ext cx="3732741" cy="2435506"/>
          </a:xfrm>
          <a:prstGeom prst="rect">
            <a:avLst/>
          </a:prstGeom>
          <a:noFill/>
          <a:ln w="28575">
            <a:solidFill>
              <a:srgbClr val="4F227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0" name="Rectangle 9"/>
          <p:cNvSpPr/>
          <p:nvPr/>
        </p:nvSpPr>
        <p:spPr>
          <a:xfrm>
            <a:off x="5108338" y="3623762"/>
            <a:ext cx="3730862" cy="795838"/>
          </a:xfrm>
          <a:prstGeom prst="rect">
            <a:avLst/>
          </a:prstGeom>
          <a:solidFill>
            <a:srgbClr val="4F2270"/>
          </a:solidFill>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smtClean="0">
                <a:ln w="50800"/>
                <a:solidFill>
                  <a:schemeClr val="bg1">
                    <a:shade val="50000"/>
                  </a:schemeClr>
                </a:solidFill>
                <a:latin typeface="Rockwell Extra Bold" pitchFamily="18" charset="0"/>
              </a:rPr>
              <a:t>Wave Sheaf </a:t>
            </a:r>
            <a:br>
              <a:rPr lang="en-US" sz="2800" b="1" dirty="0" smtClean="0">
                <a:ln w="50800"/>
                <a:solidFill>
                  <a:schemeClr val="bg1">
                    <a:shade val="50000"/>
                  </a:schemeClr>
                </a:solidFill>
                <a:latin typeface="Rockwell Extra Bold" pitchFamily="18" charset="0"/>
              </a:rPr>
            </a:br>
            <a:r>
              <a:rPr lang="en-US" sz="2600" b="1" dirty="0" smtClean="0">
                <a:ln w="50800"/>
                <a:solidFill>
                  <a:schemeClr val="bg1">
                    <a:shade val="50000"/>
                  </a:schemeClr>
                </a:solidFill>
                <a:latin typeface="Rockwell Extra Bold" pitchFamily="18" charset="0"/>
              </a:rPr>
              <a:t>Before the Throne</a:t>
            </a:r>
            <a:endParaRPr lang="en-US" sz="2600" b="1" dirty="0">
              <a:ln w="50800"/>
              <a:solidFill>
                <a:schemeClr val="bg1">
                  <a:shade val="50000"/>
                </a:schemeClr>
              </a:solidFill>
              <a:latin typeface="Rockwell Extra Bold" pitchFamily="18" charset="0"/>
            </a:endParaRPr>
          </a:p>
        </p:txBody>
      </p:sp>
      <p:pic>
        <p:nvPicPr>
          <p:cNvPr id="12" name="Picture 3" descr="C:\Users\Rae\Desktop\melki banne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10618" y="4433316"/>
            <a:ext cx="3728581" cy="20193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2400" y="1030843"/>
            <a:ext cx="4828032" cy="5693866"/>
          </a:xfrm>
          <a:prstGeom prst="rect">
            <a:avLst/>
          </a:prstGeom>
          <a:noFill/>
        </p:spPr>
        <p:txBody>
          <a:bodyPr wrap="square" rtlCol="0">
            <a:spAutoFit/>
            <a:scene3d>
              <a:camera prst="orthographicFront"/>
              <a:lightRig rig="threePt" dir="t"/>
            </a:scene3d>
            <a:sp3d extrusionH="57150">
              <a:bevelT w="38100" h="38100"/>
            </a:sp3d>
          </a:bodyPr>
          <a:lstStyle/>
          <a:p>
            <a:pPr marL="285750" indent="-285750">
              <a:buFont typeface="Arial" pitchFamily="34" charset="0"/>
              <a:buChar char="•"/>
            </a:pPr>
            <a:r>
              <a:rPr lang="en-US" sz="2800" b="1" dirty="0" smtClean="0">
                <a:solidFill>
                  <a:srgbClr val="7030A0"/>
                </a:solidFill>
              </a:rPr>
              <a:t>All feasts and festivals are “types” that have their complete fulfillment in our Messiah as </a:t>
            </a:r>
            <a:r>
              <a:rPr lang="en-US" sz="2800" b="1" u="sng" dirty="0" smtClean="0">
                <a:solidFill>
                  <a:srgbClr val="7030A0"/>
                </a:solidFill>
              </a:rPr>
              <a:t>the</a:t>
            </a:r>
            <a:r>
              <a:rPr lang="en-US" sz="2800" b="1" dirty="0" smtClean="0">
                <a:solidFill>
                  <a:srgbClr val="7030A0"/>
                </a:solidFill>
              </a:rPr>
              <a:t> Highest </a:t>
            </a:r>
            <a:r>
              <a:rPr lang="en-US" sz="2800" b="1" dirty="0" err="1" smtClean="0">
                <a:solidFill>
                  <a:srgbClr val="7030A0"/>
                </a:solidFill>
              </a:rPr>
              <a:t>MelekTzedek</a:t>
            </a:r>
            <a:r>
              <a:rPr lang="en-US" sz="2800" b="1" dirty="0" smtClean="0">
                <a:solidFill>
                  <a:srgbClr val="7030A0"/>
                </a:solidFill>
              </a:rPr>
              <a:t> Priest. </a:t>
            </a:r>
          </a:p>
          <a:p>
            <a:pPr marL="285750" indent="-285750">
              <a:buFont typeface="Arial" pitchFamily="34" charset="0"/>
              <a:buChar char="•"/>
            </a:pPr>
            <a:r>
              <a:rPr lang="en-US" sz="2800" b="1" dirty="0" smtClean="0">
                <a:solidFill>
                  <a:srgbClr val="00B050"/>
                </a:solidFill>
              </a:rPr>
              <a:t>Through the </a:t>
            </a:r>
            <a:r>
              <a:rPr lang="en-US" sz="2800" b="1" dirty="0" smtClean="0">
                <a:solidFill>
                  <a:srgbClr val="002060"/>
                </a:solidFill>
              </a:rPr>
              <a:t>p</a:t>
            </a:r>
            <a:r>
              <a:rPr lang="en-US" sz="2800" b="1" u="sng" dirty="0" smtClean="0">
                <a:solidFill>
                  <a:srgbClr val="002060"/>
                </a:solidFill>
              </a:rPr>
              <a:t>remier</a:t>
            </a:r>
            <a:r>
              <a:rPr lang="en-US" sz="2800" b="1" dirty="0" smtClean="0">
                <a:solidFill>
                  <a:srgbClr val="00B050"/>
                </a:solidFill>
              </a:rPr>
              <a:t> </a:t>
            </a:r>
            <a:r>
              <a:rPr lang="en-US" sz="2800" b="1" dirty="0">
                <a:solidFill>
                  <a:srgbClr val="00B050"/>
                </a:solidFill>
              </a:rPr>
              <a:t>“</a:t>
            </a:r>
            <a:r>
              <a:rPr lang="en-US" sz="2800" b="1" dirty="0">
                <a:solidFill>
                  <a:srgbClr val="002060"/>
                </a:solidFill>
              </a:rPr>
              <a:t>type</a:t>
            </a:r>
            <a:r>
              <a:rPr lang="en-US" sz="2800" b="1" dirty="0" smtClean="0">
                <a:solidFill>
                  <a:srgbClr val="00B050"/>
                </a:solidFill>
              </a:rPr>
              <a:t>” of the Wave Sheaf Festival, the </a:t>
            </a:r>
            <a:r>
              <a:rPr lang="en-US" sz="2800" b="1" u="sng" dirty="0" smtClean="0">
                <a:solidFill>
                  <a:srgbClr val="002060"/>
                </a:solidFill>
              </a:rPr>
              <a:t>first </a:t>
            </a:r>
            <a:r>
              <a:rPr lang="en-US" sz="2800" b="1" u="sng" dirty="0">
                <a:solidFill>
                  <a:srgbClr val="002060"/>
                </a:solidFill>
              </a:rPr>
              <a:t>harvest</a:t>
            </a:r>
            <a:r>
              <a:rPr lang="en-US" sz="2800" b="1" dirty="0">
                <a:solidFill>
                  <a:srgbClr val="002060"/>
                </a:solidFill>
              </a:rPr>
              <a:t> </a:t>
            </a:r>
            <a:r>
              <a:rPr lang="en-US" sz="2800" b="1" i="1" dirty="0" smtClean="0">
                <a:solidFill>
                  <a:srgbClr val="FF3399"/>
                </a:solidFill>
              </a:rPr>
              <a:t>purposely confirmed the standard </a:t>
            </a:r>
            <a:r>
              <a:rPr lang="en-US" sz="2800" b="1" dirty="0" smtClean="0">
                <a:solidFill>
                  <a:srgbClr val="00B050"/>
                </a:solidFill>
              </a:rPr>
              <a:t>for </a:t>
            </a:r>
            <a:r>
              <a:rPr lang="en-US" sz="2800" b="1" dirty="0" smtClean="0">
                <a:solidFill>
                  <a:srgbClr val="0070C0"/>
                </a:solidFill>
              </a:rPr>
              <a:t>Yahusha</a:t>
            </a:r>
            <a:r>
              <a:rPr lang="en-US" sz="2800" b="1" dirty="0" smtClean="0">
                <a:solidFill>
                  <a:srgbClr val="00B050"/>
                </a:solidFill>
              </a:rPr>
              <a:t> as the “</a:t>
            </a:r>
            <a:r>
              <a:rPr lang="en-US" sz="2800" b="1" i="1" dirty="0" smtClean="0">
                <a:solidFill>
                  <a:srgbClr val="9933FF"/>
                </a:solidFill>
              </a:rPr>
              <a:t>anti-type</a:t>
            </a:r>
            <a:r>
              <a:rPr lang="en-US" sz="2800" b="1" dirty="0" smtClean="0">
                <a:solidFill>
                  <a:srgbClr val="00B050"/>
                </a:solidFill>
              </a:rPr>
              <a:t>” on </a:t>
            </a:r>
            <a:r>
              <a:rPr lang="en-US" sz="2800" b="1" u="sng" dirty="0" smtClean="0">
                <a:solidFill>
                  <a:srgbClr val="0070C0"/>
                </a:solidFill>
              </a:rPr>
              <a:t>His</a:t>
            </a:r>
            <a:r>
              <a:rPr lang="en-US" sz="2800" b="1" dirty="0" smtClean="0">
                <a:solidFill>
                  <a:srgbClr val="00B050"/>
                </a:solidFill>
              </a:rPr>
              <a:t> “Wave Sheaf” presentation to be the </a:t>
            </a:r>
            <a:r>
              <a:rPr lang="en-US" sz="2800" b="1" i="1" dirty="0" smtClean="0">
                <a:solidFill>
                  <a:srgbClr val="9933FF"/>
                </a:solidFill>
              </a:rPr>
              <a:t>Principal First-Fruit!</a:t>
            </a:r>
          </a:p>
        </p:txBody>
      </p:sp>
      <p:sp>
        <p:nvSpPr>
          <p:cNvPr id="9" name="Rectangle 8"/>
          <p:cNvSpPr/>
          <p:nvPr/>
        </p:nvSpPr>
        <p:spPr>
          <a:xfrm>
            <a:off x="4724400" y="3740326"/>
            <a:ext cx="914400" cy="228600"/>
          </a:xfrm>
          <a:prstGeom prst="rect">
            <a:avLst/>
          </a:prstGeom>
          <a:solidFill>
            <a:srgbClr val="FFFF00"/>
          </a:solidFill>
          <a:ln w="28575">
            <a:solidFill>
              <a:srgbClr val="8C4C64"/>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8C4C64"/>
                </a:solidFill>
              </a:rPr>
              <a:t>Canaan</a:t>
            </a:r>
            <a:endParaRPr lang="en-CA" b="1" dirty="0">
              <a:solidFill>
                <a:srgbClr val="8C4C64"/>
              </a:solidFill>
            </a:endParaRPr>
          </a:p>
        </p:txBody>
      </p:sp>
    </p:spTree>
    <p:extLst>
      <p:ext uri="{BB962C8B-B14F-4D97-AF65-F5344CB8AC3E}">
        <p14:creationId xmlns:p14="http://schemas.microsoft.com/office/powerpoint/2010/main" val="30682689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up)">
                                      <p:cBhvr>
                                        <p:cTn id="7" dur="2000"/>
                                        <p:tgtEl>
                                          <p:spTgt spid="8">
                                            <p:txEl>
                                              <p:pRg st="1" end="1"/>
                                            </p:txEl>
                                          </p:spTgt>
                                        </p:tgtEl>
                                      </p:cBhvr>
                                    </p:animEffect>
                                  </p:childTnLst>
                                </p:cTn>
                              </p:par>
                              <p:par>
                                <p:cTn id="8" presetID="43" presetClass="entr" presetSubtype="0" fill="hold" grpId="0" nodeType="withEffect">
                                  <p:stCondLst>
                                    <p:cond delay="1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
                                        <p:tgtEl>
                                          <p:spTgt spid="9"/>
                                        </p:tgtEl>
                                      </p:cBhvr>
                                    </p:animEffect>
                                    <p:anim calcmode="lin" valueType="num">
                                      <p:cBhvr>
                                        <p:cTn id="11" dur="400" fill="hold"/>
                                        <p:tgtEl>
                                          <p:spTgt spid="9"/>
                                        </p:tgtEl>
                                        <p:attrNameLst>
                                          <p:attrName>ppt_x</p:attrName>
                                        </p:attrNameLst>
                                      </p:cBhvr>
                                      <p:tavLst>
                                        <p:tav tm="0">
                                          <p:val>
                                            <p:strVal val="#ppt_x"/>
                                          </p:val>
                                        </p:tav>
                                        <p:tav tm="100000">
                                          <p:val>
                                            <p:strVal val="#ppt_x"/>
                                          </p:val>
                                        </p:tav>
                                      </p:tavLst>
                                    </p:anim>
                                    <p:anim calcmode="lin" valueType="num">
                                      <p:cBhvr>
                                        <p:cTn id="12" dur="400" fill="hold"/>
                                        <p:tgtEl>
                                          <p:spTgt spid="9"/>
                                        </p:tgtEl>
                                        <p:attrNameLst>
                                          <p:attrName>ppt_y</p:attrName>
                                        </p:attrNameLst>
                                      </p:cBhvr>
                                      <p:tavLst>
                                        <p:tav tm="0">
                                          <p:val>
                                            <p:strVal val="#ppt_y+0.31"/>
                                          </p:val>
                                        </p:tav>
                                        <p:tav tm="100000">
                                          <p:val>
                                            <p:strVal val="#ppt_y+0.31"/>
                                          </p:val>
                                        </p:tav>
                                      </p:tavLst>
                                    </p:anim>
                                    <p:anim calcmode="lin" valueType="num">
                                      <p:cBhvr>
                                        <p:cTn id="13"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4"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4549914"/>
            <a:ext cx="192232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2060"/>
                  </a:solidFill>
                </a:ln>
                <a:solidFill>
                  <a:srgbClr val="0070C0"/>
                </a:solidFill>
                <a:effectLst>
                  <a:outerShdw blurRad="50800" dist="39000" dir="5460000" algn="tl">
                    <a:srgbClr val="000000">
                      <a:alpha val="38000"/>
                    </a:srgbClr>
                  </a:outerShdw>
                </a:effectLst>
                <a:latin typeface="Segoe Print" pitchFamily="2" charset="0"/>
              </a:rPr>
              <a:t>Part 1</a:t>
            </a:r>
            <a:endParaRPr lang="en-US" sz="4000" b="1" cap="none" spc="0" dirty="0">
              <a:ln w="11430">
                <a:solidFill>
                  <a:srgbClr val="002060"/>
                </a:solidFill>
              </a:ln>
              <a:solidFill>
                <a:srgbClr val="0070C0"/>
              </a:solidFill>
              <a:effectLst>
                <a:outerShdw blurRad="50800" dist="39000" dir="5460000" algn="tl">
                  <a:srgbClr val="000000">
                    <a:alpha val="38000"/>
                  </a:srgbClr>
                </a:outerShdw>
              </a:effectLst>
              <a:latin typeface="Segoe Print" pitchFamily="2" charset="0"/>
            </a:endParaRPr>
          </a:p>
        </p:txBody>
      </p:sp>
      <p:pic>
        <p:nvPicPr>
          <p:cNvPr id="6" name="Picture 2" descr="C:\Users\Rae\Documents\A CF Desktop Feb 2021\Daisy CCC website\English SM YCC title slides  4-30-20\YCC sm dk green-logo color.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593560"/>
            <a:ext cx="8077200" cy="60670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476146" y="6206619"/>
            <a:ext cx="4448654"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400" b="1" cap="none" spc="0" dirty="0" smtClean="0">
                <a:ln w="1905"/>
                <a:solidFill>
                  <a:schemeClr val="accent2">
                    <a:lumMod val="40000"/>
                    <a:lumOff val="60000"/>
                  </a:schemeClr>
                </a:solidFill>
                <a:effectLst>
                  <a:innerShdw blurRad="69850" dist="43180" dir="5400000">
                    <a:srgbClr val="000000">
                      <a:alpha val="65000"/>
                    </a:srgbClr>
                  </a:innerShdw>
                </a:effectLst>
                <a:latin typeface="Segoe Print" pitchFamily="2" charset="0"/>
              </a:rPr>
              <a:t>Visit: studythecalendar.com</a:t>
            </a:r>
            <a:endParaRPr lang="en-US" sz="3200" b="1" cap="none" spc="0" dirty="0">
              <a:ln w="1905"/>
              <a:solidFill>
                <a:schemeClr val="accent2">
                  <a:lumMod val="40000"/>
                  <a:lumOff val="60000"/>
                </a:schemeClr>
              </a:solidFill>
              <a:effectLst>
                <a:innerShdw blurRad="69850" dist="43180" dir="5400000">
                  <a:srgbClr val="000000">
                    <a:alpha val="65000"/>
                  </a:srgbClr>
                </a:innerShdw>
              </a:effectLst>
              <a:latin typeface="Segoe Print" pitchFamily="2" charset="0"/>
            </a:endParaRPr>
          </a:p>
        </p:txBody>
      </p:sp>
      <p:sp>
        <p:nvSpPr>
          <p:cNvPr id="12" name="Rectangle 11"/>
          <p:cNvSpPr/>
          <p:nvPr/>
        </p:nvSpPr>
        <p:spPr>
          <a:xfrm>
            <a:off x="518225" y="143417"/>
            <a:ext cx="8083830" cy="461665"/>
          </a:xfrm>
          <a:prstGeom prst="rect">
            <a:avLst/>
          </a:prstGeom>
          <a:solidFill>
            <a:srgbClr val="002060"/>
          </a:solidFill>
          <a:scene3d>
            <a:camera prst="orthographicFront"/>
            <a:lightRig rig="threePt" dir="t"/>
          </a:scene3d>
          <a:sp3d>
            <a:bevelT w="152400" h="50800" prst="softRound"/>
          </a:sp3d>
        </p:spPr>
        <p:txBody>
          <a:bodyPr wrap="square" lIns="91440" tIns="45720" rIns="91440" bIns="45720">
            <a:spAutoFit/>
            <a:sp3d extrusionH="57150">
              <a:bevelT w="38100" h="38100"/>
            </a:sp3d>
          </a:bodyPr>
          <a:lstStyle/>
          <a:p>
            <a:pPr algn="ctr"/>
            <a:r>
              <a:rPr lang="en-US" sz="2400" b="1" cap="none" spc="0" dirty="0" smtClean="0">
                <a:ln w="1905"/>
                <a:solidFill>
                  <a:schemeClr val="accent2">
                    <a:lumMod val="40000"/>
                    <a:lumOff val="60000"/>
                  </a:schemeClr>
                </a:solidFill>
                <a:effectLst>
                  <a:innerShdw blurRad="69850" dist="43180" dir="5400000">
                    <a:srgbClr val="000000">
                      <a:alpha val="65000"/>
                    </a:srgbClr>
                  </a:innerShdw>
                </a:effectLst>
                <a:latin typeface="Segoe Print" pitchFamily="2" charset="0"/>
              </a:rPr>
              <a:t>A teaching approx. 1451 BC just after Moses died.</a:t>
            </a:r>
            <a:endParaRPr lang="en-US" sz="2400" b="1" cap="none" spc="0" dirty="0">
              <a:ln w="1905"/>
              <a:solidFill>
                <a:schemeClr val="accent2">
                  <a:lumMod val="40000"/>
                  <a:lumOff val="60000"/>
                </a:schemeClr>
              </a:solidFill>
              <a:effectLst>
                <a:innerShdw blurRad="69850" dist="43180" dir="5400000">
                  <a:srgbClr val="000000">
                    <a:alpha val="65000"/>
                  </a:srgbClr>
                </a:innerShdw>
              </a:effectLst>
              <a:latin typeface="Segoe Print" pitchFamily="2" charset="0"/>
            </a:endParaRPr>
          </a:p>
        </p:txBody>
      </p:sp>
      <p:pic>
        <p:nvPicPr>
          <p:cNvPr id="13" name="Picture 2" descr="C:\Users\Rae\Desktop\wave sheaf golden.png"/>
          <p:cNvPicPr>
            <a:picLocks noChangeAspect="1" noChangeArrowheads="1"/>
          </p:cNvPicPr>
          <p:nvPr/>
        </p:nvPicPr>
        <p:blipFill>
          <a:blip r:embed="rId3" cstate="email">
            <a:duotone>
              <a:prstClr val="black"/>
              <a:schemeClr val="accent5">
                <a:lumMod val="40000"/>
                <a:lumOff val="60000"/>
                <a:tint val="45000"/>
                <a:satMod val="400000"/>
              </a:schemeClr>
            </a:duotone>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23963" y="128528"/>
            <a:ext cx="1047153" cy="258492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8" name="Picture 2" descr="C:\Users\Rae\Desktop\wave sheaf golden.png"/>
          <p:cNvPicPr>
            <a:picLocks noChangeAspect="1" noChangeArrowheads="1"/>
          </p:cNvPicPr>
          <p:nvPr/>
        </p:nvPicPr>
        <p:blipFill>
          <a:blip r:embed="rId5">
            <a:duotone>
              <a:prstClr val="black"/>
              <a:schemeClr val="accent5">
                <a:lumMod val="40000"/>
                <a:lumOff val="60000"/>
                <a:tint val="45000"/>
                <a:satMod val="400000"/>
              </a:schemeClr>
            </a:duotone>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rot="19640010" flipH="1">
            <a:off x="7730499" y="675804"/>
            <a:ext cx="1373138" cy="275272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4" name="Picture 2" descr="C:\Users\Rae\Desktop\SKELETON.jpg"/>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333" b="100000" l="0" r="100000"/>
                    </a14:imgEffect>
                  </a14:imgLayer>
                </a14:imgProps>
              </a:ext>
              <a:ext uri="{28A0092B-C50C-407E-A947-70E740481C1C}">
                <a14:useLocalDpi xmlns:a14="http://schemas.microsoft.com/office/drawing/2010/main"/>
              </a:ext>
            </a:extLst>
          </a:blip>
          <a:srcRect/>
          <a:stretch>
            <a:fillRect/>
          </a:stretch>
        </p:blipFill>
        <p:spPr bwMode="auto">
          <a:xfrm flipH="1">
            <a:off x="7480575" y="2713457"/>
            <a:ext cx="1663425" cy="4023430"/>
          </a:xfrm>
          <a:prstGeom prst="rect">
            <a:avLst/>
          </a:prstGeom>
          <a:noFill/>
          <a:effectLst>
            <a:glow rad="228600">
              <a:srgbClr val="006666">
                <a:alpha val="40000"/>
              </a:srgbClr>
            </a:glow>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960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3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20</a:t>
            </a:fld>
            <a:endParaRPr lang="en-US"/>
          </a:p>
        </p:txBody>
      </p:sp>
      <p:sp>
        <p:nvSpPr>
          <p:cNvPr id="3" name="Title 1"/>
          <p:cNvSpPr txBox="1">
            <a:spLocks/>
          </p:cNvSpPr>
          <p:nvPr/>
        </p:nvSpPr>
        <p:spPr>
          <a:xfrm>
            <a:off x="-152400" y="76200"/>
            <a:ext cx="9448800" cy="7620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spc="600" dirty="0" err="1" smtClean="0">
                <a:ln w="11430"/>
                <a:solidFill>
                  <a:srgbClr val="7030A0"/>
                </a:solidFill>
                <a:effectLst>
                  <a:outerShdw blurRad="76200" dist="50800" dir="5400000" algn="tl" rotWithShape="0">
                    <a:srgbClr val="000000">
                      <a:alpha val="65000"/>
                    </a:srgbClr>
                  </a:outerShdw>
                </a:effectLst>
                <a:latin typeface="Old English Text MT" pitchFamily="66" charset="0"/>
              </a:rPr>
              <a:t>MelekTzedek</a:t>
            </a:r>
            <a:r>
              <a:rPr lang="en-US" sz="4000" spc="600" dirty="0" smtClean="0">
                <a:ln w="11430"/>
                <a:solidFill>
                  <a:srgbClr val="7030A0"/>
                </a:solidFill>
                <a:effectLst>
                  <a:outerShdw blurRad="76200" dist="50800" dir="5400000" algn="tl" rotWithShape="0">
                    <a:srgbClr val="000000">
                      <a:alpha val="65000"/>
                    </a:srgbClr>
                  </a:outerShdw>
                </a:effectLst>
                <a:latin typeface="Old English Text MT" pitchFamily="66" charset="0"/>
              </a:rPr>
              <a:t>–The First-Fruit</a:t>
            </a:r>
            <a:endParaRPr lang="en-US" sz="4000" spc="600" dirty="0">
              <a:ln w="11430"/>
              <a:solidFill>
                <a:srgbClr val="7030A0"/>
              </a:solidFill>
              <a:effectLst>
                <a:outerShdw blurRad="76200" dist="50800" dir="5400000" algn="tl" rotWithShape="0">
                  <a:srgbClr val="000000">
                    <a:alpha val="65000"/>
                  </a:srgbClr>
                </a:outerShdw>
              </a:effectLst>
              <a:latin typeface="Old English Text MT" pitchFamily="66" charset="0"/>
            </a:endParaRPr>
          </a:p>
          <a:p>
            <a:endParaRPr lang="en-US" sz="1800" spc="600" dirty="0">
              <a:ln w="11430"/>
              <a:solidFill>
                <a:srgbClr val="7030A0"/>
              </a:solidFill>
              <a:effectLst>
                <a:outerShdw blurRad="76200" dist="50800" dir="5400000" algn="tl" rotWithShape="0">
                  <a:srgbClr val="000000">
                    <a:alpha val="65000"/>
                  </a:srgbClr>
                </a:outerShdw>
              </a:effectLst>
              <a:latin typeface="Old English Text MT" pitchFamily="66" charset="0"/>
            </a:endParaRPr>
          </a:p>
        </p:txBody>
      </p:sp>
      <p:pic>
        <p:nvPicPr>
          <p:cNvPr id="19459" name="Picture 3" descr="C:\Users\Rae\Desktop\melki bann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84591" y="4305300"/>
            <a:ext cx="3728581" cy="20193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1030843"/>
            <a:ext cx="4419600" cy="5632311"/>
          </a:xfrm>
          <a:prstGeom prst="rect">
            <a:avLst/>
          </a:prstGeom>
          <a:noFill/>
        </p:spPr>
        <p:txBody>
          <a:bodyPr wrap="square" rtlCol="0">
            <a:spAutoFit/>
            <a:scene3d>
              <a:camera prst="orthographicFront"/>
              <a:lightRig rig="threePt" dir="t"/>
            </a:scene3d>
            <a:sp3d extrusionH="57150">
              <a:bevelT w="38100" h="38100"/>
            </a:sp3d>
          </a:bodyPr>
          <a:lstStyle/>
          <a:p>
            <a:pPr marL="285750" indent="-285750">
              <a:buFont typeface="Arial" pitchFamily="34" charset="0"/>
              <a:buChar char="•"/>
            </a:pPr>
            <a:r>
              <a:rPr lang="en-US" sz="2400" b="1" dirty="0" smtClean="0">
                <a:solidFill>
                  <a:srgbClr val="7030A0"/>
                </a:solidFill>
              </a:rPr>
              <a:t>This event looked forward </a:t>
            </a:r>
            <a:r>
              <a:rPr lang="en-US" sz="2400" b="1" dirty="0">
                <a:solidFill>
                  <a:srgbClr val="7030A0"/>
                </a:solidFill>
              </a:rPr>
              <a:t>to the </a:t>
            </a:r>
            <a:r>
              <a:rPr lang="en-US" sz="2400" b="1" dirty="0" smtClean="0">
                <a:solidFill>
                  <a:srgbClr val="7030A0"/>
                </a:solidFill>
              </a:rPr>
              <a:t>time when </a:t>
            </a:r>
            <a:r>
              <a:rPr lang="en-US" sz="2400" b="1" dirty="0" smtClean="0">
                <a:solidFill>
                  <a:srgbClr val="0070C0"/>
                </a:solidFill>
              </a:rPr>
              <a:t>Yahusha</a:t>
            </a:r>
            <a:r>
              <a:rPr lang="en-US" sz="2400" b="1" dirty="0" smtClean="0">
                <a:solidFill>
                  <a:srgbClr val="7030A0"/>
                </a:solidFill>
              </a:rPr>
              <a:t> </a:t>
            </a:r>
            <a:r>
              <a:rPr lang="en-US" sz="2400" b="1" dirty="0">
                <a:solidFill>
                  <a:srgbClr val="7030A0"/>
                </a:solidFill>
              </a:rPr>
              <a:t>would ascend to receive </a:t>
            </a:r>
            <a:r>
              <a:rPr lang="en-US" sz="2400" b="1" dirty="0" smtClean="0">
                <a:solidFill>
                  <a:srgbClr val="0070C0"/>
                </a:solidFill>
              </a:rPr>
              <a:t>Yahuah’s </a:t>
            </a:r>
            <a:r>
              <a:rPr lang="en-US" sz="2400" b="1" dirty="0" smtClean="0">
                <a:solidFill>
                  <a:srgbClr val="7030A0"/>
                </a:solidFill>
              </a:rPr>
              <a:t>announcement </a:t>
            </a:r>
            <a:r>
              <a:rPr lang="en-US" sz="2400" b="1" dirty="0">
                <a:solidFill>
                  <a:srgbClr val="7030A0"/>
                </a:solidFill>
              </a:rPr>
              <a:t>of whether or not His blood Sacrifice fully paid the requirements of </a:t>
            </a:r>
            <a:r>
              <a:rPr lang="en-US" sz="2400" b="1" dirty="0" smtClean="0">
                <a:solidFill>
                  <a:srgbClr val="7030A0"/>
                </a:solidFill>
              </a:rPr>
              <a:t/>
            </a:r>
            <a:br>
              <a:rPr lang="en-US" sz="2400" b="1" dirty="0" smtClean="0">
                <a:solidFill>
                  <a:srgbClr val="7030A0"/>
                </a:solidFill>
              </a:rPr>
            </a:br>
            <a:r>
              <a:rPr lang="en-US" sz="2400" b="1" u="sng" dirty="0" smtClean="0">
                <a:solidFill>
                  <a:srgbClr val="7030A0"/>
                </a:solidFill>
              </a:rPr>
              <a:t>our</a:t>
            </a:r>
            <a:r>
              <a:rPr lang="en-US" sz="2400" b="1" dirty="0" smtClean="0">
                <a:solidFill>
                  <a:srgbClr val="7030A0"/>
                </a:solidFill>
              </a:rPr>
              <a:t> </a:t>
            </a:r>
            <a:r>
              <a:rPr lang="en-US" sz="2400" b="1" dirty="0">
                <a:solidFill>
                  <a:srgbClr val="7030A0"/>
                </a:solidFill>
              </a:rPr>
              <a:t>death penalty.  </a:t>
            </a:r>
            <a:r>
              <a:rPr lang="en-US" sz="2400" b="1" dirty="0" smtClean="0">
                <a:solidFill>
                  <a:srgbClr val="7030A0"/>
                </a:solidFill>
              </a:rPr>
              <a:t/>
            </a:r>
            <a:br>
              <a:rPr lang="en-US" sz="2400" b="1" dirty="0" smtClean="0">
                <a:solidFill>
                  <a:srgbClr val="7030A0"/>
                </a:solidFill>
              </a:rPr>
            </a:br>
            <a:endParaRPr lang="en-US" sz="2400" b="1" dirty="0" smtClean="0">
              <a:solidFill>
                <a:srgbClr val="7030A0"/>
              </a:solidFill>
            </a:endParaRPr>
          </a:p>
          <a:p>
            <a:pPr marL="285750" indent="-285750">
              <a:buFont typeface="Arial" pitchFamily="34" charset="0"/>
              <a:buChar char="•"/>
            </a:pPr>
            <a:r>
              <a:rPr lang="en-US" sz="2400" b="1" dirty="0" smtClean="0">
                <a:solidFill>
                  <a:srgbClr val="00B050"/>
                </a:solidFill>
              </a:rPr>
              <a:t>The </a:t>
            </a:r>
            <a:r>
              <a:rPr lang="en-US" sz="2400" b="1" dirty="0">
                <a:solidFill>
                  <a:srgbClr val="00B050"/>
                </a:solidFill>
              </a:rPr>
              <a:t>actual cycle of the week </a:t>
            </a:r>
            <a:r>
              <a:rPr lang="en-US" sz="2400" b="1" dirty="0" smtClean="0">
                <a:solidFill>
                  <a:srgbClr val="00B050"/>
                </a:solidFill>
              </a:rPr>
              <a:t>where the Wave Sheaf </a:t>
            </a:r>
            <a:r>
              <a:rPr lang="en-US" sz="2400" b="1" dirty="0">
                <a:solidFill>
                  <a:srgbClr val="00B050"/>
                </a:solidFill>
              </a:rPr>
              <a:t>“type” </a:t>
            </a:r>
            <a:r>
              <a:rPr lang="en-US" sz="2400" b="1" dirty="0" smtClean="0">
                <a:solidFill>
                  <a:srgbClr val="00B050"/>
                </a:solidFill>
              </a:rPr>
              <a:t>was truly fulfilled by the </a:t>
            </a:r>
            <a:r>
              <a:rPr lang="en-US" sz="2400" b="1" dirty="0">
                <a:solidFill>
                  <a:srgbClr val="00B050"/>
                </a:solidFill>
              </a:rPr>
              <a:t>“</a:t>
            </a:r>
            <a:r>
              <a:rPr lang="en-US" sz="2400" b="1" dirty="0">
                <a:solidFill>
                  <a:srgbClr val="0070C0"/>
                </a:solidFill>
              </a:rPr>
              <a:t>antitype</a:t>
            </a:r>
            <a:r>
              <a:rPr lang="en-US" sz="2400" b="1" dirty="0">
                <a:solidFill>
                  <a:srgbClr val="00B050"/>
                </a:solidFill>
              </a:rPr>
              <a:t>” was ONLY ON </a:t>
            </a:r>
            <a:r>
              <a:rPr lang="en-US" sz="2400" b="1" dirty="0" smtClean="0">
                <a:solidFill>
                  <a:srgbClr val="00B050"/>
                </a:solidFill>
              </a:rPr>
              <a:t/>
            </a:r>
            <a:br>
              <a:rPr lang="en-US" sz="2400" b="1" dirty="0" smtClean="0">
                <a:solidFill>
                  <a:srgbClr val="00B050"/>
                </a:solidFill>
              </a:rPr>
            </a:br>
            <a:r>
              <a:rPr lang="en-US" sz="2400" b="1" dirty="0" smtClean="0">
                <a:solidFill>
                  <a:srgbClr val="00B050"/>
                </a:solidFill>
              </a:rPr>
              <a:t>the </a:t>
            </a:r>
            <a:r>
              <a:rPr lang="en-US" sz="2400" b="1" u="sng" dirty="0" smtClean="0">
                <a:solidFill>
                  <a:srgbClr val="C00000"/>
                </a:solidFill>
              </a:rPr>
              <a:t>next</a:t>
            </a:r>
            <a:r>
              <a:rPr lang="en-US" sz="2400" b="1" dirty="0" smtClean="0">
                <a:solidFill>
                  <a:srgbClr val="C00000"/>
                </a:solidFill>
              </a:rPr>
              <a:t> 1</a:t>
            </a:r>
            <a:r>
              <a:rPr lang="en-US" sz="2400" b="1" cap="small" baseline="30000" dirty="0" smtClean="0">
                <a:solidFill>
                  <a:srgbClr val="C00000"/>
                </a:solidFill>
              </a:rPr>
              <a:t>st</a:t>
            </a:r>
            <a:r>
              <a:rPr lang="en-US" sz="2400" b="1" cap="small" dirty="0" smtClean="0">
                <a:solidFill>
                  <a:srgbClr val="C00000"/>
                </a:solidFill>
              </a:rPr>
              <a:t> </a:t>
            </a:r>
            <a:r>
              <a:rPr lang="en-US" sz="2400" b="1" dirty="0">
                <a:solidFill>
                  <a:srgbClr val="C00000"/>
                </a:solidFill>
              </a:rPr>
              <a:t>cycle </a:t>
            </a:r>
            <a:r>
              <a:rPr lang="en-US" sz="2400" b="1" dirty="0" smtClean="0">
                <a:solidFill>
                  <a:srgbClr val="00B050"/>
                </a:solidFill>
              </a:rPr>
              <a:t>of </a:t>
            </a:r>
            <a:r>
              <a:rPr lang="en-US" sz="2400" b="1" dirty="0">
                <a:solidFill>
                  <a:srgbClr val="00B050"/>
                </a:solidFill>
              </a:rPr>
              <a:t>the </a:t>
            </a:r>
            <a:r>
              <a:rPr lang="en-US" sz="2400" b="1" dirty="0" smtClean="0">
                <a:solidFill>
                  <a:srgbClr val="00B050"/>
                </a:solidFill>
              </a:rPr>
              <a:t/>
            </a:r>
            <a:br>
              <a:rPr lang="en-US" sz="2400" b="1" dirty="0" smtClean="0">
                <a:solidFill>
                  <a:srgbClr val="00B050"/>
                </a:solidFill>
              </a:rPr>
            </a:br>
            <a:r>
              <a:rPr lang="en-US" sz="2400" b="1" dirty="0" smtClean="0">
                <a:solidFill>
                  <a:srgbClr val="00B050"/>
                </a:solidFill>
              </a:rPr>
              <a:t>week </a:t>
            </a:r>
            <a:r>
              <a:rPr lang="en-US" b="1" dirty="0" smtClean="0">
                <a:solidFill>
                  <a:srgbClr val="00B050"/>
                </a:solidFill>
              </a:rPr>
              <a:t>(</a:t>
            </a:r>
            <a:r>
              <a:rPr lang="en-US" b="1" dirty="0">
                <a:solidFill>
                  <a:srgbClr val="00B050"/>
                </a:solidFill>
              </a:rPr>
              <a:t>or </a:t>
            </a:r>
            <a:r>
              <a:rPr lang="en-US" b="1" dirty="0">
                <a:solidFill>
                  <a:srgbClr val="C00000"/>
                </a:solidFill>
              </a:rPr>
              <a:t>Sunday</a:t>
            </a:r>
            <a:r>
              <a:rPr lang="en-US" b="1" dirty="0" smtClean="0">
                <a:solidFill>
                  <a:srgbClr val="00B050"/>
                </a:solidFill>
              </a:rPr>
              <a:t>)  </a:t>
            </a:r>
            <a:r>
              <a:rPr lang="en-US" sz="2400" b="1" u="sng" dirty="0" smtClean="0">
                <a:solidFill>
                  <a:srgbClr val="C00000"/>
                </a:solidFill>
              </a:rPr>
              <a:t>after</a:t>
            </a:r>
            <a:r>
              <a:rPr lang="en-US" sz="2400" b="1" dirty="0" smtClean="0">
                <a:solidFill>
                  <a:srgbClr val="00B050"/>
                </a:solidFill>
              </a:rPr>
              <a:t> </a:t>
            </a:r>
            <a:br>
              <a:rPr lang="en-US" sz="2400" b="1" dirty="0" smtClean="0">
                <a:solidFill>
                  <a:srgbClr val="00B050"/>
                </a:solidFill>
              </a:rPr>
            </a:br>
            <a:r>
              <a:rPr lang="en-US" sz="2400" b="1" dirty="0" smtClean="0">
                <a:solidFill>
                  <a:srgbClr val="00B050"/>
                </a:solidFill>
              </a:rPr>
              <a:t>the Crucifixion event. </a:t>
            </a:r>
            <a:endParaRPr lang="en-US" sz="2400" dirty="0">
              <a:solidFill>
                <a:srgbClr val="7030A0"/>
              </a:solidFill>
            </a:endParaRPr>
          </a:p>
        </p:txBody>
      </p:sp>
      <p:pic>
        <p:nvPicPr>
          <p:cNvPr id="2052" name="Picture 4" descr="C:\Users\Rae\Desktop\Yahusha on stairway W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82311" y="1085066"/>
            <a:ext cx="3721216" cy="2538696"/>
          </a:xfrm>
          <a:prstGeom prst="rect">
            <a:avLst/>
          </a:prstGeom>
          <a:noFill/>
          <a:ln>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4982311" y="3623762"/>
            <a:ext cx="3730862" cy="795838"/>
          </a:xfrm>
          <a:prstGeom prst="rect">
            <a:avLst/>
          </a:prstGeom>
          <a:solidFill>
            <a:srgbClr val="4F2270"/>
          </a:solidFill>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smtClean="0">
                <a:ln w="50800"/>
                <a:solidFill>
                  <a:schemeClr val="bg1">
                    <a:shade val="50000"/>
                  </a:schemeClr>
                </a:solidFill>
                <a:latin typeface="Rockwell Extra Bold" pitchFamily="18" charset="0"/>
              </a:rPr>
              <a:t>Wave Sheaf </a:t>
            </a:r>
            <a:br>
              <a:rPr lang="en-US" sz="2800" b="1" dirty="0" smtClean="0">
                <a:ln w="50800"/>
                <a:solidFill>
                  <a:schemeClr val="bg1">
                    <a:shade val="50000"/>
                  </a:schemeClr>
                </a:solidFill>
                <a:latin typeface="Rockwell Extra Bold" pitchFamily="18" charset="0"/>
              </a:rPr>
            </a:br>
            <a:r>
              <a:rPr lang="en-US" sz="2800" b="1" dirty="0" smtClean="0">
                <a:ln w="50800"/>
                <a:solidFill>
                  <a:schemeClr val="bg1">
                    <a:shade val="50000"/>
                  </a:schemeClr>
                </a:solidFill>
                <a:latin typeface="Rockwell Extra Bold" pitchFamily="18" charset="0"/>
              </a:rPr>
              <a:t>Fulfilled</a:t>
            </a:r>
            <a:endParaRPr lang="en-US" sz="2800" b="1" dirty="0">
              <a:ln w="50800"/>
              <a:solidFill>
                <a:schemeClr val="bg1">
                  <a:shade val="50000"/>
                </a:schemeClr>
              </a:solidFill>
              <a:latin typeface="Rockwell Extra Bold" pitchFamily="18" charset="0"/>
            </a:endParaRPr>
          </a:p>
        </p:txBody>
      </p:sp>
    </p:spTree>
    <p:extLst>
      <p:ext uri="{BB962C8B-B14F-4D97-AF65-F5344CB8AC3E}">
        <p14:creationId xmlns:p14="http://schemas.microsoft.com/office/powerpoint/2010/main" val="23215310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2000"/>
                                        <p:tgtEl>
                                          <p:spTgt spid="5">
                                            <p:txEl>
                                              <p:pRg st="0" end="0"/>
                                            </p:txEl>
                                          </p:spTgt>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up)">
                                      <p:cBhvr>
                                        <p:cTn id="11"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21</a:t>
            </a:fld>
            <a:endParaRPr lang="en-US"/>
          </a:p>
        </p:txBody>
      </p:sp>
      <p:sp>
        <p:nvSpPr>
          <p:cNvPr id="5" name="TextBox 4"/>
          <p:cNvSpPr txBox="1"/>
          <p:nvPr/>
        </p:nvSpPr>
        <p:spPr>
          <a:xfrm>
            <a:off x="457200" y="914400"/>
            <a:ext cx="5181600" cy="5909310"/>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itchFamily="34" charset="0"/>
              </a:rPr>
              <a:t>Do </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itchFamily="34" charset="0"/>
              </a:rPr>
              <a:t>not confuse these two facts:  </a:t>
            </a: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en-US"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marL="342900" indent="-342900">
              <a:buFont typeface="+mj-lt"/>
              <a:buAutoNum type="arabicParenR"/>
            </a:pPr>
            <a:r>
              <a:rPr lang="en-US" sz="2400" b="1" dirty="0" smtClean="0">
                <a:solidFill>
                  <a:srgbClr val="0070C0"/>
                </a:solidFill>
              </a:rPr>
              <a:t>Yahusha’s</a:t>
            </a:r>
            <a:r>
              <a:rPr lang="en-US" sz="2400" dirty="0" smtClean="0"/>
              <a:t> </a:t>
            </a:r>
            <a:r>
              <a:rPr lang="en-US" sz="2400" b="1" dirty="0">
                <a:solidFill>
                  <a:schemeClr val="accent4"/>
                </a:solidFill>
                <a:effectLst>
                  <a:outerShdw blurRad="38100" dist="38100" dir="2700000" algn="tl">
                    <a:srgbClr val="000000">
                      <a:alpha val="43137"/>
                    </a:srgbClr>
                  </a:outerShdw>
                </a:effectLst>
              </a:rPr>
              <a:t>resurrection</a:t>
            </a:r>
            <a:r>
              <a:rPr lang="en-US" sz="2400" b="1" dirty="0">
                <a:solidFill>
                  <a:schemeClr val="bg2">
                    <a:lumMod val="25000"/>
                  </a:schemeClr>
                </a:solidFill>
              </a:rPr>
              <a:t> was </a:t>
            </a:r>
            <a:r>
              <a:rPr lang="en-US" sz="2400" b="1" dirty="0" smtClean="0">
                <a:solidFill>
                  <a:schemeClr val="bg2">
                    <a:lumMod val="25000"/>
                  </a:schemeClr>
                </a:solidFill>
              </a:rPr>
              <a:t/>
            </a:r>
            <a:br>
              <a:rPr lang="en-US" sz="2400" b="1" dirty="0" smtClean="0">
                <a:solidFill>
                  <a:schemeClr val="bg2">
                    <a:lumMod val="25000"/>
                  </a:schemeClr>
                </a:solidFill>
              </a:rPr>
            </a:br>
            <a:r>
              <a:rPr lang="en-US" sz="2400" b="1" dirty="0" smtClean="0">
                <a:solidFill>
                  <a:schemeClr val="bg2">
                    <a:lumMod val="25000"/>
                  </a:schemeClr>
                </a:solidFill>
              </a:rPr>
              <a:t>on </a:t>
            </a:r>
            <a:r>
              <a:rPr lang="en-US" sz="2400" b="1" dirty="0">
                <a:solidFill>
                  <a:schemeClr val="bg2">
                    <a:lumMod val="25000"/>
                  </a:schemeClr>
                </a:solidFill>
              </a:rPr>
              <a:t>the weekly </a:t>
            </a:r>
            <a:r>
              <a:rPr lang="en-US" sz="2400" b="1" dirty="0" smtClean="0">
                <a:solidFill>
                  <a:schemeClr val="bg2">
                    <a:lumMod val="25000"/>
                  </a:schemeClr>
                </a:solidFill>
              </a:rPr>
              <a:t>Sabbath day </a:t>
            </a:r>
            <a:br>
              <a:rPr lang="en-US" sz="2400" b="1" dirty="0" smtClean="0">
                <a:solidFill>
                  <a:schemeClr val="bg2">
                    <a:lumMod val="25000"/>
                  </a:schemeClr>
                </a:solidFill>
              </a:rPr>
            </a:br>
            <a:r>
              <a:rPr lang="en-US" sz="2000" b="1" dirty="0" smtClean="0">
                <a:solidFill>
                  <a:schemeClr val="bg2">
                    <a:lumMod val="25000"/>
                  </a:schemeClr>
                </a:solidFill>
              </a:rPr>
              <a:t>(</a:t>
            </a:r>
            <a:r>
              <a:rPr lang="en-US" sz="2000" b="1" dirty="0">
                <a:solidFill>
                  <a:schemeClr val="bg2">
                    <a:lumMod val="25000"/>
                  </a:schemeClr>
                </a:solidFill>
              </a:rPr>
              <a:t>not Sunday</a:t>
            </a:r>
            <a:r>
              <a:rPr lang="en-US" sz="2000" b="1" dirty="0" smtClean="0">
                <a:solidFill>
                  <a:schemeClr val="bg2">
                    <a:lumMod val="25000"/>
                  </a:schemeClr>
                </a:solidFill>
              </a:rPr>
              <a:t>).</a:t>
            </a:r>
            <a:br>
              <a:rPr lang="en-US" sz="2000" b="1" dirty="0" smtClean="0">
                <a:solidFill>
                  <a:schemeClr val="bg2">
                    <a:lumMod val="25000"/>
                  </a:schemeClr>
                </a:solidFill>
              </a:rPr>
            </a:br>
            <a:r>
              <a:rPr lang="en-US" sz="2400" b="1" dirty="0" smtClean="0">
                <a:solidFill>
                  <a:schemeClr val="bg2">
                    <a:lumMod val="25000"/>
                  </a:schemeClr>
                </a:solidFill>
              </a:rPr>
              <a:t>  </a:t>
            </a:r>
            <a:br>
              <a:rPr lang="en-US" sz="2400" b="1" dirty="0" smtClean="0">
                <a:solidFill>
                  <a:schemeClr val="bg2">
                    <a:lumMod val="25000"/>
                  </a:schemeClr>
                </a:solidFill>
              </a:rPr>
            </a:br>
            <a:endParaRPr lang="en-US" sz="1400" b="1" dirty="0" smtClean="0">
              <a:solidFill>
                <a:schemeClr val="bg2">
                  <a:lumMod val="25000"/>
                </a:schemeClr>
              </a:solidFill>
            </a:endParaRPr>
          </a:p>
          <a:p>
            <a:pPr marL="342900" indent="-342900">
              <a:buFont typeface="+mj-lt"/>
              <a:buAutoNum type="arabicParenR"/>
            </a:pPr>
            <a:r>
              <a:rPr lang="en-US" sz="2400" b="1" dirty="0">
                <a:solidFill>
                  <a:srgbClr val="0070C0"/>
                </a:solidFill>
              </a:rPr>
              <a:t>Yahusha’s ascension</a:t>
            </a:r>
            <a:r>
              <a:rPr lang="en-US" sz="2400" b="1" dirty="0" smtClean="0">
                <a:solidFill>
                  <a:schemeClr val="bg2">
                    <a:lumMod val="25000"/>
                  </a:schemeClr>
                </a:solidFill>
              </a:rPr>
              <a:t> </a:t>
            </a:r>
            <a:r>
              <a:rPr lang="en-US" sz="2400" b="1" dirty="0">
                <a:solidFill>
                  <a:schemeClr val="bg2">
                    <a:lumMod val="25000"/>
                  </a:schemeClr>
                </a:solidFill>
              </a:rPr>
              <a:t>was </a:t>
            </a:r>
            <a:r>
              <a:rPr lang="en-US" sz="2400" b="1" dirty="0" smtClean="0">
                <a:solidFill>
                  <a:schemeClr val="bg2">
                    <a:lumMod val="25000"/>
                  </a:schemeClr>
                </a:solidFill>
              </a:rPr>
              <a:t/>
            </a:r>
            <a:br>
              <a:rPr lang="en-US" sz="2400" b="1" dirty="0" smtClean="0">
                <a:solidFill>
                  <a:schemeClr val="bg2">
                    <a:lumMod val="25000"/>
                  </a:schemeClr>
                </a:solidFill>
              </a:rPr>
            </a:br>
            <a:r>
              <a:rPr lang="en-US" sz="2400" b="1" dirty="0" smtClean="0">
                <a:solidFill>
                  <a:schemeClr val="bg2">
                    <a:lumMod val="25000"/>
                  </a:schemeClr>
                </a:solidFill>
              </a:rPr>
              <a:t>perfectly timed so that His </a:t>
            </a:r>
            <a:r>
              <a:rPr lang="en-US" sz="2400" b="1" dirty="0" smtClean="0">
                <a:solidFill>
                  <a:srgbClr val="0070C0"/>
                </a:solidFill>
              </a:rPr>
              <a:t>presence</a:t>
            </a:r>
            <a:r>
              <a:rPr lang="en-US" sz="2400" b="1" dirty="0" smtClean="0">
                <a:solidFill>
                  <a:schemeClr val="bg2">
                    <a:lumMod val="25000"/>
                  </a:schemeClr>
                </a:solidFill>
              </a:rPr>
              <a:t> was before </a:t>
            </a:r>
            <a:r>
              <a:rPr lang="en-US" sz="2400" b="1" dirty="0" smtClean="0">
                <a:solidFill>
                  <a:srgbClr val="0070C0"/>
                </a:solidFill>
              </a:rPr>
              <a:t>Yahuah</a:t>
            </a:r>
            <a:r>
              <a:rPr lang="en-US" sz="2400" b="1" dirty="0" smtClean="0">
                <a:solidFill>
                  <a:schemeClr val="bg2">
                    <a:lumMod val="25000"/>
                  </a:schemeClr>
                </a:solidFill>
              </a:rPr>
              <a:t> </a:t>
            </a:r>
            <a:br>
              <a:rPr lang="en-US" sz="2400" b="1" dirty="0" smtClean="0">
                <a:solidFill>
                  <a:schemeClr val="bg2">
                    <a:lumMod val="25000"/>
                  </a:schemeClr>
                </a:solidFill>
              </a:rPr>
            </a:br>
            <a:r>
              <a:rPr lang="en-US" sz="2400" b="1" dirty="0" smtClean="0">
                <a:solidFill>
                  <a:schemeClr val="bg2">
                    <a:lumMod val="25000"/>
                  </a:schemeClr>
                </a:solidFill>
              </a:rPr>
              <a:t>as the earthly Wave Sheaf was </a:t>
            </a:r>
            <a:r>
              <a:rPr lang="en-US" sz="2400" b="1" dirty="0">
                <a:solidFill>
                  <a:schemeClr val="bg2">
                    <a:lumMod val="25000"/>
                  </a:schemeClr>
                </a:solidFill>
              </a:rPr>
              <a:t>waved </a:t>
            </a:r>
            <a:r>
              <a:rPr lang="en-US" sz="2400" b="1" dirty="0" smtClean="0">
                <a:solidFill>
                  <a:schemeClr val="bg2">
                    <a:lumMod val="25000"/>
                  </a:schemeClr>
                </a:solidFill>
              </a:rPr>
              <a:t>heavenward </a:t>
            </a:r>
            <a:r>
              <a:rPr lang="en-US" sz="2400" b="1" dirty="0">
                <a:solidFill>
                  <a:schemeClr val="bg2">
                    <a:lumMod val="25000"/>
                  </a:schemeClr>
                </a:solidFill>
              </a:rPr>
              <a:t>– at the </a:t>
            </a:r>
            <a:r>
              <a:rPr lang="en-US" sz="2400" b="1" dirty="0" smtClean="0">
                <a:solidFill>
                  <a:schemeClr val="bg2">
                    <a:lumMod val="25000"/>
                  </a:schemeClr>
                </a:solidFill>
              </a:rPr>
              <a:t/>
            </a:r>
            <a:br>
              <a:rPr lang="en-US" sz="2400" b="1" dirty="0" smtClean="0">
                <a:solidFill>
                  <a:schemeClr val="bg2">
                    <a:lumMod val="25000"/>
                  </a:schemeClr>
                </a:solidFill>
              </a:rPr>
            </a:br>
            <a:r>
              <a:rPr lang="en-US" sz="2400" b="1" dirty="0" smtClean="0">
                <a:solidFill>
                  <a:schemeClr val="bg2">
                    <a:lumMod val="25000"/>
                  </a:schemeClr>
                </a:solidFill>
              </a:rPr>
              <a:t>early dawn hours of </a:t>
            </a:r>
            <a:r>
              <a:rPr lang="en-US" sz="2400" b="1" u="sng" dirty="0" smtClean="0">
                <a:solidFill>
                  <a:srgbClr val="0070C0"/>
                </a:solidFill>
              </a:rPr>
              <a:t>the next</a:t>
            </a:r>
            <a:r>
              <a:rPr lang="en-US" sz="2400" b="1" dirty="0" smtClean="0">
                <a:solidFill>
                  <a:srgbClr val="0070C0"/>
                </a:solidFill>
              </a:rPr>
              <a:t> </a:t>
            </a:r>
            <a:br>
              <a:rPr lang="en-US" sz="2400" b="1" dirty="0" smtClean="0">
                <a:solidFill>
                  <a:srgbClr val="0070C0"/>
                </a:solidFill>
              </a:rPr>
            </a:br>
            <a:r>
              <a:rPr lang="en-US" sz="2400" b="1" u="sng" dirty="0" smtClean="0">
                <a:solidFill>
                  <a:srgbClr val="0070C0"/>
                </a:solidFill>
              </a:rPr>
              <a:t>da</a:t>
            </a:r>
            <a:r>
              <a:rPr lang="en-US" sz="2400" b="1" dirty="0" smtClean="0">
                <a:solidFill>
                  <a:srgbClr val="0070C0"/>
                </a:solidFill>
              </a:rPr>
              <a:t>y</a:t>
            </a:r>
            <a:r>
              <a:rPr lang="en-US" sz="2400" b="1" dirty="0" smtClean="0">
                <a:solidFill>
                  <a:schemeClr val="bg2">
                    <a:lumMod val="25000"/>
                  </a:schemeClr>
                </a:solidFill>
              </a:rPr>
              <a:t> – </a:t>
            </a:r>
            <a:r>
              <a:rPr lang="en-US" sz="2000" b="1" dirty="0" smtClean="0">
                <a:solidFill>
                  <a:schemeClr val="bg2">
                    <a:lumMod val="25000"/>
                  </a:schemeClr>
                </a:solidFill>
              </a:rPr>
              <a:t>(1</a:t>
            </a:r>
            <a:r>
              <a:rPr lang="en-US" sz="2000" b="1" baseline="30000" dirty="0" smtClean="0">
                <a:solidFill>
                  <a:schemeClr val="bg2">
                    <a:lumMod val="25000"/>
                  </a:schemeClr>
                </a:solidFill>
              </a:rPr>
              <a:t>st</a:t>
            </a:r>
            <a:r>
              <a:rPr lang="en-US" sz="2000" b="1" dirty="0" smtClean="0">
                <a:solidFill>
                  <a:schemeClr val="bg2">
                    <a:lumMod val="25000"/>
                  </a:schemeClr>
                </a:solidFill>
              </a:rPr>
              <a:t> cycle/Sun.).  </a:t>
            </a:r>
            <a:endParaRPr lang="en-US" sz="2400" b="1" dirty="0" smtClean="0">
              <a:solidFill>
                <a:schemeClr val="bg2">
                  <a:lumMod val="25000"/>
                </a:schemeClr>
              </a:solidFill>
            </a:endParaRPr>
          </a:p>
          <a:p>
            <a:endParaRPr lang="en-US" b="1" dirty="0">
              <a:solidFill>
                <a:schemeClr val="bg2">
                  <a:lumMod val="25000"/>
                </a:schemeClr>
              </a:solidFill>
            </a:endParaRPr>
          </a:p>
          <a:p>
            <a:r>
              <a:rPr lang="en-US" sz="1600" b="1" dirty="0" smtClean="0">
                <a:solidFill>
                  <a:schemeClr val="bg2">
                    <a:lumMod val="25000"/>
                  </a:schemeClr>
                </a:solidFill>
              </a:rPr>
              <a:t>(</a:t>
            </a:r>
            <a:r>
              <a:rPr lang="en-US" sz="1600" b="1" dirty="0">
                <a:solidFill>
                  <a:schemeClr val="bg2">
                    <a:lumMod val="25000"/>
                  </a:schemeClr>
                </a:solidFill>
              </a:rPr>
              <a:t>A study on the Wednesday crucifixion is </a:t>
            </a:r>
            <a:r>
              <a:rPr lang="en-US" sz="1600" b="1" dirty="0" smtClean="0">
                <a:solidFill>
                  <a:schemeClr val="bg2">
                    <a:lumMod val="25000"/>
                  </a:schemeClr>
                </a:solidFill>
              </a:rPr>
              <a:t/>
            </a:r>
            <a:br>
              <a:rPr lang="en-US" sz="1600" b="1" dirty="0" smtClean="0">
                <a:solidFill>
                  <a:schemeClr val="bg2">
                    <a:lumMod val="25000"/>
                  </a:schemeClr>
                </a:solidFill>
              </a:rPr>
            </a:br>
            <a:r>
              <a:rPr lang="en-US" sz="1600" b="1" dirty="0" smtClean="0">
                <a:solidFill>
                  <a:schemeClr val="bg2">
                    <a:lumMod val="25000"/>
                  </a:schemeClr>
                </a:solidFill>
              </a:rPr>
              <a:t>crucial </a:t>
            </a:r>
            <a:r>
              <a:rPr lang="en-US" sz="1600" b="1" dirty="0">
                <a:solidFill>
                  <a:schemeClr val="bg2">
                    <a:lumMod val="25000"/>
                  </a:schemeClr>
                </a:solidFill>
              </a:rPr>
              <a:t>if this fact is not recognized yet. </a:t>
            </a:r>
            <a:r>
              <a:rPr lang="en-US" sz="1600" b="1" dirty="0" smtClean="0">
                <a:solidFill>
                  <a:schemeClr val="bg2">
                    <a:lumMod val="25000"/>
                  </a:schemeClr>
                </a:solidFill>
              </a:rPr>
              <a:t> </a:t>
            </a:r>
            <a:br>
              <a:rPr lang="en-US" sz="1600" b="1" dirty="0" smtClean="0">
                <a:solidFill>
                  <a:schemeClr val="bg2">
                    <a:lumMod val="25000"/>
                  </a:schemeClr>
                </a:solidFill>
              </a:rPr>
            </a:br>
            <a:r>
              <a:rPr lang="en-US" sz="1600" b="1" dirty="0" smtClean="0">
                <a:solidFill>
                  <a:schemeClr val="bg2">
                    <a:lumMod val="25000"/>
                  </a:schemeClr>
                </a:solidFill>
              </a:rPr>
              <a:t>Ask </a:t>
            </a:r>
            <a:r>
              <a:rPr lang="en-US" sz="1600" b="1" dirty="0">
                <a:solidFill>
                  <a:schemeClr val="bg2">
                    <a:lumMod val="25000"/>
                  </a:schemeClr>
                </a:solidFill>
              </a:rPr>
              <a:t>for studies if you need more information.) </a:t>
            </a:r>
          </a:p>
        </p:txBody>
      </p:sp>
      <p:sp>
        <p:nvSpPr>
          <p:cNvPr id="8"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Timing of </a:t>
            </a:r>
            <a:r>
              <a:rPr lang="en-US" sz="4400" spc="50" dirty="0" smtClean="0">
                <a:ln w="11430"/>
                <a:solidFill>
                  <a:srgbClr val="FFC000"/>
                </a:solidFill>
                <a:effectLst>
                  <a:outerShdw blurRad="76200" dist="50800" dir="5400000" algn="tl" rotWithShape="0">
                    <a:srgbClr val="000000">
                      <a:alpha val="65000"/>
                    </a:srgbClr>
                  </a:outerShdw>
                </a:effectLst>
              </a:rPr>
              <a:t>Resurrection</a:t>
            </a:r>
            <a:r>
              <a:rPr lang="en-US" sz="4400" spc="50" dirty="0" smtClean="0">
                <a:ln w="11430"/>
                <a:solidFill>
                  <a:srgbClr val="00B0F0"/>
                </a:solidFill>
                <a:effectLst>
                  <a:outerShdw blurRad="76200" dist="50800" dir="5400000" algn="tl" rotWithShape="0">
                    <a:srgbClr val="000000">
                      <a:alpha val="65000"/>
                    </a:srgbClr>
                  </a:outerShdw>
                </a:effectLst>
              </a:rPr>
              <a:t> </a:t>
            </a:r>
            <a:r>
              <a:rPr lang="en-US" sz="4400" spc="50" dirty="0" smtClean="0">
                <a:ln w="11430"/>
                <a:solidFill>
                  <a:srgbClr val="8C4C64"/>
                </a:solidFill>
                <a:effectLst>
                  <a:outerShdw blurRad="76200" dist="50800" dir="5400000" algn="tl" rotWithShape="0">
                    <a:srgbClr val="000000">
                      <a:alpha val="65000"/>
                    </a:srgbClr>
                  </a:outerShdw>
                </a:effectLst>
              </a:rPr>
              <a:t>&amp; </a:t>
            </a:r>
            <a:r>
              <a:rPr lang="en-US" sz="4400" spc="50" dirty="0" smtClean="0">
                <a:ln w="11430"/>
                <a:solidFill>
                  <a:srgbClr val="00B0F0"/>
                </a:solidFill>
                <a:effectLst>
                  <a:outerShdw blurRad="76200" dist="50800" dir="5400000" algn="tl" rotWithShape="0">
                    <a:srgbClr val="000000">
                      <a:alpha val="65000"/>
                    </a:srgbClr>
                  </a:outerShdw>
                </a:effectLst>
              </a:rPr>
              <a:t>Ascension</a:t>
            </a:r>
            <a:endParaRPr lang="en-US" sz="1800" spc="50" dirty="0">
              <a:ln w="11430"/>
              <a:solidFill>
                <a:srgbClr val="00B0F0"/>
              </a:solidFill>
              <a:effectLst>
                <a:outerShdw blurRad="76200" dist="50800" dir="5400000" algn="tl" rotWithShape="0">
                  <a:srgbClr val="000000">
                    <a:alpha val="65000"/>
                  </a:srgbClr>
                </a:outerShdw>
              </a:effectLst>
            </a:endParaRPr>
          </a:p>
        </p:txBody>
      </p:sp>
      <p:pic>
        <p:nvPicPr>
          <p:cNvPr id="5122" name="Picture 2" descr="C:\Users\Rae\Desktop\reaping_the_harvest-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0" y="3336219"/>
            <a:ext cx="2387123" cy="3232165"/>
          </a:xfrm>
          <a:prstGeom prst="rect">
            <a:avLst/>
          </a:prstGeom>
          <a:ln w="76200">
            <a:solidFill>
              <a:srgbClr val="0070C0"/>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5123" name="Picture 3" descr="C:\Users\Rae\Desktop\tomb 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40596" y="914400"/>
            <a:ext cx="2735929" cy="2048907"/>
          </a:xfrm>
          <a:prstGeom prst="rect">
            <a:avLst/>
          </a:prstGeom>
          <a:ln w="76200">
            <a:solidFill>
              <a:srgbClr val="8C4C64"/>
            </a:solid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3342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22</a:t>
            </a:fld>
            <a:endParaRPr lang="en-US"/>
          </a:p>
        </p:txBody>
      </p:sp>
      <p:sp>
        <p:nvSpPr>
          <p:cNvPr id="5" name="TextBox 4"/>
          <p:cNvSpPr txBox="1"/>
          <p:nvPr/>
        </p:nvSpPr>
        <p:spPr>
          <a:xfrm>
            <a:off x="3048000" y="3200760"/>
            <a:ext cx="2743200" cy="2246769"/>
          </a:xfrm>
          <a:prstGeom prst="rect">
            <a:avLst/>
          </a:prstGeom>
          <a:noFill/>
          <a:ln>
            <a:solidFill>
              <a:schemeClr val="bg2">
                <a:lumMod val="90000"/>
              </a:schemeClr>
            </a:solidFill>
          </a:ln>
          <a:effectLst>
            <a:glow rad="139700">
              <a:schemeClr val="accent4">
                <a:satMod val="175000"/>
                <a:alpha val="40000"/>
              </a:schemeClr>
            </a:glow>
          </a:effectLst>
          <a:scene3d>
            <a:camera prst="orthographicFront"/>
            <a:lightRig rig="threePt" dir="t"/>
          </a:scene3d>
          <a:sp3d>
            <a:bevelT w="152400" h="50800" prst="softRound"/>
          </a:sp3d>
        </p:spPr>
        <p:txBody>
          <a:bodyPr wrap="square" rtlCol="0">
            <a:spAutoFit/>
            <a:sp3d extrusionH="57150">
              <a:bevelT w="38100" h="38100"/>
            </a:sp3d>
          </a:bodyP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itchFamily="34" charset="0"/>
              </a:rPr>
              <a:t>These two very important events did not occur on the same day!</a:t>
            </a:r>
            <a:endPar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itle 1"/>
          <p:cNvSpPr txBox="1">
            <a:spLocks/>
          </p:cNvSpPr>
          <p:nvPr/>
        </p:nvSpPr>
        <p:spPr>
          <a:xfrm>
            <a:off x="-76200" y="22860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Charting </a:t>
            </a:r>
            <a:r>
              <a:rPr lang="en-US" sz="4400" spc="50" dirty="0" smtClean="0">
                <a:ln w="11430"/>
                <a:solidFill>
                  <a:srgbClr val="FFC000"/>
                </a:solidFill>
                <a:effectLst>
                  <a:outerShdw blurRad="76200" dist="50800" dir="5400000" algn="tl" rotWithShape="0">
                    <a:srgbClr val="000000">
                      <a:alpha val="65000"/>
                    </a:srgbClr>
                  </a:outerShdw>
                </a:effectLst>
              </a:rPr>
              <a:t>Resurrection</a:t>
            </a:r>
            <a:r>
              <a:rPr lang="en-US" sz="4400" spc="50" dirty="0" smtClean="0">
                <a:ln w="11430"/>
                <a:solidFill>
                  <a:srgbClr val="00B0F0"/>
                </a:solidFill>
                <a:effectLst>
                  <a:outerShdw blurRad="76200" dist="50800" dir="5400000" algn="tl" rotWithShape="0">
                    <a:srgbClr val="000000">
                      <a:alpha val="65000"/>
                    </a:srgbClr>
                  </a:outerShdw>
                </a:effectLst>
              </a:rPr>
              <a:t> </a:t>
            </a:r>
            <a:r>
              <a:rPr lang="en-US" sz="4400" spc="50" dirty="0" smtClean="0">
                <a:ln w="11430"/>
                <a:solidFill>
                  <a:srgbClr val="8C4C64"/>
                </a:solidFill>
                <a:effectLst>
                  <a:outerShdw blurRad="76200" dist="50800" dir="5400000" algn="tl" rotWithShape="0">
                    <a:srgbClr val="000000">
                      <a:alpha val="65000"/>
                    </a:srgbClr>
                  </a:outerShdw>
                </a:effectLst>
              </a:rPr>
              <a:t>&amp; </a:t>
            </a:r>
            <a:r>
              <a:rPr lang="en-US" sz="4400" spc="50" dirty="0" smtClean="0">
                <a:ln w="11430"/>
                <a:solidFill>
                  <a:srgbClr val="00B0F0"/>
                </a:solidFill>
                <a:effectLst>
                  <a:outerShdw blurRad="76200" dist="50800" dir="5400000" algn="tl" rotWithShape="0">
                    <a:srgbClr val="000000">
                      <a:alpha val="65000"/>
                    </a:srgbClr>
                  </a:outerShdw>
                </a:effectLst>
              </a:rPr>
              <a:t>Ascension</a:t>
            </a:r>
            <a:endParaRPr lang="en-US" sz="1800" spc="50" dirty="0">
              <a:ln w="11430"/>
              <a:solidFill>
                <a:srgbClr val="00B0F0"/>
              </a:solidFill>
              <a:effectLst>
                <a:outerShdw blurRad="76200" dist="50800" dir="5400000" algn="tl" rotWithShape="0">
                  <a:srgbClr val="000000">
                    <a:alpha val="65000"/>
                  </a:srgbClr>
                </a:outerShdw>
              </a:effectLst>
            </a:endParaRPr>
          </a:p>
        </p:txBody>
      </p:sp>
      <p:pic>
        <p:nvPicPr>
          <p:cNvPr id="5122" name="Picture 2" descr="C:\Users\Rae\Desktop\reaping_the_harvest-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3200400"/>
            <a:ext cx="2387123" cy="3232165"/>
          </a:xfrm>
          <a:prstGeom prst="rect">
            <a:avLst/>
          </a:prstGeom>
          <a:ln w="76200">
            <a:solidFill>
              <a:srgbClr val="0070C0"/>
            </a:solidFill>
          </a:ln>
          <a:effectLst>
            <a:glow rad="228600">
              <a:schemeClr val="accent1">
                <a:satMod val="175000"/>
                <a:alpha val="40000"/>
              </a:schemeClr>
            </a:glow>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5123" name="Picture 3" descr="C:\Users\Rae\Desktop\tomb 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19800" y="3255194"/>
            <a:ext cx="2735929" cy="2048907"/>
          </a:xfrm>
          <a:prstGeom prst="rect">
            <a:avLst/>
          </a:prstGeom>
          <a:ln w="76200">
            <a:solidFill>
              <a:srgbClr val="8C4C64"/>
            </a:solidFill>
          </a:ln>
          <a:effectLst>
            <a:glow rad="228600">
              <a:schemeClr val="accent6">
                <a:satMod val="175000"/>
                <a:alpha val="40000"/>
              </a:schemeClr>
            </a:glow>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3860756419"/>
              </p:ext>
            </p:extLst>
          </p:nvPr>
        </p:nvGraphicFramePr>
        <p:xfrm>
          <a:off x="457200" y="1295400"/>
          <a:ext cx="8229599" cy="1539239"/>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98239">
                <a:tc>
                  <a:txBody>
                    <a:bodyPr/>
                    <a:lstStyle/>
                    <a:p>
                      <a:pPr algn="ctr"/>
                      <a:r>
                        <a:rPr lang="en-US" sz="1600" dirty="0" smtClean="0"/>
                        <a:t>1</a:t>
                      </a:r>
                      <a:r>
                        <a:rPr lang="en-US" sz="1600" baseline="30000" dirty="0" smtClean="0"/>
                        <a:t>st</a:t>
                      </a:r>
                      <a:r>
                        <a:rPr lang="en-US" sz="1600" dirty="0" smtClean="0"/>
                        <a:t> (Sun)</a:t>
                      </a:r>
                      <a:endParaRPr lang="en-US" sz="1600" dirty="0"/>
                    </a:p>
                  </a:txBody>
                  <a:tcPr>
                    <a:lnB w="38100" cmpd="sng">
                      <a:noFill/>
                    </a:lnB>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72380">
                <a:tc>
                  <a:txBody>
                    <a:bodyPr/>
                    <a:lstStyle/>
                    <a:p>
                      <a:pPr algn="ctr"/>
                      <a:r>
                        <a:rPr lang="en-US" sz="1400" b="0" dirty="0" smtClean="0"/>
                        <a:t>4</a:t>
                      </a:r>
                      <a:endParaRPr lang="en-US" sz="1400"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DCE5EE"/>
                    </a:solidFill>
                  </a:tcPr>
                </a:tc>
                <a:tc>
                  <a:txBody>
                    <a:bodyPr/>
                    <a:lstStyle/>
                    <a:p>
                      <a:pPr algn="ctr"/>
                      <a:r>
                        <a:rPr lang="en-US" sz="1400" dirty="0" smtClean="0"/>
                        <a:t>5</a:t>
                      </a:r>
                      <a:endParaRPr lang="en-US" sz="1400" dirty="0"/>
                    </a:p>
                  </a:txBody>
                  <a:tcPr>
                    <a:lnL w="12700" cmpd="sng">
                      <a:noFill/>
                    </a:lnL>
                    <a:cell3D prstMaterial="dkEdge">
                      <a:bevel w="77470" h="12700" prst="softRound"/>
                      <a:lightRig rig="flood" dir="t"/>
                    </a:cell3D>
                    <a:solidFill>
                      <a:srgbClr val="DCE5EE"/>
                    </a:solidFill>
                  </a:tcPr>
                </a:tc>
                <a:tc>
                  <a:txBody>
                    <a:bodyPr/>
                    <a:lstStyle/>
                    <a:p>
                      <a:pPr algn="ctr"/>
                      <a:r>
                        <a:rPr lang="en-US" sz="1400" dirty="0" smtClean="0"/>
                        <a:t>6</a:t>
                      </a:r>
                      <a:endParaRPr lang="en-US" sz="1400" dirty="0"/>
                    </a:p>
                  </a:txBody>
                  <a:tcPr>
                    <a:cell3D prstMaterial="dkEdge">
                      <a:bevel w="77470" h="12700" prst="softRound"/>
                      <a:lightRig rig="flood" dir="t"/>
                    </a:cell3D>
                  </a:tcPr>
                </a:tc>
                <a:tc>
                  <a:txBody>
                    <a:bodyPr/>
                    <a:lstStyle/>
                    <a:p>
                      <a:pPr algn="ctr"/>
                      <a:r>
                        <a:rPr lang="en-US" sz="1400" dirty="0" smtClean="0"/>
                        <a:t>7</a:t>
                      </a:r>
                      <a:endParaRPr lang="en-US" sz="1400" dirty="0"/>
                    </a:p>
                  </a:txBody>
                  <a:tcPr>
                    <a:cell3D prstMaterial="dkEdge">
                      <a:bevel w="77470" h="12700" prst="softRound"/>
                      <a:lightRig rig="flood" dir="t"/>
                    </a:cell3D>
                  </a:tcPr>
                </a:tc>
                <a:tc>
                  <a:txBody>
                    <a:bodyPr/>
                    <a:lstStyle/>
                    <a:p>
                      <a:pPr algn="ctr"/>
                      <a:r>
                        <a:rPr lang="en-US" sz="1400" dirty="0" smtClean="0"/>
                        <a:t>8</a:t>
                      </a:r>
                      <a:endParaRPr lang="en-US" sz="1400" dirty="0"/>
                    </a:p>
                  </a:txBody>
                  <a:tcPr>
                    <a:cell3D prstMaterial="dkEdge">
                      <a:bevel w="77470" h="12700" prst="softRound"/>
                      <a:lightRig rig="flood" dir="t"/>
                    </a:cell3D>
                  </a:tcPr>
                </a:tc>
                <a:tc>
                  <a:txBody>
                    <a:bodyPr/>
                    <a:lstStyle/>
                    <a:p>
                      <a:pPr algn="ctr"/>
                      <a:r>
                        <a:rPr lang="en-US" sz="1400" dirty="0" smtClean="0"/>
                        <a:t>9</a:t>
                      </a:r>
                      <a:endParaRPr lang="en-US" sz="1400" dirty="0"/>
                    </a:p>
                  </a:txBody>
                  <a:tcPr>
                    <a:cell3D prstMaterial="dkEdge">
                      <a:bevel w="77470" h="12700" prst="softRound"/>
                      <a:lightRig rig="flood" dir="t"/>
                    </a:cell3D>
                  </a:tcPr>
                </a:tc>
                <a:tc>
                  <a:txBody>
                    <a:bodyPr/>
                    <a:lstStyle/>
                    <a:p>
                      <a:pPr algn="ctr"/>
                      <a:r>
                        <a:rPr lang="en-US" sz="1400" dirty="0" smtClean="0"/>
                        <a:t>10</a:t>
                      </a:r>
                      <a:endParaRPr lang="en-US" sz="1400" dirty="0"/>
                    </a:p>
                  </a:txBody>
                  <a:tcPr>
                    <a:cell3D prstMaterial="dkEdge">
                      <a:bevel w="77470" h="12700" prst="softRound"/>
                      <a:lightRig rig="flood" dir="t"/>
                    </a:cell3D>
                  </a:tcPr>
                </a:tc>
              </a:tr>
              <a:tr h="372380">
                <a:tc>
                  <a:txBody>
                    <a:bodyPr/>
                    <a:lstStyle/>
                    <a:p>
                      <a:pPr algn="ctr"/>
                      <a:r>
                        <a:rPr lang="en-US" sz="1400" dirty="0" smtClean="0"/>
                        <a:t>11</a:t>
                      </a:r>
                      <a:endParaRPr lang="en-US" sz="1400" dirty="0"/>
                    </a:p>
                  </a:txBody>
                  <a:tcPr>
                    <a:lnT w="12700" cmpd="sng">
                      <a:noFill/>
                    </a:lnT>
                    <a:lnB w="12700" cmpd="sng">
                      <a:noFill/>
                    </a:lnB>
                    <a:cell3D prstMaterial="dkEdge">
                      <a:bevel w="77470" h="12700" prst="softRound"/>
                      <a:lightRig rig="flood" dir="t"/>
                    </a:cell3D>
                  </a:tcPr>
                </a:tc>
                <a:tc>
                  <a:txBody>
                    <a:bodyPr/>
                    <a:lstStyle/>
                    <a:p>
                      <a:pPr algn="ctr"/>
                      <a:r>
                        <a:rPr lang="en-US" sz="1400" dirty="0" smtClean="0"/>
                        <a:t>12</a:t>
                      </a:r>
                      <a:endParaRPr lang="en-US" sz="1400" dirty="0"/>
                    </a:p>
                  </a:txBody>
                  <a:tcPr>
                    <a:cell3D prstMaterial="dkEdge">
                      <a:bevel w="77470" h="12700" prst="softRound"/>
                      <a:lightRig rig="flood" dir="t"/>
                    </a:cell3D>
                  </a:tcPr>
                </a:tc>
                <a:tc>
                  <a:txBody>
                    <a:bodyPr/>
                    <a:lstStyle/>
                    <a:p>
                      <a:pPr algn="ctr"/>
                      <a:r>
                        <a:rPr lang="en-US" sz="1400" dirty="0" smtClean="0"/>
                        <a:t>13</a:t>
                      </a:r>
                      <a:endParaRPr lang="en-US" sz="1400" dirty="0"/>
                    </a:p>
                  </a:txBody>
                  <a:tcPr>
                    <a:cell3D prstMaterial="dkEdge">
                      <a:bevel w="77470" h="12700" prst="softRound"/>
                      <a:lightRig rig="flood" dir="t"/>
                    </a:cell3D>
                  </a:tcPr>
                </a:tc>
                <a:tc>
                  <a:txBody>
                    <a:bodyPr/>
                    <a:lstStyle/>
                    <a:p>
                      <a:pPr algn="ctr"/>
                      <a:r>
                        <a:rPr lang="en-US" sz="1600" b="1" dirty="0" smtClean="0">
                          <a:solidFill>
                            <a:schemeClr val="bg1"/>
                          </a:solidFill>
                        </a:rPr>
                        <a:t>14 P/O</a:t>
                      </a:r>
                      <a:endParaRPr lang="en-US" sz="1100" b="1" dirty="0">
                        <a:solidFill>
                          <a:schemeClr val="bg1"/>
                        </a:solidFill>
                      </a:endParaRPr>
                    </a:p>
                  </a:txBody>
                  <a:tcPr>
                    <a:cell3D prstMaterial="dkEdge">
                      <a:bevel w="77470" h="12700" prst="softRound"/>
                      <a:lightRig rig="flood" dir="t"/>
                    </a:cell3D>
                    <a:solidFill>
                      <a:srgbClr val="FF0000"/>
                    </a:solidFill>
                  </a:tcPr>
                </a:tc>
                <a:tc>
                  <a:txBody>
                    <a:bodyPr/>
                    <a:lstStyle/>
                    <a:p>
                      <a:pPr algn="ctr"/>
                      <a:r>
                        <a:rPr lang="en-US" sz="1400" dirty="0" smtClean="0"/>
                        <a:t>15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400" dirty="0" smtClean="0"/>
                        <a:t>16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800" b="1" dirty="0" smtClean="0"/>
                        <a:t>17 </a:t>
                      </a:r>
                      <a:r>
                        <a:rPr lang="en-US" sz="1800" b="1" dirty="0" err="1" smtClean="0"/>
                        <a:t>Ress</a:t>
                      </a:r>
                      <a:r>
                        <a:rPr lang="en-US" sz="1800" b="1" dirty="0" smtClean="0"/>
                        <a:t>.</a:t>
                      </a:r>
                      <a:endParaRPr lang="en-US" sz="1800" b="1" dirty="0"/>
                    </a:p>
                  </a:txBody>
                  <a:tcPr>
                    <a:cell3D prstMaterial="dkEdge">
                      <a:bevel w="77470" h="12700" prst="softRound"/>
                      <a:lightRig rig="flood" dir="t"/>
                    </a:cell3D>
                    <a:solidFill>
                      <a:srgbClr val="66CCFF"/>
                    </a:solidFill>
                  </a:tcPr>
                </a:tc>
              </a:tr>
              <a:tr h="372380">
                <a:tc>
                  <a:txBody>
                    <a:bodyPr/>
                    <a:lstStyle/>
                    <a:p>
                      <a:pPr algn="ctr"/>
                      <a:r>
                        <a:rPr lang="en-US" sz="2000" b="1" dirty="0" smtClean="0"/>
                        <a:t>18  W/S</a:t>
                      </a:r>
                      <a:endParaRPr lang="en-US" sz="1400" b="1" dirty="0"/>
                    </a:p>
                  </a:txBody>
                  <a:tcPr>
                    <a:lnT w="12700" cmpd="sng">
                      <a:noFill/>
                    </a:lnT>
                    <a:cell3D prstMaterial="dkEdge">
                      <a:bevel w="77470" h="12700" prst="softRound"/>
                      <a:lightRig rig="flood" dir="t"/>
                    </a:cell3D>
                    <a:solidFill>
                      <a:srgbClr val="00FF00"/>
                    </a:solidFill>
                  </a:tcPr>
                </a:tc>
                <a:tc>
                  <a:txBody>
                    <a:bodyPr/>
                    <a:lstStyle/>
                    <a:p>
                      <a:pPr algn="ctr"/>
                      <a:r>
                        <a:rPr lang="en-US" sz="1400" dirty="0" smtClean="0"/>
                        <a:t>19</a:t>
                      </a:r>
                      <a:r>
                        <a:rPr lang="en-US" sz="1400" baseline="0" dirty="0" smtClean="0"/>
                        <a:t>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400" dirty="0" smtClean="0"/>
                        <a:t>20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400" b="0" dirty="0" smtClean="0"/>
                        <a:t>21 ULB</a:t>
                      </a:r>
                      <a:endParaRPr lang="en-US" sz="1400" b="0" dirty="0"/>
                    </a:p>
                  </a:txBody>
                  <a:tcPr>
                    <a:cell3D prstMaterial="dkEdge">
                      <a:bevel w="77470" h="12700" prst="softRound"/>
                      <a:lightRig rig="flood" dir="t"/>
                    </a:cell3D>
                    <a:solidFill>
                      <a:schemeClr val="bg2">
                        <a:lumMod val="90000"/>
                      </a:schemeClr>
                    </a:solidFill>
                  </a:tcPr>
                </a:tc>
                <a:tc>
                  <a:txBody>
                    <a:bodyPr/>
                    <a:lstStyle/>
                    <a:p>
                      <a:pPr algn="ctr"/>
                      <a:r>
                        <a:rPr lang="en-US" sz="1400" dirty="0" smtClean="0"/>
                        <a:t>22</a:t>
                      </a:r>
                      <a:endParaRPr lang="en-US" sz="1400" dirty="0"/>
                    </a:p>
                  </a:txBody>
                  <a:tcPr>
                    <a:cell3D prstMaterial="dkEdge">
                      <a:bevel w="77470" h="12700" prst="softRound"/>
                      <a:lightRig rig="flood" dir="t"/>
                    </a:cell3D>
                  </a:tcPr>
                </a:tc>
                <a:tc>
                  <a:txBody>
                    <a:bodyPr/>
                    <a:lstStyle/>
                    <a:p>
                      <a:pPr algn="ctr"/>
                      <a:r>
                        <a:rPr lang="en-US" sz="1400" dirty="0" smtClean="0"/>
                        <a:t>23</a:t>
                      </a:r>
                      <a:endParaRPr lang="en-US" sz="1400" dirty="0"/>
                    </a:p>
                  </a:txBody>
                  <a:tcPr>
                    <a:cell3D prstMaterial="dkEdge">
                      <a:bevel w="77470" h="12700" prst="softRound"/>
                      <a:lightRig rig="flood" dir="t"/>
                    </a:cell3D>
                  </a:tcPr>
                </a:tc>
                <a:tc>
                  <a:txBody>
                    <a:bodyPr/>
                    <a:lstStyle/>
                    <a:p>
                      <a:pPr algn="ctr"/>
                      <a:r>
                        <a:rPr lang="en-US" sz="1400" b="1" dirty="0" smtClean="0"/>
                        <a:t>24</a:t>
                      </a:r>
                      <a:endParaRPr lang="en-US" sz="1400" b="1" dirty="0"/>
                    </a:p>
                  </a:txBody>
                  <a:tcPr>
                    <a:cell3D prstMaterial="dkEdge">
                      <a:bevel w="77470" h="12700" prst="softRound"/>
                      <a:lightRig rig="flood" dir="t"/>
                    </a:cell3D>
                    <a:solidFill>
                      <a:srgbClr val="DCE5EE"/>
                    </a:solidFill>
                  </a:tcPr>
                </a:tc>
              </a:tr>
            </a:tbl>
          </a:graphicData>
        </a:graphic>
      </p:graphicFrame>
      <p:cxnSp>
        <p:nvCxnSpPr>
          <p:cNvPr id="10" name="Straight Arrow Connector 9"/>
          <p:cNvCxnSpPr/>
          <p:nvPr/>
        </p:nvCxnSpPr>
        <p:spPr>
          <a:xfrm>
            <a:off x="8458200" y="2468166"/>
            <a:ext cx="0" cy="945356"/>
          </a:xfrm>
          <a:prstGeom prst="straightConnector1">
            <a:avLst/>
          </a:prstGeom>
          <a:ln w="76200">
            <a:solidFill>
              <a:srgbClr val="0070C0"/>
            </a:solidFill>
            <a:headEnd type="diamond" w="med" len="med"/>
            <a:tailEnd type="triangle"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80599" y="2940844"/>
            <a:ext cx="0" cy="640556"/>
          </a:xfrm>
          <a:prstGeom prst="straightConnector1">
            <a:avLst/>
          </a:prstGeom>
          <a:ln w="76200">
            <a:solidFill>
              <a:srgbClr val="00B050"/>
            </a:solidFill>
            <a:headEnd type="diamond" w="med" len="med"/>
            <a:tailEnd type="triangle"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48000" y="5715000"/>
            <a:ext cx="5707729" cy="830997"/>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a:solidFill>
                  <a:srgbClr val="4F2270"/>
                </a:solidFill>
              </a:rPr>
              <a:t>If Wave Sheaf is not observed at the exact correct time, numerous problems arise.</a:t>
            </a:r>
          </a:p>
        </p:txBody>
      </p:sp>
    </p:spTree>
    <p:extLst>
      <p:ext uri="{BB962C8B-B14F-4D97-AF65-F5344CB8AC3E}">
        <p14:creationId xmlns:p14="http://schemas.microsoft.com/office/powerpoint/2010/main" val="11703298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250"/>
                                        <p:tgtEl>
                                          <p:spTgt spid="10"/>
                                        </p:tgtEl>
                                      </p:cBhvr>
                                    </p:animEffect>
                                  </p:childTnLst>
                                </p:cTn>
                              </p:par>
                            </p:childTnLst>
                          </p:cTn>
                        </p:par>
                        <p:par>
                          <p:cTn id="8" fill="hold">
                            <p:stCondLst>
                              <p:cond delay="2250"/>
                            </p:stCondLst>
                            <p:childTnLst>
                              <p:par>
                                <p:cTn id="9" presetID="8" presetClass="entr" presetSubtype="16" fill="hold" nodeType="afterEffect">
                                  <p:stCondLst>
                                    <p:cond delay="0"/>
                                  </p:stCondLst>
                                  <p:childTnLst>
                                    <p:set>
                                      <p:cBhvr>
                                        <p:cTn id="10" dur="1" fill="hold">
                                          <p:stCondLst>
                                            <p:cond delay="0"/>
                                          </p:stCondLst>
                                        </p:cTn>
                                        <p:tgtEl>
                                          <p:spTgt spid="5123"/>
                                        </p:tgtEl>
                                        <p:attrNameLst>
                                          <p:attrName>style.visibility</p:attrName>
                                        </p:attrNameLst>
                                      </p:cBhvr>
                                      <p:to>
                                        <p:strVal val="visible"/>
                                      </p:to>
                                    </p:set>
                                    <p:animEffect transition="in" filter="diamond(in)">
                                      <p:cBhvr>
                                        <p:cTn id="11" dur="2000"/>
                                        <p:tgtEl>
                                          <p:spTgt spid="5123"/>
                                        </p:tgtEl>
                                      </p:cBhvr>
                                    </p:animEffect>
                                  </p:childTnLst>
                                </p:cTn>
                              </p:par>
                            </p:childTnLst>
                          </p:cTn>
                        </p:par>
                        <p:par>
                          <p:cTn id="12" fill="hold">
                            <p:stCondLst>
                              <p:cond delay="4250"/>
                            </p:stCondLst>
                            <p:childTnLst>
                              <p:par>
                                <p:cTn id="13" presetID="22" presetClass="entr" presetSubtype="1" fill="hold"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1250"/>
                                        <p:tgtEl>
                                          <p:spTgt spid="11"/>
                                        </p:tgtEl>
                                      </p:cBhvr>
                                    </p:animEffect>
                                  </p:childTnLst>
                                </p:cTn>
                              </p:par>
                            </p:childTnLst>
                          </p:cTn>
                        </p:par>
                        <p:par>
                          <p:cTn id="16" fill="hold">
                            <p:stCondLst>
                              <p:cond delay="6500"/>
                            </p:stCondLst>
                            <p:childTnLst>
                              <p:par>
                                <p:cTn id="17" presetID="8" presetClass="entr" presetSubtype="16" fill="hold" nodeType="after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diamond(in)">
                                      <p:cBhvr>
                                        <p:cTn id="19"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23</a:t>
            </a:fld>
            <a:endParaRPr lang="en-US"/>
          </a:p>
        </p:txBody>
      </p:sp>
      <p:sp>
        <p:nvSpPr>
          <p:cNvPr id="5" name="TextBox 4"/>
          <p:cNvSpPr txBox="1"/>
          <p:nvPr/>
        </p:nvSpPr>
        <p:spPr>
          <a:xfrm>
            <a:off x="533400" y="1447999"/>
            <a:ext cx="4953000" cy="2215991"/>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400" b="1" dirty="0" smtClean="0">
                <a:solidFill>
                  <a:srgbClr val="00B050"/>
                </a:solidFill>
              </a:rPr>
              <a:t>Joshua’s 1</a:t>
            </a:r>
            <a:r>
              <a:rPr lang="en-US" sz="2400" b="1" baseline="30000" dirty="0" smtClean="0">
                <a:solidFill>
                  <a:srgbClr val="00B050"/>
                </a:solidFill>
              </a:rPr>
              <a:t>st</a:t>
            </a:r>
            <a:r>
              <a:rPr lang="en-US" sz="2400" b="1" dirty="0" smtClean="0">
                <a:solidFill>
                  <a:srgbClr val="00B050"/>
                </a:solidFill>
              </a:rPr>
              <a:t> honour was applied </a:t>
            </a:r>
            <a:r>
              <a:rPr lang="en-US" sz="2400" b="1" dirty="0">
                <a:solidFill>
                  <a:srgbClr val="00B050"/>
                </a:solidFill>
              </a:rPr>
              <a:t>to</a:t>
            </a:r>
            <a:r>
              <a:rPr lang="en-US" sz="2400" b="1" dirty="0" smtClean="0">
                <a:solidFill>
                  <a:srgbClr val="00B050"/>
                </a:solidFill>
              </a:rPr>
              <a:t>:</a:t>
            </a:r>
            <a:r>
              <a:rPr lang="en-US" dirty="0" smtClean="0"/>
              <a:t/>
            </a:r>
            <a:br>
              <a:rPr lang="en-US" dirty="0" smtClean="0"/>
            </a:br>
            <a:endParaRPr lang="en-US" dirty="0"/>
          </a:p>
          <a:p>
            <a:pPr lvl="0" algn="ct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a:t>
            </a:r>
            <a:r>
              <a:rPr lang="en-US" sz="2400"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Wave Sheaf Festival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event </a:t>
            </a:r>
            <a:b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(representing </a:t>
            </a:r>
            <a:r>
              <a:rPr lang="en-US" sz="2400" b="1" cap="all" dirty="0" smtClean="0">
                <a:ln w="9000" cmpd="sng">
                  <a:solidFill>
                    <a:schemeClr val="accent4">
                      <a:shade val="50000"/>
                      <a:satMod val="120000"/>
                    </a:schemeClr>
                  </a:solidFill>
                  <a:prstDash val="solid"/>
                </a:ln>
                <a:solidFill>
                  <a:srgbClr val="00CCFF"/>
                </a:solidFill>
                <a:effectLst>
                  <a:reflection blurRad="12700" stA="28000" endPos="45000" dist="1000" dir="5400000" sy="-100000" algn="bl" rotWithShape="0"/>
                </a:effectLst>
              </a:rPr>
              <a:t>Yahusha’s</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b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ascension during the early</a:t>
            </a:r>
            <a:b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2400" b="1" cap="all" dirty="0" smtClean="0">
                <a:ln w="9000" cmpd="sng">
                  <a:solidFill>
                    <a:srgbClr val="0066FF"/>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88900">
                    <a:srgbClr val="99FFCC"/>
                  </a:glow>
                  <a:reflection blurRad="12700" stA="28000" endPos="45000" dist="1000" dir="5400000" sy="-100000" algn="bl" rotWithShape="0"/>
                </a:effectLst>
              </a:rPr>
              <a:t>pre-sunrise hours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of this day).</a:t>
            </a:r>
            <a:r>
              <a:rPr lang="en-US" dirty="0" smtClean="0"/>
              <a:t> </a:t>
            </a:r>
            <a:endParaRPr lang="en-US" dirty="0"/>
          </a:p>
        </p:txBody>
      </p:sp>
      <p:sp>
        <p:nvSpPr>
          <p:cNvPr id="8"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200" spc="50" dirty="0" smtClean="0">
                <a:ln w="11430"/>
                <a:solidFill>
                  <a:srgbClr val="8C4C64"/>
                </a:solidFill>
                <a:effectLst>
                  <a:outerShdw blurRad="76200" dist="50800" dir="5400000" algn="tl" rotWithShape="0">
                    <a:srgbClr val="000000">
                      <a:alpha val="65000"/>
                    </a:srgbClr>
                  </a:outerShdw>
                </a:effectLst>
              </a:rPr>
              <a:t>Which was </a:t>
            </a:r>
            <a:r>
              <a:rPr lang="en-US" sz="4200" spc="50" dirty="0">
                <a:ln w="11430"/>
                <a:solidFill>
                  <a:srgbClr val="8C4C64"/>
                </a:solidFill>
                <a:effectLst>
                  <a:outerShdw blurRad="76200" dist="50800" dir="5400000" algn="tl" rotWithShape="0">
                    <a:srgbClr val="000000">
                      <a:alpha val="65000"/>
                    </a:srgbClr>
                  </a:outerShdw>
                </a:effectLst>
              </a:rPr>
              <a:t>H</a:t>
            </a:r>
            <a:r>
              <a:rPr lang="en-US" sz="4200" spc="50" dirty="0" smtClean="0">
                <a:ln w="11430"/>
                <a:solidFill>
                  <a:srgbClr val="8C4C64"/>
                </a:solidFill>
                <a:effectLst>
                  <a:outerShdw blurRad="76200" dist="50800" dir="5400000" algn="tl" rotWithShape="0">
                    <a:srgbClr val="000000">
                      <a:alpha val="65000"/>
                    </a:srgbClr>
                  </a:outerShdw>
                </a:effectLst>
              </a:rPr>
              <a:t>onoured </a:t>
            </a:r>
            <a:r>
              <a:rPr lang="en-US" sz="4200" spc="50" dirty="0">
                <a:ln w="11430"/>
                <a:solidFill>
                  <a:srgbClr val="8C4C64"/>
                </a:solidFill>
                <a:effectLst>
                  <a:outerShdw blurRad="76200" dist="50800" dir="5400000" algn="tl" rotWithShape="0">
                    <a:srgbClr val="000000">
                      <a:alpha val="65000"/>
                    </a:srgbClr>
                  </a:outerShdw>
                </a:effectLst>
              </a:rPr>
              <a:t>F</a:t>
            </a:r>
            <a:r>
              <a:rPr lang="en-US" sz="4200" spc="50" dirty="0" smtClean="0">
                <a:ln w="11430"/>
                <a:solidFill>
                  <a:srgbClr val="8C4C64"/>
                </a:solidFill>
                <a:effectLst>
                  <a:outerShdw blurRad="76200" dist="50800" dir="5400000" algn="tl" rotWithShape="0">
                    <a:srgbClr val="000000">
                      <a:alpha val="65000"/>
                    </a:srgbClr>
                  </a:outerShdw>
                </a:effectLst>
              </a:rPr>
              <a:t>irst on Abib 15?</a:t>
            </a:r>
          </a:p>
          <a:p>
            <a:r>
              <a:rPr lang="en-US" sz="4200" spc="50" dirty="0" smtClean="0">
                <a:ln w="11430"/>
                <a:solidFill>
                  <a:srgbClr val="00B050"/>
                </a:solidFill>
                <a:effectLst>
                  <a:outerShdw blurRad="76200" dist="50800" dir="5400000" algn="tl" rotWithShape="0">
                    <a:srgbClr val="000000">
                      <a:alpha val="65000"/>
                    </a:srgbClr>
                  </a:outerShdw>
                </a:effectLst>
              </a:rPr>
              <a:t>Wave Sheaf?</a:t>
            </a:r>
            <a:r>
              <a:rPr lang="en-US" sz="4200" spc="50" dirty="0" smtClean="0">
                <a:ln w="11430"/>
                <a:solidFill>
                  <a:schemeClr val="accent5"/>
                </a:solidFill>
                <a:effectLst>
                  <a:outerShdw blurRad="76200" dist="50800" dir="5400000" algn="tl" rotWithShape="0">
                    <a:srgbClr val="000000">
                      <a:alpha val="65000"/>
                    </a:srgbClr>
                  </a:outerShdw>
                </a:effectLst>
              </a:rPr>
              <a:t> ~ </a:t>
            </a:r>
            <a:r>
              <a:rPr lang="en-US" sz="4200" spc="50" dirty="0" smtClean="0">
                <a:ln w="11430"/>
                <a:solidFill>
                  <a:schemeClr val="accent4">
                    <a:lumMod val="50000"/>
                  </a:schemeClr>
                </a:solidFill>
                <a:effectLst>
                  <a:outerShdw blurRad="76200" dist="50800" dir="5400000" algn="tl" rotWithShape="0">
                    <a:srgbClr val="000000">
                      <a:alpha val="65000"/>
                    </a:srgbClr>
                  </a:outerShdw>
                </a:effectLst>
              </a:rPr>
              <a:t>Unleavened Bread?</a:t>
            </a:r>
            <a:endParaRPr lang="en-US" sz="4200" spc="50" dirty="0">
              <a:ln w="11430"/>
              <a:solidFill>
                <a:schemeClr val="accent4">
                  <a:lumMod val="50000"/>
                </a:schemeClr>
              </a:solidFill>
              <a:effectLst>
                <a:outerShdw blurRad="76200" dist="50800" dir="5400000" algn="tl" rotWithShape="0">
                  <a:srgbClr val="000000">
                    <a:alpha val="65000"/>
                  </a:srgbClr>
                </a:outerShdw>
              </a:effectLst>
            </a:endParaRPr>
          </a:p>
        </p:txBody>
      </p:sp>
      <p:pic>
        <p:nvPicPr>
          <p:cNvPr id="21506" name="Picture 2" descr="C:\Users\Rae\Desktop\ff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1589638"/>
            <a:ext cx="2770307" cy="1808395"/>
          </a:xfrm>
          <a:prstGeom prst="rect">
            <a:avLst/>
          </a:prstGeom>
          <a:noFill/>
          <a:ln w="38100">
            <a:solidFill>
              <a:schemeClr val="accent3">
                <a:lumMod val="50000"/>
              </a:schemeClr>
            </a:solidFill>
          </a:ln>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pic>
        <p:nvPicPr>
          <p:cNvPr id="21508" name="Picture 4" descr="C:\Users\Rae\Desktop\ulb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4173690"/>
            <a:ext cx="2819400" cy="1750947"/>
          </a:xfrm>
          <a:prstGeom prst="rect">
            <a:avLst/>
          </a:prstGeom>
          <a:noFill/>
          <a:ln w="38100">
            <a:solidFill>
              <a:srgbClr val="8C4C64"/>
            </a:solidFill>
          </a:ln>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3400" y="6019800"/>
            <a:ext cx="8193055" cy="584775"/>
          </a:xfrm>
          <a:prstGeom prst="rect">
            <a:avLst/>
          </a:prstGeom>
          <a:noFill/>
        </p:spPr>
        <p:txBody>
          <a:bodyPr wrap="square" rtlCol="0">
            <a:spAutoFit/>
            <a:scene3d>
              <a:camera prst="orthographicFront"/>
              <a:lightRig rig="threePt" dir="t"/>
            </a:scene3d>
            <a:sp3d extrusionH="57150">
              <a:bevelT w="38100" h="38100"/>
            </a:sp3d>
          </a:bodyPr>
          <a:lstStyle/>
          <a:p>
            <a:pPr lvl="0"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200" b="1" cap="all" dirty="0" smtClean="0">
                <a:ln w="9000" cmpd="sng">
                  <a:solidFill>
                    <a:schemeClr val="accent4">
                      <a:shade val="50000"/>
                      <a:satMod val="120000"/>
                    </a:schemeClr>
                  </a:solidFill>
                  <a:prstDash val="solid"/>
                </a:ln>
                <a:solidFill>
                  <a:srgbClr val="FC6204"/>
                </a:solidFill>
                <a:effectLst>
                  <a:reflection blurRad="12700" stA="28000" endPos="45000" dist="1000" dir="5400000" sy="-100000" algn="bl" rotWithShape="0"/>
                </a:effectLst>
              </a:rPr>
              <a:t>All </a:t>
            </a:r>
            <a:r>
              <a:rPr lang="en-US" sz="3200" b="1" cap="all" dirty="0">
                <a:ln w="9000" cmpd="sng">
                  <a:solidFill>
                    <a:schemeClr val="accent4">
                      <a:shade val="50000"/>
                      <a:satMod val="120000"/>
                    </a:schemeClr>
                  </a:solidFill>
                  <a:prstDash val="solid"/>
                </a:ln>
                <a:solidFill>
                  <a:srgbClr val="FC6204"/>
                </a:solidFill>
                <a:effectLst>
                  <a:reflection blurRad="12700" stA="28000" endPos="45000" dist="1000" dir="5400000" sy="-100000" algn="bl" rotWithShape="0"/>
                </a:effectLst>
              </a:rPr>
              <a:t>else on Abib </a:t>
            </a:r>
            <a:r>
              <a:rPr lang="en-US" sz="3200" b="1" cap="all" dirty="0" smtClean="0">
                <a:ln w="9000" cmpd="sng">
                  <a:solidFill>
                    <a:schemeClr val="accent4">
                      <a:shade val="50000"/>
                      <a:satMod val="120000"/>
                    </a:schemeClr>
                  </a:solidFill>
                  <a:prstDash val="solid"/>
                </a:ln>
                <a:solidFill>
                  <a:srgbClr val="FC6204"/>
                </a:solidFill>
                <a:effectLst>
                  <a:reflection blurRad="12700" stA="28000" endPos="45000" dist="1000" dir="5400000" sy="-100000" algn="bl" rotWithShape="0"/>
                </a:effectLst>
              </a:rPr>
              <a:t>15 pales in Comparison.</a:t>
            </a:r>
            <a:endParaRPr lang="en-US" sz="2400" dirty="0"/>
          </a:p>
        </p:txBody>
      </p:sp>
      <p:sp>
        <p:nvSpPr>
          <p:cNvPr id="10" name="TextBox 9"/>
          <p:cNvSpPr txBox="1"/>
          <p:nvPr/>
        </p:nvSpPr>
        <p:spPr>
          <a:xfrm>
            <a:off x="3429000" y="4200689"/>
            <a:ext cx="5638800" cy="1361911"/>
          </a:xfrm>
          <a:prstGeom prst="rect">
            <a:avLst/>
          </a:prstGeom>
          <a:noFill/>
        </p:spPr>
        <p:txBody>
          <a:bodyPr wrap="square" rtlCol="0">
            <a:spAutoFit/>
            <a:scene3d>
              <a:camera prst="orthographicFront"/>
              <a:lightRig rig="threePt" dir="t"/>
            </a:scene3d>
            <a:sp3d extrusionH="57150">
              <a:bevelT w="38100" h="38100"/>
            </a:sp3d>
          </a:bodyPr>
          <a:lstStyle/>
          <a:p>
            <a:pPr lvl="0" algn="ctr"/>
            <a:r>
              <a:rPr lang="en-US" sz="2400" b="1" dirty="0" smtClean="0">
                <a:solidFill>
                  <a:schemeClr val="bg2">
                    <a:lumMod val="25000"/>
                  </a:schemeClr>
                </a:solidFill>
              </a:rPr>
              <a:t>Joshua’s 2</a:t>
            </a:r>
            <a:r>
              <a:rPr lang="en-US" sz="2400" b="1" baseline="30000" dirty="0" smtClean="0">
                <a:solidFill>
                  <a:schemeClr val="bg2">
                    <a:lumMod val="25000"/>
                  </a:schemeClr>
                </a:solidFill>
              </a:rPr>
              <a:t>nd</a:t>
            </a:r>
            <a:r>
              <a:rPr lang="en-US" sz="2400" b="1" dirty="0" smtClean="0">
                <a:solidFill>
                  <a:schemeClr val="bg2">
                    <a:lumMod val="25000"/>
                  </a:schemeClr>
                </a:solidFill>
              </a:rPr>
              <a:t> honour </a:t>
            </a:r>
            <a:r>
              <a:rPr lang="en-US" sz="2400" b="1" dirty="0">
                <a:solidFill>
                  <a:schemeClr val="bg2">
                    <a:lumMod val="25000"/>
                  </a:schemeClr>
                </a:solidFill>
              </a:rPr>
              <a:t>was </a:t>
            </a:r>
            <a:r>
              <a:rPr lang="en-US" sz="2400" b="1" dirty="0" smtClean="0">
                <a:solidFill>
                  <a:schemeClr val="bg2">
                    <a:lumMod val="25000"/>
                  </a:schemeClr>
                </a:solidFill>
              </a:rPr>
              <a:t>bestowed upon:</a:t>
            </a:r>
          </a:p>
          <a:p>
            <a:pPr algn="ctr"/>
            <a:r>
              <a:rPr lang="en-US" sz="1050" b="1" dirty="0" smtClean="0">
                <a:solidFill>
                  <a:schemeClr val="bg2">
                    <a:lumMod val="25000"/>
                  </a:schemeClr>
                </a:solidFill>
              </a:rPr>
              <a:t>  </a:t>
            </a:r>
            <a:r>
              <a:rPr lang="en-US" b="1" dirty="0" smtClean="0">
                <a:solidFill>
                  <a:schemeClr val="bg2">
                    <a:lumMod val="25000"/>
                  </a:schemeClr>
                </a:solidFill>
              </a:rPr>
              <a:t/>
            </a:r>
            <a:br>
              <a:rPr lang="en-US" b="1" dirty="0" smtClean="0">
                <a:solidFill>
                  <a:schemeClr val="bg2">
                    <a:lumMod val="25000"/>
                  </a:schemeClr>
                </a:solidFill>
              </a:rPr>
            </a:br>
            <a:r>
              <a:rPr lang="en-US" sz="2400" b="1" cap="all" dirty="0" smtClean="0">
                <a:ln w="9000" cmpd="sng">
                  <a:solidFill>
                    <a:schemeClr val="accent4">
                      <a:shade val="50000"/>
                      <a:satMod val="120000"/>
                    </a:schemeClr>
                  </a:solidFill>
                  <a:prstDash val="solid"/>
                </a:ln>
                <a:solidFill>
                  <a:srgbClr val="8C4C64"/>
                </a:solidFill>
                <a:effectLst>
                  <a:reflection blurRad="12700" stA="28000" endPos="45000" dist="1000" dir="5400000" sy="-100000" algn="bl" rotWithShape="0"/>
                </a:effectLst>
              </a:rPr>
              <a:t>The festival of the 1</a:t>
            </a:r>
            <a:r>
              <a:rPr lang="en-US" sz="2400" b="1" cap="all" baseline="30000" dirty="0" smtClean="0">
                <a:ln w="9000" cmpd="sng">
                  <a:solidFill>
                    <a:schemeClr val="accent4">
                      <a:shade val="50000"/>
                      <a:satMod val="120000"/>
                    </a:schemeClr>
                  </a:solidFill>
                  <a:prstDash val="solid"/>
                </a:ln>
                <a:solidFill>
                  <a:srgbClr val="8C4C64"/>
                </a:solidFill>
                <a:effectLst>
                  <a:reflection blurRad="12700" stA="28000" endPos="45000" dist="1000" dir="5400000" sy="-100000" algn="bl" rotWithShape="0"/>
                </a:effectLst>
              </a:rPr>
              <a:t>st</a:t>
            </a:r>
            <a:r>
              <a:rPr lang="en-US" sz="2400" b="1" cap="all" dirty="0" smtClean="0">
                <a:ln w="9000" cmpd="sng">
                  <a:solidFill>
                    <a:schemeClr val="accent4">
                      <a:shade val="50000"/>
                      <a:satMod val="120000"/>
                    </a:schemeClr>
                  </a:solidFill>
                  <a:prstDash val="solid"/>
                </a:ln>
                <a:solidFill>
                  <a:srgbClr val="8C4C64"/>
                </a:solidFill>
                <a:effectLst>
                  <a:reflection blurRad="12700" stA="28000" endPos="45000" dist="1000" dir="5400000" sy="-100000" algn="bl" rotWithShape="0"/>
                </a:effectLst>
              </a:rPr>
              <a:t> Sabbath </a:t>
            </a:r>
            <a:br>
              <a:rPr lang="en-US" sz="2400" b="1" cap="all" dirty="0" smtClean="0">
                <a:ln w="9000" cmpd="sng">
                  <a:solidFill>
                    <a:schemeClr val="accent4">
                      <a:shade val="50000"/>
                      <a:satMod val="120000"/>
                    </a:schemeClr>
                  </a:solidFill>
                  <a:prstDash val="solid"/>
                </a:ln>
                <a:solidFill>
                  <a:srgbClr val="8C4C64"/>
                </a:solidFill>
                <a:effectLst>
                  <a:reflection blurRad="12700" stA="28000" endPos="45000" dist="1000" dir="5400000" sy="-100000" algn="bl" rotWithShape="0"/>
                </a:effectLst>
              </a:rPr>
            </a:br>
            <a:r>
              <a:rPr lang="en-US" sz="2400" b="1" cap="all" dirty="0" smtClean="0">
                <a:ln w="9000" cmpd="sng">
                  <a:solidFill>
                    <a:schemeClr val="accent4">
                      <a:shade val="50000"/>
                      <a:satMod val="120000"/>
                    </a:schemeClr>
                  </a:solidFill>
                  <a:prstDash val="solid"/>
                </a:ln>
                <a:solidFill>
                  <a:srgbClr val="8C4C64"/>
                </a:solidFill>
                <a:effectLst>
                  <a:reflection blurRad="12700" stA="28000" endPos="45000" dist="1000" dir="5400000" sy="-100000" algn="bl" rotWithShape="0"/>
                </a:effectLst>
              </a:rPr>
              <a:t>of Unleavened Bread. </a:t>
            </a:r>
            <a:endParaRPr lang="en-US" sz="2400" b="1" cap="all" dirty="0">
              <a:ln w="9000" cmpd="sng">
                <a:solidFill>
                  <a:schemeClr val="accent4">
                    <a:shade val="50000"/>
                    <a:satMod val="120000"/>
                  </a:schemeClr>
                </a:solidFill>
                <a:prstDash val="solid"/>
              </a:ln>
              <a:solidFill>
                <a:srgbClr val="8C4C64"/>
              </a:solidFill>
              <a:effectLst>
                <a:reflection blurRad="12700" stA="28000" endPos="45000" dist="1000" dir="5400000" sy="-100000" algn="bl" rotWithShape="0"/>
              </a:effectLst>
            </a:endParaRPr>
          </a:p>
        </p:txBody>
      </p:sp>
      <p:sp>
        <p:nvSpPr>
          <p:cNvPr id="3" name="Rounded Rectangle 2"/>
          <p:cNvSpPr/>
          <p:nvPr/>
        </p:nvSpPr>
        <p:spPr>
          <a:xfrm>
            <a:off x="990600" y="3668988"/>
            <a:ext cx="2133600" cy="285547"/>
          </a:xfrm>
          <a:prstGeom prst="roundRect">
            <a:avLst/>
          </a:prstGeom>
          <a:gradFill flip="none" rotWithShape="1">
            <a:gsLst>
              <a:gs pos="20000">
                <a:srgbClr val="200040"/>
              </a:gs>
              <a:gs pos="4000">
                <a:srgbClr val="000040"/>
              </a:gs>
              <a:gs pos="50000">
                <a:srgbClr val="400040"/>
              </a:gs>
              <a:gs pos="71000">
                <a:srgbClr val="8F0040"/>
              </a:gs>
              <a:gs pos="98000">
                <a:srgbClr val="FFC000"/>
              </a:gs>
            </a:gsLst>
            <a:lin ang="0" scaled="1"/>
            <a:tileRect/>
          </a:gradFill>
          <a:ln w="28575">
            <a:solidFill>
              <a:srgbClr val="4F227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bg1"/>
                </a:solidFill>
              </a:rPr>
              <a:t>Dawn - John 20:1-17 </a:t>
            </a:r>
            <a:endParaRPr lang="en-CA" b="1" dirty="0">
              <a:solidFill>
                <a:schemeClr val="bg1"/>
              </a:solidFill>
            </a:endParaRPr>
          </a:p>
        </p:txBody>
      </p:sp>
    </p:spTree>
    <p:extLst>
      <p:ext uri="{BB962C8B-B14F-4D97-AF65-F5344CB8AC3E}">
        <p14:creationId xmlns:p14="http://schemas.microsoft.com/office/powerpoint/2010/main" val="33088901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21506"/>
                                        </p:tgtEl>
                                        <p:attrNameLst>
                                          <p:attrName>style.visibility</p:attrName>
                                        </p:attrNameLst>
                                      </p:cBhvr>
                                      <p:to>
                                        <p:strVal val="visible"/>
                                      </p:to>
                                    </p:set>
                                    <p:animEffect transition="in" filter="circle(in)">
                                      <p:cBhvr>
                                        <p:cTn id="11" dur="2000"/>
                                        <p:tgtEl>
                                          <p:spTgt spid="21506"/>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1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6" presetClass="entr" presetSubtype="16" fill="hold" nodeType="afterEffect">
                                  <p:stCondLst>
                                    <p:cond delay="0"/>
                                  </p:stCondLst>
                                  <p:childTnLst>
                                    <p:set>
                                      <p:cBhvr>
                                        <p:cTn id="25" dur="1" fill="hold">
                                          <p:stCondLst>
                                            <p:cond delay="0"/>
                                          </p:stCondLst>
                                        </p:cTn>
                                        <p:tgtEl>
                                          <p:spTgt spid="21508"/>
                                        </p:tgtEl>
                                        <p:attrNameLst>
                                          <p:attrName>style.visibility</p:attrName>
                                        </p:attrNameLst>
                                      </p:cBhvr>
                                      <p:to>
                                        <p:strVal val="visible"/>
                                      </p:to>
                                    </p:set>
                                    <p:animEffect transition="in" filter="circle(in)">
                                      <p:cBhvr>
                                        <p:cTn id="26" dur="2000"/>
                                        <p:tgtEl>
                                          <p:spTgt spid="2150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left)">
                                      <p:cBhvr>
                                        <p:cTn id="31" dur="17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3" descr="C:\Users\Rae\Desktop\doboy investigation.jpg"/>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5034226" y="2018818"/>
            <a:ext cx="2896242" cy="217218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33400" y="1010245"/>
            <a:ext cx="8153400" cy="120032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400" b="1" dirty="0" smtClean="0">
                <a:solidFill>
                  <a:schemeClr val="bg2">
                    <a:lumMod val="25000"/>
                  </a:schemeClr>
                </a:solidFill>
              </a:rPr>
              <a:t>After the Wave Sheaf </a:t>
            </a:r>
            <a:r>
              <a:rPr lang="en-US" sz="2400" b="1" dirty="0">
                <a:solidFill>
                  <a:schemeClr val="bg2">
                    <a:lumMod val="25000"/>
                  </a:schemeClr>
                </a:solidFill>
              </a:rPr>
              <a:t>offering </a:t>
            </a:r>
            <a:r>
              <a:rPr lang="en-US" sz="2400" b="1" dirty="0" smtClean="0">
                <a:solidFill>
                  <a:schemeClr val="bg2">
                    <a:lumMod val="25000"/>
                  </a:schemeClr>
                </a:solidFill>
              </a:rPr>
              <a:t>of the</a:t>
            </a:r>
            <a:r>
              <a:rPr lang="en-US" sz="2400" b="1" cap="small" dirty="0" smtClean="0">
                <a:solidFill>
                  <a:srgbClr val="0070C0"/>
                </a:solidFill>
              </a:rPr>
              <a:t> </a:t>
            </a:r>
            <a:r>
              <a:rPr lang="en-US" sz="2400" b="1" dirty="0" smtClean="0">
                <a:solidFill>
                  <a:srgbClr val="0070C0"/>
                </a:solidFill>
              </a:rPr>
              <a:t>pre-sunrise hour, </a:t>
            </a:r>
            <a:br>
              <a:rPr lang="en-US" sz="2400" b="1" dirty="0" smtClean="0">
                <a:solidFill>
                  <a:srgbClr val="0070C0"/>
                </a:solidFill>
              </a:rPr>
            </a:br>
            <a:r>
              <a:rPr lang="en-US" sz="2400" b="1" dirty="0" smtClean="0">
                <a:solidFill>
                  <a:schemeClr val="bg2">
                    <a:lumMod val="25000"/>
                  </a:schemeClr>
                </a:solidFill>
              </a:rPr>
              <a:t>the people were </a:t>
            </a:r>
            <a:r>
              <a:rPr lang="en-US" sz="2400" b="1" u="sng" dirty="0" smtClean="0">
                <a:solidFill>
                  <a:srgbClr val="00B050"/>
                </a:solidFill>
              </a:rPr>
              <a:t>released </a:t>
            </a:r>
            <a:r>
              <a:rPr lang="en-US" sz="2400" b="1" u="sng" dirty="0">
                <a:solidFill>
                  <a:srgbClr val="00B050"/>
                </a:solidFill>
              </a:rPr>
              <a:t>from the command</a:t>
            </a:r>
            <a:r>
              <a:rPr lang="en-US" sz="2400" b="1" dirty="0"/>
              <a:t> </a:t>
            </a:r>
            <a:r>
              <a:rPr lang="en-US" sz="2400" b="1" dirty="0" smtClean="0"/>
              <a:t/>
            </a:r>
            <a:br>
              <a:rPr lang="en-US" sz="2400" b="1" dirty="0" smtClean="0"/>
            </a:br>
            <a:r>
              <a:rPr lang="en-US" sz="2400" b="1" i="1" dirty="0" smtClean="0">
                <a:solidFill>
                  <a:srgbClr val="8C4C64"/>
                </a:solidFill>
              </a:rPr>
              <a:t>to </a:t>
            </a:r>
            <a:r>
              <a:rPr lang="en-US" sz="2400" b="1" i="1" dirty="0">
                <a:solidFill>
                  <a:srgbClr val="8C4C64"/>
                </a:solidFill>
              </a:rPr>
              <a:t>refrain from eating the yield of the </a:t>
            </a:r>
            <a:r>
              <a:rPr lang="en-US" sz="2400" b="1" i="1" dirty="0" smtClean="0">
                <a:solidFill>
                  <a:srgbClr val="8C4C64"/>
                </a:solidFill>
              </a:rPr>
              <a:t>land.</a:t>
            </a:r>
            <a:r>
              <a:rPr lang="en-US" sz="2400" b="1" dirty="0" smtClean="0"/>
              <a:t> </a:t>
            </a:r>
            <a:endParaRPr lang="en-US" b="1" i="1" dirty="0"/>
          </a:p>
        </p:txBody>
      </p:sp>
      <p:sp>
        <p:nvSpPr>
          <p:cNvPr id="16"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t>24</a:t>
            </a:fld>
            <a:endParaRPr lang="en-US" dirty="0"/>
          </a:p>
        </p:txBody>
      </p:sp>
      <p:sp>
        <p:nvSpPr>
          <p:cNvPr id="17" name="Title 1"/>
          <p:cNvSpPr txBox="1">
            <a:spLocks/>
          </p:cNvSpPr>
          <p:nvPr/>
        </p:nvSpPr>
        <p:spPr>
          <a:xfrm>
            <a:off x="-76200" y="15240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200" spc="50" dirty="0" smtClean="0">
                <a:ln w="11430"/>
                <a:solidFill>
                  <a:srgbClr val="8C4C64"/>
                </a:solidFill>
                <a:effectLst>
                  <a:outerShdw blurRad="76200" dist="50800" dir="5400000" algn="tl" rotWithShape="0">
                    <a:srgbClr val="000000">
                      <a:alpha val="65000"/>
                    </a:srgbClr>
                  </a:outerShdw>
                </a:effectLst>
              </a:rPr>
              <a:t>1</a:t>
            </a:r>
            <a:r>
              <a:rPr lang="en-US" sz="4200" spc="50" baseline="30000" dirty="0" smtClean="0">
                <a:ln w="11430"/>
                <a:solidFill>
                  <a:srgbClr val="8C4C64"/>
                </a:solidFill>
                <a:effectLst>
                  <a:outerShdw blurRad="76200" dist="50800" dir="5400000" algn="tl" rotWithShape="0">
                    <a:srgbClr val="000000">
                      <a:alpha val="65000"/>
                    </a:srgbClr>
                  </a:outerShdw>
                </a:effectLst>
              </a:rPr>
              <a:t>st</a:t>
            </a:r>
            <a:r>
              <a:rPr lang="en-US" sz="4200" spc="50" dirty="0" smtClean="0">
                <a:ln w="11430"/>
                <a:solidFill>
                  <a:srgbClr val="8C4C64"/>
                </a:solidFill>
                <a:effectLst>
                  <a:outerShdw blurRad="76200" dist="50800" dir="5400000" algn="tl" rotWithShape="0">
                    <a:srgbClr val="000000">
                      <a:alpha val="65000"/>
                    </a:srgbClr>
                  </a:outerShdw>
                </a:effectLst>
              </a:rPr>
              <a:t> Honor:  </a:t>
            </a:r>
            <a:r>
              <a:rPr lang="en-US" sz="4200" spc="50" dirty="0" smtClean="0">
                <a:ln w="11430"/>
                <a:solidFill>
                  <a:srgbClr val="00B050"/>
                </a:solidFill>
                <a:effectLst>
                  <a:outerShdw blurRad="76200" dist="50800" dir="5400000" algn="tl" rotWithShape="0">
                    <a:srgbClr val="000000">
                      <a:alpha val="65000"/>
                    </a:srgbClr>
                  </a:outerShdw>
                </a:effectLst>
              </a:rPr>
              <a:t>Wave Sheaf / </a:t>
            </a:r>
            <a:r>
              <a:rPr lang="en-US" sz="4200" spc="50" dirty="0" err="1" smtClean="0">
                <a:ln w="11430"/>
                <a:solidFill>
                  <a:srgbClr val="00B050"/>
                </a:solidFill>
                <a:effectLst>
                  <a:outerShdw blurRad="76200" dist="50800" dir="5400000" algn="tl" rotWithShape="0">
                    <a:srgbClr val="000000">
                      <a:alpha val="65000"/>
                    </a:srgbClr>
                  </a:outerShdw>
                </a:effectLst>
              </a:rPr>
              <a:t>Firstfruits</a:t>
            </a:r>
            <a:endParaRPr lang="en-US" sz="4200" spc="50" dirty="0" smtClean="0">
              <a:ln w="11430"/>
              <a:solidFill>
                <a:srgbClr val="00B050"/>
              </a:solidFill>
              <a:effectLst>
                <a:outerShdw blurRad="76200" dist="50800" dir="5400000" algn="tl" rotWithShape="0">
                  <a:srgbClr val="000000">
                    <a:alpha val="65000"/>
                  </a:srgbClr>
                </a:outerShdw>
              </a:effectLst>
            </a:endParaRPr>
          </a:p>
        </p:txBody>
      </p:sp>
      <p:grpSp>
        <p:nvGrpSpPr>
          <p:cNvPr id="18" name="Group 17"/>
          <p:cNvGrpSpPr/>
          <p:nvPr/>
        </p:nvGrpSpPr>
        <p:grpSpPr>
          <a:xfrm>
            <a:off x="181858" y="2438401"/>
            <a:ext cx="4191001" cy="2723956"/>
            <a:chOff x="4507374" y="757407"/>
            <a:chExt cx="4191001" cy="2861107"/>
          </a:xfrm>
          <a:scene3d>
            <a:camera prst="orthographicFront">
              <a:rot lat="0" lon="0" rev="0"/>
            </a:camera>
            <a:lightRig rig="glow" dir="t">
              <a:rot lat="0" lon="0" rev="4800000"/>
            </a:lightRig>
          </a:scene3d>
        </p:grpSpPr>
        <p:pic>
          <p:nvPicPr>
            <p:cNvPr id="19" name="Picture 2" descr="C:\Users\Rae\Desktop\2.16  Joshua Wave Sheaf Revised  8 Nov 2019\2.16  Josh Revision Art\grain bkgd.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4507374" y="757407"/>
              <a:ext cx="4191001" cy="2861107"/>
            </a:xfrm>
            <a:prstGeom prst="roundRect">
              <a:avLst>
                <a:gd name="adj" fmla="val 16667"/>
              </a:avLst>
            </a:prstGeom>
            <a:ln>
              <a:solidFill>
                <a:schemeClr val="accent4">
                  <a:lumMod val="50000"/>
                </a:schemeClr>
              </a:solidFill>
            </a:ln>
            <a:effectLst>
              <a:outerShdw blurRad="190500" dist="228600" dir="2700000" algn="ctr">
                <a:srgbClr val="000000">
                  <a:alpha val="30000"/>
                </a:srgbClr>
              </a:outerShdw>
            </a:effectLst>
            <a:sp3d prstMaterial="matte">
              <a:bevelT w="127000" h="63500"/>
            </a:sp3d>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248400" y="803707"/>
              <a:ext cx="2286000" cy="2812476"/>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sp3d/>
            </a:bodyPr>
            <a:lstStyle/>
            <a:p>
              <a:pPr algn="ctr"/>
              <a:r>
                <a:rPr lang="en-US" sz="2400" b="1" dirty="0" smtClean="0">
                  <a:ln w="1905">
                    <a:solidFill>
                      <a:schemeClr val="accent3">
                        <a:lumMod val="50000"/>
                      </a:schemeClr>
                    </a:solidFill>
                  </a:ln>
                  <a:solidFill>
                    <a:srgbClr val="4F2270"/>
                  </a:solidFill>
                  <a:effectLst>
                    <a:innerShdw blurRad="69850" dist="43180" dir="5400000">
                      <a:srgbClr val="000000">
                        <a:alpha val="65000"/>
                      </a:srgbClr>
                    </a:innerShdw>
                  </a:effectLst>
                </a:rPr>
                <a:t>But now is Yahusha risen from the dead, and become the </a:t>
              </a:r>
              <a:r>
                <a:rPr lang="en-US" sz="2400" b="1" dirty="0" err="1" smtClean="0">
                  <a:ln w="1905">
                    <a:solidFill>
                      <a:schemeClr val="accent3">
                        <a:lumMod val="50000"/>
                      </a:schemeClr>
                    </a:solidFill>
                  </a:ln>
                  <a:solidFill>
                    <a:srgbClr val="4F2270"/>
                  </a:solidFill>
                  <a:effectLst>
                    <a:innerShdw blurRad="69850" dist="43180" dir="5400000">
                      <a:srgbClr val="000000">
                        <a:alpha val="65000"/>
                      </a:srgbClr>
                    </a:innerShdw>
                  </a:effectLst>
                </a:rPr>
                <a:t>firstfruits</a:t>
              </a:r>
              <a:r>
                <a:rPr lang="en-US" sz="2400" b="1" dirty="0" smtClean="0">
                  <a:ln w="1905">
                    <a:solidFill>
                      <a:schemeClr val="accent3">
                        <a:lumMod val="50000"/>
                      </a:schemeClr>
                    </a:solidFill>
                  </a:ln>
                  <a:solidFill>
                    <a:srgbClr val="4F2270"/>
                  </a:solidFill>
                  <a:effectLst>
                    <a:innerShdw blurRad="69850" dist="43180" dir="5400000">
                      <a:srgbClr val="000000">
                        <a:alpha val="65000"/>
                      </a:srgbClr>
                    </a:innerShdw>
                  </a:effectLst>
                </a:rPr>
                <a:t> of them that slept.  1 </a:t>
              </a:r>
              <a:r>
                <a:rPr lang="en-US" sz="2400" b="1" dirty="0" err="1" smtClean="0">
                  <a:ln w="1905">
                    <a:solidFill>
                      <a:schemeClr val="accent3">
                        <a:lumMod val="50000"/>
                      </a:schemeClr>
                    </a:solidFill>
                  </a:ln>
                  <a:solidFill>
                    <a:srgbClr val="4F2270"/>
                  </a:solidFill>
                  <a:effectLst>
                    <a:innerShdw blurRad="69850" dist="43180" dir="5400000">
                      <a:srgbClr val="000000">
                        <a:alpha val="65000"/>
                      </a:srgbClr>
                    </a:innerShdw>
                  </a:effectLst>
                </a:rPr>
                <a:t>Cor</a:t>
              </a:r>
              <a:r>
                <a:rPr lang="en-US" sz="2400" b="1" dirty="0" smtClean="0">
                  <a:ln w="1905">
                    <a:solidFill>
                      <a:schemeClr val="accent3">
                        <a:lumMod val="50000"/>
                      </a:schemeClr>
                    </a:solidFill>
                  </a:ln>
                  <a:solidFill>
                    <a:srgbClr val="4F2270"/>
                  </a:solidFill>
                  <a:effectLst>
                    <a:innerShdw blurRad="69850" dist="43180" dir="5400000">
                      <a:srgbClr val="000000">
                        <a:alpha val="65000"/>
                      </a:srgbClr>
                    </a:innerShdw>
                  </a:effectLst>
                </a:rPr>
                <a:t> 15:20</a:t>
              </a:r>
              <a:r>
                <a:rPr lang="en-US" b="1" i="1" dirty="0" smtClean="0">
                  <a:ln w="1905">
                    <a:solidFill>
                      <a:schemeClr val="accent3">
                        <a:lumMod val="50000"/>
                      </a:schemeClr>
                    </a:solidFill>
                  </a:ln>
                  <a:solidFill>
                    <a:srgbClr val="4F2270"/>
                  </a:solidFill>
                  <a:effectLst>
                    <a:innerShdw blurRad="69850" dist="43180" dir="5400000">
                      <a:srgbClr val="000000">
                        <a:alpha val="65000"/>
                      </a:srgbClr>
                    </a:innerShdw>
                  </a:effectLst>
                </a:rPr>
                <a:t>   </a:t>
              </a:r>
              <a:r>
                <a:rPr lang="en-US" sz="1400" b="1" i="1" dirty="0" smtClean="0">
                  <a:ln w="1905"/>
                  <a:solidFill>
                    <a:schemeClr val="bg1"/>
                  </a:solidFill>
                  <a:effectLst>
                    <a:innerShdw blurRad="69850" dist="43180" dir="5400000">
                      <a:srgbClr val="000000">
                        <a:alpha val="65000"/>
                      </a:srgbClr>
                    </a:innerShdw>
                  </a:effectLst>
                </a:rPr>
                <a:t>KJV</a:t>
              </a:r>
              <a:endParaRPr lang="en-US" sz="2400" b="1" dirty="0">
                <a:ln w="1905"/>
                <a:solidFill>
                  <a:schemeClr val="bg1"/>
                </a:solidFill>
                <a:effectLst>
                  <a:innerShdw blurRad="69850" dist="43180" dir="5400000">
                    <a:srgbClr val="000000">
                      <a:alpha val="65000"/>
                    </a:srgbClr>
                  </a:innerShdw>
                </a:effectLst>
              </a:endParaRPr>
            </a:p>
          </p:txBody>
        </p:sp>
      </p:grpSp>
      <p:sp>
        <p:nvSpPr>
          <p:cNvPr id="21" name="TextBox 20"/>
          <p:cNvSpPr txBox="1"/>
          <p:nvPr/>
        </p:nvSpPr>
        <p:spPr>
          <a:xfrm>
            <a:off x="4372858" y="3810000"/>
            <a:ext cx="4618741" cy="175432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300" dirty="0" smtClean="0"/>
              <a:t>The </a:t>
            </a:r>
            <a:r>
              <a:rPr lang="en-US" sz="2300" dirty="0"/>
              <a:t>significance </a:t>
            </a:r>
            <a:r>
              <a:rPr lang="en-US" sz="2300" dirty="0" smtClean="0"/>
              <a:t>of this Wave Sheaf prophecy of 1500+ years</a:t>
            </a:r>
            <a:r>
              <a:rPr lang="en-US" sz="2400" dirty="0" smtClean="0"/>
              <a:t/>
            </a:r>
            <a:br>
              <a:rPr lang="en-US" sz="2400" dirty="0" smtClean="0"/>
            </a:br>
            <a:r>
              <a:rPr lang="en-US" sz="2000" dirty="0" smtClean="0"/>
              <a:t> </a:t>
            </a:r>
            <a:r>
              <a:rPr lang="en-US" dirty="0" smtClean="0"/>
              <a:t>(</a:t>
            </a:r>
            <a:r>
              <a:rPr lang="en-US" b="1" i="1" dirty="0" smtClean="0">
                <a:solidFill>
                  <a:srgbClr val="00B050"/>
                </a:solidFill>
              </a:rPr>
              <a:t>the </a:t>
            </a:r>
            <a:r>
              <a:rPr lang="en-US" b="1" i="1" dirty="0">
                <a:solidFill>
                  <a:srgbClr val="00B050"/>
                </a:solidFill>
              </a:rPr>
              <a:t>presentation of the harvest </a:t>
            </a:r>
            <a:r>
              <a:rPr lang="en-US" b="1" i="1" dirty="0" smtClean="0">
                <a:solidFill>
                  <a:srgbClr val="00B050"/>
                </a:solidFill>
              </a:rPr>
              <a:t/>
            </a:r>
            <a:br>
              <a:rPr lang="en-US" b="1" i="1" dirty="0" smtClean="0">
                <a:solidFill>
                  <a:srgbClr val="00B050"/>
                </a:solidFill>
              </a:rPr>
            </a:br>
            <a:r>
              <a:rPr lang="en-US" b="1" i="1" dirty="0" smtClean="0">
                <a:solidFill>
                  <a:srgbClr val="00B050"/>
                </a:solidFill>
              </a:rPr>
              <a:t>to </a:t>
            </a:r>
            <a:r>
              <a:rPr lang="en-US" b="1" i="1" dirty="0">
                <a:solidFill>
                  <a:srgbClr val="0070C0"/>
                </a:solidFill>
              </a:rPr>
              <a:t>Yahuah</a:t>
            </a:r>
            <a:r>
              <a:rPr lang="en-US" b="1" i="1" dirty="0">
                <a:solidFill>
                  <a:srgbClr val="00B050"/>
                </a:solidFill>
              </a:rPr>
              <a:t> for </a:t>
            </a:r>
            <a:r>
              <a:rPr lang="en-US" b="1" i="1" dirty="0" smtClean="0">
                <a:solidFill>
                  <a:srgbClr val="00B050"/>
                </a:solidFill>
              </a:rPr>
              <a:t>acceptance</a:t>
            </a:r>
            <a:r>
              <a:rPr lang="en-US" dirty="0" smtClean="0"/>
              <a:t>) </a:t>
            </a:r>
            <a:br>
              <a:rPr lang="en-US" dirty="0" smtClean="0"/>
            </a:br>
            <a:r>
              <a:rPr lang="en-US" sz="2400" dirty="0" smtClean="0"/>
              <a:t>should </a:t>
            </a:r>
            <a:r>
              <a:rPr lang="en-US" sz="2400" dirty="0"/>
              <a:t>draw full attention </a:t>
            </a:r>
            <a:r>
              <a:rPr lang="en-US" sz="2400" dirty="0" smtClean="0"/>
              <a:t>to </a:t>
            </a:r>
            <a:r>
              <a:rPr lang="en-US" sz="2400" dirty="0"/>
              <a:t>the </a:t>
            </a:r>
            <a:endParaRPr lang="en-US" dirty="0"/>
          </a:p>
        </p:txBody>
      </p:sp>
      <p:sp>
        <p:nvSpPr>
          <p:cNvPr id="22" name="TextBox 21"/>
          <p:cNvSpPr txBox="1"/>
          <p:nvPr/>
        </p:nvSpPr>
        <p:spPr>
          <a:xfrm>
            <a:off x="-76200" y="5486377"/>
            <a:ext cx="9220199" cy="1538883"/>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rPr>
              <a:t>SKELETAL </a:t>
            </a:r>
            <a:r>
              <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rPr>
              <a:t>BONE STRUCTURE </a:t>
            </a:r>
            <a:r>
              <a:rPr lang="en-US"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rPr>
              <a:t>of </a:t>
            </a:r>
            <a:r>
              <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rPr>
              <a:t>the Plan of Salvation </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2800" dirty="0" smtClean="0"/>
              <a:t>through </a:t>
            </a:r>
            <a:r>
              <a:rPr lang="en-US" sz="2800" b="1" dirty="0">
                <a:solidFill>
                  <a:srgbClr val="0070C0"/>
                </a:solidFill>
              </a:rPr>
              <a:t>Yahuah’s</a:t>
            </a:r>
            <a:r>
              <a:rPr lang="en-US" sz="2800" b="1" dirty="0"/>
              <a:t> </a:t>
            </a:r>
            <a:r>
              <a:rPr lang="en-US" sz="2800" dirty="0"/>
              <a:t>Feasts and Festivals. </a:t>
            </a:r>
            <a:r>
              <a:rPr lang="en-US" sz="2800" dirty="0" smtClean="0"/>
              <a:t/>
            </a:r>
            <a:br>
              <a:rPr lang="en-US" sz="2800" dirty="0" smtClean="0"/>
            </a:br>
            <a:r>
              <a:rPr lang="en-US" sz="2000" dirty="0" smtClean="0"/>
              <a:t/>
            </a:r>
            <a:br>
              <a:rPr lang="en-US" sz="2000" dirty="0" smtClean="0"/>
            </a:br>
            <a:endParaRPr lang="en-US" sz="1600" dirty="0"/>
          </a:p>
        </p:txBody>
      </p:sp>
      <p:sp>
        <p:nvSpPr>
          <p:cNvPr id="23" name="Rounded Rectangle 22"/>
          <p:cNvSpPr/>
          <p:nvPr/>
        </p:nvSpPr>
        <p:spPr>
          <a:xfrm>
            <a:off x="3345593" y="3962400"/>
            <a:ext cx="304800" cy="38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ln>
                  <a:solidFill>
                    <a:srgbClr val="9933FF"/>
                  </a:solidFill>
                </a:ln>
                <a:effectLst>
                  <a:glow rad="127000">
                    <a:srgbClr val="99FFCC"/>
                  </a:glow>
                </a:effectLst>
              </a:rPr>
              <a:t>x</a:t>
            </a:r>
            <a:endParaRPr lang="en-CA" sz="3200" b="1" dirty="0">
              <a:ln>
                <a:solidFill>
                  <a:srgbClr val="9933FF"/>
                </a:solidFill>
              </a:ln>
              <a:effectLst>
                <a:glow rad="127000">
                  <a:srgbClr val="99FFCC"/>
                </a:glow>
              </a:effectLst>
            </a:endParaRPr>
          </a:p>
        </p:txBody>
      </p:sp>
    </p:spTree>
    <p:extLst>
      <p:ext uri="{BB962C8B-B14F-4D97-AF65-F5344CB8AC3E}">
        <p14:creationId xmlns:p14="http://schemas.microsoft.com/office/powerpoint/2010/main" val="30351545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xEl>
                                              <p:pRg st="0" end="0"/>
                                            </p:txEl>
                                          </p:spTgt>
                                        </p:tgtEl>
                                        <p:attrNameLst>
                                          <p:attrName>style.visibility</p:attrName>
                                        </p:attrNameLst>
                                      </p:cBhvr>
                                      <p:to>
                                        <p:strVal val="visible"/>
                                      </p:to>
                                    </p:set>
                                    <p:animEffect transition="in" filter="fade">
                                      <p:cBhvr>
                                        <p:cTn id="14" dur="1000"/>
                                        <p:tgtEl>
                                          <p:spTgt spid="22">
                                            <p:txEl>
                                              <p:pRg st="0" end="0"/>
                                            </p:txEl>
                                          </p:spTgt>
                                        </p:tgtEl>
                                      </p:cBhvr>
                                    </p:animEffect>
                                    <p:anim calcmode="lin" valueType="num">
                                      <p:cBhvr>
                                        <p:cTn id="15"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3" presetClass="entr" presetSubtype="0" repeatCount="300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
                                        <p:tgtEl>
                                          <p:spTgt spid="23"/>
                                        </p:tgtEl>
                                      </p:cBhvr>
                                    </p:animEffect>
                                    <p:anim calcmode="lin" valueType="num">
                                      <p:cBhvr>
                                        <p:cTn id="22" dur="400" fill="hold"/>
                                        <p:tgtEl>
                                          <p:spTgt spid="23"/>
                                        </p:tgtEl>
                                        <p:attrNameLst>
                                          <p:attrName>ppt_x</p:attrName>
                                        </p:attrNameLst>
                                      </p:cBhvr>
                                      <p:tavLst>
                                        <p:tav tm="0">
                                          <p:val>
                                            <p:strVal val="#ppt_x"/>
                                          </p:val>
                                        </p:tav>
                                        <p:tav tm="100000">
                                          <p:val>
                                            <p:strVal val="#ppt_x"/>
                                          </p:val>
                                        </p:tav>
                                      </p:tavLst>
                                    </p:anim>
                                    <p:anim calcmode="lin" valueType="num">
                                      <p:cBhvr>
                                        <p:cTn id="23" dur="400" fill="hold"/>
                                        <p:tgtEl>
                                          <p:spTgt spid="23"/>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2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2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171" name="Picture 3" descr="C:\Users\Rae\Desktop\doboy investigation.jpg"/>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5791200" y="1143000"/>
            <a:ext cx="2640820" cy="198061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7315200" y="6536133"/>
            <a:ext cx="1828800" cy="365125"/>
          </a:xfrm>
        </p:spPr>
        <p:txBody>
          <a:bodyPr/>
          <a:lstStyle/>
          <a:p>
            <a:fld id="{5C014052-953B-4273-8F47-BF25327D5B24}" type="slidenum">
              <a:rPr lang="en-US" smtClean="0"/>
              <a:t>25</a:t>
            </a:fld>
            <a:endParaRPr lang="en-US" dirty="0"/>
          </a:p>
        </p:txBody>
      </p:sp>
      <p:sp>
        <p:nvSpPr>
          <p:cNvPr id="5" name="Title 1"/>
          <p:cNvSpPr txBox="1">
            <a:spLocks/>
          </p:cNvSpPr>
          <p:nvPr/>
        </p:nvSpPr>
        <p:spPr>
          <a:xfrm>
            <a:off x="-76200" y="15240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200" spc="50" dirty="0" smtClean="0">
                <a:ln w="11430"/>
                <a:solidFill>
                  <a:srgbClr val="8C4C64"/>
                </a:solidFill>
                <a:effectLst>
                  <a:outerShdw blurRad="76200" dist="50800" dir="5400000" algn="tl" rotWithShape="0">
                    <a:srgbClr val="000000">
                      <a:alpha val="65000"/>
                    </a:srgbClr>
                  </a:outerShdw>
                </a:effectLst>
              </a:rPr>
              <a:t>Is </a:t>
            </a:r>
            <a:r>
              <a:rPr lang="en-US" sz="4200" spc="50" dirty="0" err="1" smtClean="0">
                <a:ln w="11430"/>
                <a:solidFill>
                  <a:srgbClr val="00B050"/>
                </a:solidFill>
                <a:effectLst>
                  <a:outerShdw blurRad="76200" dist="50800" dir="5400000" algn="tl" rotWithShape="0">
                    <a:srgbClr val="000000">
                      <a:alpha val="65000"/>
                    </a:srgbClr>
                  </a:outerShdw>
                </a:effectLst>
              </a:rPr>
              <a:t>Firstfruit</a:t>
            </a:r>
            <a:r>
              <a:rPr lang="en-US" sz="4200" u="sng" spc="50" dirty="0" err="1" smtClean="0">
                <a:ln w="11430"/>
                <a:solidFill>
                  <a:srgbClr val="00B050"/>
                </a:solidFill>
                <a:effectLst>
                  <a:glow rad="76200">
                    <a:srgbClr val="FFC000"/>
                  </a:glow>
                  <a:outerShdw blurRad="76200" dist="50800" dir="5400000" algn="tl" rotWithShape="0">
                    <a:srgbClr val="000000">
                      <a:alpha val="65000"/>
                    </a:srgbClr>
                  </a:outerShdw>
                </a:effectLst>
              </a:rPr>
              <a:t>S</a:t>
            </a:r>
            <a:r>
              <a:rPr lang="en-US" sz="4200" spc="50" dirty="0" smtClean="0">
                <a:ln w="11430"/>
                <a:solidFill>
                  <a:srgbClr val="00B050"/>
                </a:solidFill>
                <a:effectLst>
                  <a:glow rad="127000">
                    <a:srgbClr val="FF3399"/>
                  </a:glow>
                  <a:outerShdw blurRad="76200" dist="50800" dir="5400000" algn="tl" rotWithShape="0">
                    <a:srgbClr val="000000">
                      <a:alpha val="65000"/>
                    </a:srgbClr>
                  </a:outerShdw>
                </a:effectLst>
              </a:rPr>
              <a:t>  </a:t>
            </a:r>
            <a:r>
              <a:rPr lang="en-US" sz="3600" spc="50" dirty="0" smtClean="0">
                <a:ln w="11430"/>
                <a:solidFill>
                  <a:srgbClr val="00B050"/>
                </a:solidFill>
                <a:effectLst>
                  <a:glow rad="76200">
                    <a:srgbClr val="FFC000"/>
                  </a:glow>
                  <a:outerShdw blurRad="76200" dist="50800" dir="5400000" algn="tl" rotWithShape="0">
                    <a:srgbClr val="000000">
                      <a:alpha val="65000"/>
                    </a:srgbClr>
                  </a:outerShdw>
                </a:effectLst>
              </a:rPr>
              <a:t>(as plural)  </a:t>
            </a:r>
            <a:r>
              <a:rPr lang="en-US" sz="4200" spc="50" dirty="0" smtClean="0">
                <a:ln w="11430"/>
                <a:solidFill>
                  <a:srgbClr val="8C4C64"/>
                </a:solidFill>
                <a:effectLst>
                  <a:outerShdw blurRad="76200" dist="50800" dir="5400000" algn="tl" rotWithShape="0">
                    <a:srgbClr val="000000">
                      <a:alpha val="65000"/>
                    </a:srgbClr>
                  </a:outerShdw>
                </a:effectLst>
              </a:rPr>
              <a:t>Correct?</a:t>
            </a:r>
          </a:p>
        </p:txBody>
      </p:sp>
      <p:grpSp>
        <p:nvGrpSpPr>
          <p:cNvPr id="9" name="Group 8"/>
          <p:cNvGrpSpPr/>
          <p:nvPr/>
        </p:nvGrpSpPr>
        <p:grpSpPr>
          <a:xfrm>
            <a:off x="967007" y="956101"/>
            <a:ext cx="4191001" cy="2723956"/>
            <a:chOff x="4530524" y="757407"/>
            <a:chExt cx="4191001" cy="2861107"/>
          </a:xfrm>
          <a:scene3d>
            <a:camera prst="orthographicFront">
              <a:rot lat="0" lon="0" rev="0"/>
            </a:camera>
            <a:lightRig rig="glow" dir="t">
              <a:rot lat="0" lon="0" rev="4800000"/>
            </a:lightRig>
          </a:scene3d>
        </p:grpSpPr>
        <p:pic>
          <p:nvPicPr>
            <p:cNvPr id="3074" name="Picture 2" descr="C:\Users\Rae\Desktop\2.16  Joshua Wave Sheaf Revised  8 Nov 2019\2.16  Josh Revision Art\grain bkgd.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4530524" y="757407"/>
              <a:ext cx="4191001" cy="2861107"/>
            </a:xfrm>
            <a:prstGeom prst="roundRect">
              <a:avLst>
                <a:gd name="adj" fmla="val 16667"/>
              </a:avLst>
            </a:prstGeom>
            <a:ln>
              <a:solidFill>
                <a:schemeClr val="accent4">
                  <a:lumMod val="50000"/>
                </a:schemeClr>
              </a:solidFill>
            </a:ln>
            <a:effectLst>
              <a:outerShdw blurRad="190500" dist="228600" dir="2700000" algn="ctr">
                <a:srgbClr val="000000">
                  <a:alpha val="30000"/>
                </a:srgbClr>
              </a:outerShdw>
            </a:effectLst>
            <a:sp3d prstMaterial="matte">
              <a:bevelT w="127000" h="63500"/>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12472" y="760183"/>
              <a:ext cx="2503026" cy="2812476"/>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pPr algn="ctr"/>
              <a:r>
                <a:rPr lang="en-US" sz="2400" b="1" dirty="0" smtClean="0">
                  <a:ln w="1905"/>
                  <a:solidFill>
                    <a:srgbClr val="4F2270"/>
                  </a:solidFill>
                  <a:effectLst>
                    <a:innerShdw blurRad="69850" dist="43180" dir="5400000">
                      <a:srgbClr val="000000">
                        <a:alpha val="65000"/>
                      </a:srgbClr>
                    </a:innerShdw>
                  </a:effectLst>
                  <a:latin typeface="Corbel" pitchFamily="34" charset="0"/>
                </a:rPr>
                <a:t>But now is Yahusha risen from the dead, and become the </a:t>
              </a:r>
              <a:r>
                <a:rPr lang="en-US" sz="2400" b="1" dirty="0" err="1" smtClean="0">
                  <a:ln w="1905"/>
                  <a:solidFill>
                    <a:srgbClr val="4F2270"/>
                  </a:solidFill>
                  <a:effectLst>
                    <a:innerShdw blurRad="69850" dist="43180" dir="5400000">
                      <a:srgbClr val="000000">
                        <a:alpha val="65000"/>
                      </a:srgbClr>
                    </a:innerShdw>
                  </a:effectLst>
                  <a:latin typeface="Corbel" pitchFamily="34" charset="0"/>
                </a:rPr>
                <a:t>firstfruit</a:t>
              </a:r>
              <a:r>
                <a:rPr lang="en-US" sz="2400" b="1" dirty="0" err="1" smtClean="0">
                  <a:ln w="1905"/>
                  <a:solidFill>
                    <a:srgbClr val="4F2270"/>
                  </a:solidFill>
                  <a:effectLst>
                    <a:glow rad="127000">
                      <a:srgbClr val="FFC000"/>
                    </a:glow>
                    <a:outerShdw blurRad="38100" dist="38100" dir="2700000" algn="tl">
                      <a:srgbClr val="000000">
                        <a:alpha val="43137"/>
                      </a:srgbClr>
                    </a:outerShdw>
                  </a:effectLst>
                  <a:latin typeface="Corbel" pitchFamily="34" charset="0"/>
                </a:rPr>
                <a:t>S</a:t>
              </a:r>
              <a:r>
                <a:rPr lang="en-US" sz="2400" b="1" dirty="0" smtClean="0">
                  <a:ln w="1905"/>
                  <a:solidFill>
                    <a:srgbClr val="4F2270"/>
                  </a:solidFill>
                  <a:effectLst>
                    <a:innerShdw blurRad="69850" dist="43180" dir="5400000">
                      <a:srgbClr val="000000">
                        <a:alpha val="65000"/>
                      </a:srgbClr>
                    </a:innerShdw>
                  </a:effectLst>
                  <a:latin typeface="Corbel" pitchFamily="34" charset="0"/>
                </a:rPr>
                <a:t> of them that slept.  1 </a:t>
              </a:r>
              <a:r>
                <a:rPr lang="en-US" sz="2400" b="1" dirty="0" err="1" smtClean="0">
                  <a:ln w="1905"/>
                  <a:solidFill>
                    <a:srgbClr val="4F2270"/>
                  </a:solidFill>
                  <a:effectLst>
                    <a:innerShdw blurRad="69850" dist="43180" dir="5400000">
                      <a:srgbClr val="000000">
                        <a:alpha val="65000"/>
                      </a:srgbClr>
                    </a:innerShdw>
                  </a:effectLst>
                  <a:latin typeface="Corbel" pitchFamily="34" charset="0"/>
                </a:rPr>
                <a:t>Cor</a:t>
              </a:r>
              <a:r>
                <a:rPr lang="en-US" sz="2400" b="1" dirty="0" smtClean="0">
                  <a:ln w="1905"/>
                  <a:solidFill>
                    <a:srgbClr val="4F2270"/>
                  </a:solidFill>
                  <a:effectLst>
                    <a:innerShdw blurRad="69850" dist="43180" dir="5400000">
                      <a:srgbClr val="000000">
                        <a:alpha val="65000"/>
                      </a:srgbClr>
                    </a:innerShdw>
                  </a:effectLst>
                  <a:latin typeface="Corbel" pitchFamily="34" charset="0"/>
                </a:rPr>
                <a:t> 15:20  </a:t>
              </a:r>
              <a:r>
                <a:rPr lang="en-US" sz="1600" b="1" i="1" dirty="0" smtClean="0">
                  <a:ln w="1905"/>
                  <a:solidFill>
                    <a:schemeClr val="bg1"/>
                  </a:solidFill>
                  <a:effectLst>
                    <a:innerShdw blurRad="69850" dist="43180" dir="5400000">
                      <a:srgbClr val="000000">
                        <a:alpha val="65000"/>
                      </a:srgbClr>
                    </a:innerShdw>
                  </a:effectLst>
                  <a:latin typeface="Corbel" pitchFamily="34" charset="0"/>
                </a:rPr>
                <a:t>KJV</a:t>
              </a:r>
              <a:endParaRPr lang="en-US" sz="2400" b="1" dirty="0">
                <a:ln w="1905"/>
                <a:solidFill>
                  <a:schemeClr val="bg1"/>
                </a:solidFill>
                <a:effectLst>
                  <a:innerShdw blurRad="69850" dist="43180" dir="5400000">
                    <a:srgbClr val="000000">
                      <a:alpha val="65000"/>
                    </a:srgbClr>
                  </a:innerShdw>
                </a:effectLst>
                <a:latin typeface="Corbel" pitchFamily="34" charset="0"/>
              </a:endParaRPr>
            </a:p>
          </p:txBody>
        </p:sp>
      </p:grpSp>
      <p:sp>
        <p:nvSpPr>
          <p:cNvPr id="12" name="TextBox 11"/>
          <p:cNvSpPr txBox="1"/>
          <p:nvPr/>
        </p:nvSpPr>
        <p:spPr>
          <a:xfrm>
            <a:off x="5858256" y="2879838"/>
            <a:ext cx="2789942" cy="80021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300" b="1" dirty="0" smtClean="0">
                <a:solidFill>
                  <a:srgbClr val="0066FF"/>
                </a:solidFill>
              </a:rPr>
              <a:t>The Interlinear </a:t>
            </a:r>
            <a:br>
              <a:rPr lang="en-US" sz="2300" b="1" dirty="0" smtClean="0">
                <a:solidFill>
                  <a:srgbClr val="0066FF"/>
                </a:solidFill>
              </a:rPr>
            </a:br>
            <a:r>
              <a:rPr lang="en-US" sz="2300" b="1" dirty="0" smtClean="0">
                <a:solidFill>
                  <a:srgbClr val="0066FF"/>
                </a:solidFill>
              </a:rPr>
              <a:t>Scripture Analyzer</a:t>
            </a:r>
            <a:endParaRPr lang="en-US" b="1" dirty="0">
              <a:solidFill>
                <a:srgbClr val="0066FF"/>
              </a:solidFill>
            </a:endParaRPr>
          </a:p>
        </p:txBody>
      </p:sp>
      <p:pic>
        <p:nvPicPr>
          <p:cNvPr id="14" name="Picture 1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bwMode="auto">
          <a:xfrm>
            <a:off x="195927" y="3868822"/>
            <a:ext cx="8715415" cy="984485"/>
          </a:xfrm>
          <a:prstGeom prst="rect">
            <a:avLst/>
          </a:prstGeom>
          <a:ln>
            <a:solidFill>
              <a:schemeClr val="tx1">
                <a:lumMod val="65000"/>
                <a:lumOff val="35000"/>
              </a:schemeClr>
            </a:solidFill>
          </a:ln>
          <a:extLst>
            <a:ext uri="{53640926-AAD7-44D8-BBD7-CCE9431645EC}">
              <a14:shadowObscured xmlns:a14="http://schemas.microsoft.com/office/drawing/2010/main"/>
            </a:ext>
          </a:extLst>
        </p:spPr>
      </p:pic>
      <p:pic>
        <p:nvPicPr>
          <p:cNvPr id="15" name="Picture 14"/>
          <p:cNvPicPr>
            <a:picLocks/>
          </p:cNvPicPr>
          <p:nvPr/>
        </p:nvPicPr>
        <p:blipFill rotWithShape="1">
          <a:blip r:embed="rId7" cstate="email">
            <a:extLst>
              <a:ext uri="{28A0092B-C50C-407E-A947-70E740481C1C}">
                <a14:useLocalDpi xmlns:a14="http://schemas.microsoft.com/office/drawing/2010/main"/>
              </a:ext>
            </a:extLst>
          </a:blip>
          <a:srcRect/>
          <a:stretch/>
        </p:blipFill>
        <p:spPr bwMode="auto">
          <a:xfrm>
            <a:off x="215036" y="5681566"/>
            <a:ext cx="8713928" cy="930105"/>
          </a:xfrm>
          <a:prstGeom prst="rect">
            <a:avLst/>
          </a:prstGeom>
          <a:ln>
            <a:solidFill>
              <a:schemeClr val="tx1">
                <a:lumMod val="65000"/>
                <a:lumOff val="35000"/>
              </a:schemeClr>
            </a:solidFill>
          </a:ln>
          <a:extLst>
            <a:ext uri="{53640926-AAD7-44D8-BBD7-CCE9431645EC}">
              <a14:shadowObscured xmlns:a14="http://schemas.microsoft.com/office/drawing/2010/main"/>
            </a:ext>
          </a:extLst>
        </p:spPr>
      </p:pic>
      <p:sp>
        <p:nvSpPr>
          <p:cNvPr id="7" name="Rectangle 6"/>
          <p:cNvSpPr/>
          <p:nvPr/>
        </p:nvSpPr>
        <p:spPr>
          <a:xfrm>
            <a:off x="5486400" y="3890901"/>
            <a:ext cx="762000" cy="935247"/>
          </a:xfrm>
          <a:prstGeom prst="rect">
            <a:avLst/>
          </a:prstGeom>
          <a:noFill/>
          <a:ln w="57150">
            <a:solidFill>
              <a:schemeClr val="accent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3029712" y="5729936"/>
            <a:ext cx="627888" cy="881735"/>
          </a:xfrm>
          <a:prstGeom prst="rect">
            <a:avLst/>
          </a:prstGeom>
          <a:noFill/>
          <a:ln w="57150">
            <a:solidFill>
              <a:schemeClr val="accent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1600200" y="5034856"/>
            <a:ext cx="5867400" cy="539685"/>
          </a:xfrm>
          <a:prstGeom prst="roundRect">
            <a:avLst/>
          </a:prstGeom>
          <a:solidFill>
            <a:schemeClr val="accent2">
              <a:lumMod val="60000"/>
              <a:lumOff val="40000"/>
            </a:schemeClr>
          </a:solidFill>
          <a:ln w="38100">
            <a:solidFill>
              <a:schemeClr val="accent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3600" b="1" i="1" dirty="0" smtClean="0">
                <a:solidFill>
                  <a:srgbClr val="8C4C64"/>
                </a:solidFill>
              </a:rPr>
              <a:t>Not plural, </a:t>
            </a:r>
            <a:r>
              <a:rPr lang="en-CA" sz="3600" b="1" dirty="0" smtClean="0">
                <a:solidFill>
                  <a:srgbClr val="0066FF"/>
                </a:solidFill>
              </a:rPr>
              <a:t>but – SINGULAR!</a:t>
            </a:r>
            <a:endParaRPr lang="en-CA" sz="3600" b="1" dirty="0">
              <a:solidFill>
                <a:srgbClr val="0066FF"/>
              </a:solidFill>
            </a:endParaRPr>
          </a:p>
        </p:txBody>
      </p:sp>
      <p:cxnSp>
        <p:nvCxnSpPr>
          <p:cNvPr id="11" name="Straight Arrow Connector 10"/>
          <p:cNvCxnSpPr/>
          <p:nvPr/>
        </p:nvCxnSpPr>
        <p:spPr>
          <a:xfrm flipH="1">
            <a:off x="4296658" y="2346660"/>
            <a:ext cx="979026" cy="358723"/>
          </a:xfrm>
          <a:prstGeom prst="straightConnector1">
            <a:avLst/>
          </a:prstGeom>
          <a:ln w="76200">
            <a:solidFill>
              <a:schemeClr val="accent2">
                <a:lumMod val="50000"/>
              </a:schemeClr>
            </a:solidFill>
            <a:headEnd type="diamond" w="med" len="med"/>
            <a:tailEnd type="triangle" w="med" len="med"/>
          </a:ln>
          <a:effectLst>
            <a:glow rad="63500">
              <a:srgbClr val="00B050"/>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287258" y="958744"/>
            <a:ext cx="122942" cy="1364767"/>
          </a:xfrm>
          <a:prstGeom prst="line">
            <a:avLst/>
          </a:prstGeom>
          <a:ln w="76200">
            <a:solidFill>
              <a:schemeClr val="accent2">
                <a:lumMod val="50000"/>
              </a:schemeClr>
            </a:solidFill>
            <a:headEnd type="diamond" w="med" len="med"/>
            <a:tailEnd type="diamond" w="med" len="med"/>
          </a:ln>
          <a:effectLst>
            <a:glow rad="63500">
              <a:srgbClr val="00B050"/>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pic>
        <p:nvPicPr>
          <p:cNvPr id="27" name="Picture 2" descr="C:\Users\Rae\Desktop\Art on Desktop\white man clip art\3d white people\puzzle 4.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2105807">
            <a:off x="7604738" y="4872158"/>
            <a:ext cx="1411751" cy="116261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Picture 2" descr="C:\Users\Rae\Desktop\bunny trail wood plaque 400 edit.jpg"/>
          <p:cNvPicPr>
            <a:picLocks noChangeAspect="1" noChangeArrowheads="1"/>
          </p:cNvPicPr>
          <p:nvPr/>
        </p:nvPicPr>
        <p:blipFill>
          <a:blip r:embed="rId9" cstate="email">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215036" y="1317086"/>
            <a:ext cx="1600200" cy="64808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rotWithShape="1">
          <a:blip r:embed="rId10" cstate="email">
            <a:extLst>
              <a:ext uri="{BEBA8EAE-BF5A-486C-A8C5-ECC9F3942E4B}">
                <a14:imgProps xmlns:a14="http://schemas.microsoft.com/office/drawing/2010/main">
                  <a14:imgLayer r:embed="rId11">
                    <a14:imgEffect>
                      <a14:colorTemperature colorTemp="7200"/>
                    </a14:imgEffect>
                    <a14:imgEffect>
                      <a14:saturation sat="33000"/>
                    </a14:imgEffect>
                  </a14:imgLayer>
                </a14:imgProps>
              </a:ext>
              <a:ext uri="{28A0092B-C50C-407E-A947-70E740481C1C}">
                <a14:useLocalDpi xmlns:a14="http://schemas.microsoft.com/office/drawing/2010/main"/>
              </a:ext>
            </a:extLst>
          </a:blip>
          <a:srcRect/>
          <a:stretch/>
        </p:blipFill>
        <p:spPr>
          <a:xfrm>
            <a:off x="87867" y="1905000"/>
            <a:ext cx="1343414" cy="1965960"/>
          </a:xfrm>
          <a:prstGeom prst="ellipse">
            <a:avLst/>
          </a:prstGeom>
          <a:ln>
            <a:noFill/>
          </a:ln>
          <a:effectLst>
            <a:softEdge rad="112500"/>
          </a:effectLst>
        </p:spPr>
      </p:pic>
    </p:spTree>
    <p:extLst>
      <p:ext uri="{BB962C8B-B14F-4D97-AF65-F5344CB8AC3E}">
        <p14:creationId xmlns:p14="http://schemas.microsoft.com/office/powerpoint/2010/main" val="16088543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par>
                                <p:cTn id="11" presetID="5" presetClass="entr" presetSubtype="10" fill="hold" nodeType="withEffect">
                                  <p:stCondLst>
                                    <p:cond delay="250"/>
                                  </p:stCondLst>
                                  <p:childTnLst>
                                    <p:set>
                                      <p:cBhvr>
                                        <p:cTn id="12" dur="1" fill="hold">
                                          <p:stCondLst>
                                            <p:cond delay="0"/>
                                          </p:stCondLst>
                                        </p:cTn>
                                        <p:tgtEl>
                                          <p:spTgt spid="21"/>
                                        </p:tgtEl>
                                        <p:attrNameLst>
                                          <p:attrName>style.visibility</p:attrName>
                                        </p:attrNameLst>
                                      </p:cBhvr>
                                      <p:to>
                                        <p:strVal val="visible"/>
                                      </p:to>
                                    </p:set>
                                    <p:animEffect transition="in" filter="checkerboard(across)">
                                      <p:cBhvr>
                                        <p:cTn id="13" dur="10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1000"/>
                                        <p:tgtEl>
                                          <p:spTgt spid="5"/>
                                        </p:tgtEl>
                                      </p:cBhvr>
                                    </p:animEffect>
                                  </p:childTnLst>
                                </p:cTn>
                              </p:par>
                            </p:childTnLst>
                          </p:cTn>
                        </p:par>
                        <p:par>
                          <p:cTn id="19" fill="hold">
                            <p:stCondLst>
                              <p:cond delay="1000"/>
                            </p:stCondLst>
                            <p:childTnLst>
                              <p:par>
                                <p:cTn id="20" presetID="22" presetClass="entr" presetSubtype="1" fill="hold" nodeType="afterEffect">
                                  <p:stCondLst>
                                    <p:cond delay="100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1500"/>
                                        <p:tgtEl>
                                          <p:spTgt spid="19"/>
                                        </p:tgtEl>
                                      </p:cBhvr>
                                    </p:animEffect>
                                  </p:childTnLst>
                                </p:cTn>
                              </p:par>
                            </p:childTnLst>
                          </p:cTn>
                        </p:par>
                        <p:par>
                          <p:cTn id="23" fill="hold">
                            <p:stCondLst>
                              <p:cond delay="3500"/>
                            </p:stCondLst>
                            <p:childTnLst>
                              <p:par>
                                <p:cTn id="24" presetID="22" presetClass="entr" presetSubtype="1"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1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fade">
                                      <p:cBhvr>
                                        <p:cTn id="31" dur="1000"/>
                                        <p:tgtEl>
                                          <p:spTgt spid="12">
                                            <p:txEl>
                                              <p:pRg st="0" end="0"/>
                                            </p:txEl>
                                          </p:spTgt>
                                        </p:tgtEl>
                                      </p:cBhvr>
                                    </p:animEffect>
                                    <p:anim calcmode="lin" valueType="num">
                                      <p:cBhvr>
                                        <p:cTn id="3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6" presetClass="entr" presetSubtype="16" fill="hold" nodeType="afterEffect">
                                  <p:stCondLst>
                                    <p:cond delay="100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1000"/>
                                        <p:tgtEl>
                                          <p:spTgt spid="14"/>
                                        </p:tgtEl>
                                      </p:cBhvr>
                                    </p:animEffect>
                                  </p:childTnLst>
                                </p:cTn>
                              </p:par>
                            </p:childTnLst>
                          </p:cTn>
                        </p:par>
                        <p:par>
                          <p:cTn id="38" fill="hold">
                            <p:stCondLst>
                              <p:cond delay="3000"/>
                            </p:stCondLst>
                            <p:childTnLst>
                              <p:par>
                                <p:cTn id="39" presetID="21" presetClass="entr" presetSubtype="4" repeatCount="300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heel(4)">
                                      <p:cBhvr>
                                        <p:cTn id="41" dur="10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circle(in)">
                                      <p:cBhvr>
                                        <p:cTn id="46" dur="1000"/>
                                        <p:tgtEl>
                                          <p:spTgt spid="15"/>
                                        </p:tgtEl>
                                      </p:cBhvr>
                                    </p:animEffect>
                                  </p:childTnLst>
                                </p:cTn>
                              </p:par>
                            </p:childTnLst>
                          </p:cTn>
                        </p:par>
                        <p:par>
                          <p:cTn id="47" fill="hold">
                            <p:stCondLst>
                              <p:cond delay="1000"/>
                            </p:stCondLst>
                            <p:childTnLst>
                              <p:par>
                                <p:cTn id="48" presetID="21" presetClass="entr" presetSubtype="4" repeatCount="300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heel(4)">
                                      <p:cBhvr>
                                        <p:cTn id="50" dur="10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checkerboard(across)">
                                      <p:cBhvr>
                                        <p:cTn id="55" dur="2000"/>
                                        <p:tgtEl>
                                          <p:spTgt spid="8"/>
                                        </p:tgtEl>
                                      </p:cBhvr>
                                    </p:animEffect>
                                  </p:childTnLst>
                                </p:cTn>
                              </p:par>
                            </p:childTnLst>
                          </p:cTn>
                        </p:par>
                        <p:par>
                          <p:cTn id="56" fill="hold">
                            <p:stCondLst>
                              <p:cond delay="2000"/>
                            </p:stCondLst>
                            <p:childTnLst>
                              <p:par>
                                <p:cTn id="57" presetID="31" presetClass="entr" presetSubtype="0" fill="hold" nodeType="afterEffect">
                                  <p:stCondLst>
                                    <p:cond delay="500"/>
                                  </p:stCondLst>
                                  <p:childTnLst>
                                    <p:set>
                                      <p:cBhvr>
                                        <p:cTn id="58" dur="1" fill="hold">
                                          <p:stCondLst>
                                            <p:cond delay="0"/>
                                          </p:stCondLst>
                                        </p:cTn>
                                        <p:tgtEl>
                                          <p:spTgt spid="27"/>
                                        </p:tgtEl>
                                        <p:attrNameLst>
                                          <p:attrName>style.visibility</p:attrName>
                                        </p:attrNameLst>
                                      </p:cBhvr>
                                      <p:to>
                                        <p:strVal val="visible"/>
                                      </p:to>
                                    </p:set>
                                    <p:anim calcmode="lin" valueType="num">
                                      <p:cBhvr>
                                        <p:cTn id="59" dur="1500" fill="hold"/>
                                        <p:tgtEl>
                                          <p:spTgt spid="27"/>
                                        </p:tgtEl>
                                        <p:attrNameLst>
                                          <p:attrName>ppt_w</p:attrName>
                                        </p:attrNameLst>
                                      </p:cBhvr>
                                      <p:tavLst>
                                        <p:tav tm="0">
                                          <p:val>
                                            <p:fltVal val="0"/>
                                          </p:val>
                                        </p:tav>
                                        <p:tav tm="100000">
                                          <p:val>
                                            <p:strVal val="#ppt_w"/>
                                          </p:val>
                                        </p:tav>
                                      </p:tavLst>
                                    </p:anim>
                                    <p:anim calcmode="lin" valueType="num">
                                      <p:cBhvr>
                                        <p:cTn id="60" dur="1500" fill="hold"/>
                                        <p:tgtEl>
                                          <p:spTgt spid="27"/>
                                        </p:tgtEl>
                                        <p:attrNameLst>
                                          <p:attrName>ppt_h</p:attrName>
                                        </p:attrNameLst>
                                      </p:cBhvr>
                                      <p:tavLst>
                                        <p:tav tm="0">
                                          <p:val>
                                            <p:fltVal val="0"/>
                                          </p:val>
                                        </p:tav>
                                        <p:tav tm="100000">
                                          <p:val>
                                            <p:strVal val="#ppt_h"/>
                                          </p:val>
                                        </p:tav>
                                      </p:tavLst>
                                    </p:anim>
                                    <p:anim calcmode="lin" valueType="num">
                                      <p:cBhvr>
                                        <p:cTn id="61" dur="1500" fill="hold"/>
                                        <p:tgtEl>
                                          <p:spTgt spid="27"/>
                                        </p:tgtEl>
                                        <p:attrNameLst>
                                          <p:attrName>style.rotation</p:attrName>
                                        </p:attrNameLst>
                                      </p:cBhvr>
                                      <p:tavLst>
                                        <p:tav tm="0">
                                          <p:val>
                                            <p:fltVal val="90"/>
                                          </p:val>
                                        </p:tav>
                                        <p:tav tm="100000">
                                          <p:val>
                                            <p:fltVal val="0"/>
                                          </p:val>
                                        </p:tav>
                                      </p:tavLst>
                                    </p:anim>
                                    <p:animEffect transition="in" filter="fade">
                                      <p:cBhvr>
                                        <p:cTn id="62" dur="1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6"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lide Number Placeholder 1"/>
          <p:cNvSpPr>
            <a:spLocks noGrp="1"/>
          </p:cNvSpPr>
          <p:nvPr>
            <p:ph type="sldNum" sz="quarter" idx="12"/>
          </p:nvPr>
        </p:nvSpPr>
        <p:spPr>
          <a:xfrm>
            <a:off x="7162800" y="6334613"/>
            <a:ext cx="1828800" cy="365125"/>
          </a:xfrm>
        </p:spPr>
        <p:txBody>
          <a:bodyPr/>
          <a:lstStyle/>
          <a:p>
            <a:fld id="{5C014052-953B-4273-8F47-BF25327D5B24}" type="slidenum">
              <a:rPr lang="en-US" smtClean="0"/>
              <a:t>26</a:t>
            </a:fld>
            <a:endParaRPr lang="en-US"/>
          </a:p>
        </p:txBody>
      </p:sp>
      <p:sp>
        <p:nvSpPr>
          <p:cNvPr id="9" name="TextBox 8"/>
          <p:cNvSpPr txBox="1"/>
          <p:nvPr/>
        </p:nvSpPr>
        <p:spPr>
          <a:xfrm>
            <a:off x="152400" y="1238071"/>
            <a:ext cx="7315200" cy="1200329"/>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smtClean="0">
                <a:solidFill>
                  <a:schemeClr val="bg2">
                    <a:lumMod val="25000"/>
                  </a:schemeClr>
                </a:solidFill>
              </a:rPr>
              <a:t>#1  The </a:t>
            </a:r>
            <a:r>
              <a:rPr lang="en-US" sz="2400" b="1" dirty="0" smtClean="0">
                <a:solidFill>
                  <a:srgbClr val="7030A0"/>
                </a:solidFill>
              </a:rPr>
              <a:t>Kohen Ha </a:t>
            </a:r>
            <a:r>
              <a:rPr lang="en-US" sz="2400" b="1" dirty="0" err="1" smtClean="0">
                <a:solidFill>
                  <a:srgbClr val="7030A0"/>
                </a:solidFill>
              </a:rPr>
              <a:t>Gadol</a:t>
            </a:r>
            <a:r>
              <a:rPr lang="en-US" sz="2400" b="1" dirty="0" smtClean="0">
                <a:solidFill>
                  <a:srgbClr val="7030A0"/>
                </a:solidFill>
              </a:rPr>
              <a:t> </a:t>
            </a:r>
            <a:r>
              <a:rPr lang="en-US" sz="2400" b="1" dirty="0" smtClean="0">
                <a:solidFill>
                  <a:schemeClr val="bg2">
                    <a:lumMod val="25000"/>
                  </a:schemeClr>
                </a:solidFill>
              </a:rPr>
              <a:t>(High Priest) was the</a:t>
            </a:r>
            <a:br>
              <a:rPr lang="en-US" sz="2400" b="1" dirty="0" smtClean="0">
                <a:solidFill>
                  <a:schemeClr val="bg2">
                    <a:lumMod val="25000"/>
                  </a:schemeClr>
                </a:solidFill>
              </a:rPr>
            </a:br>
            <a:r>
              <a:rPr lang="en-US" sz="2400" b="1" dirty="0" smtClean="0">
                <a:solidFill>
                  <a:schemeClr val="bg2">
                    <a:lumMod val="25000"/>
                  </a:schemeClr>
                </a:solidFill>
              </a:rPr>
              <a:t>       only identity “approved and accepted” to</a:t>
            </a:r>
            <a:br>
              <a:rPr lang="en-US" sz="2400" b="1" dirty="0" smtClean="0">
                <a:solidFill>
                  <a:schemeClr val="bg2">
                    <a:lumMod val="25000"/>
                  </a:schemeClr>
                </a:solidFill>
              </a:rPr>
            </a:br>
            <a:r>
              <a:rPr lang="en-US" sz="2400" b="1" dirty="0" smtClean="0">
                <a:solidFill>
                  <a:schemeClr val="bg2">
                    <a:lumMod val="25000"/>
                  </a:schemeClr>
                </a:solidFill>
              </a:rPr>
              <a:t>       present </a:t>
            </a:r>
            <a:r>
              <a:rPr lang="en-US" sz="2400" b="1" u="sng" dirty="0" smtClean="0">
                <a:solidFill>
                  <a:schemeClr val="bg2">
                    <a:lumMod val="25000"/>
                  </a:schemeClr>
                </a:solidFill>
              </a:rPr>
              <a:t>the</a:t>
            </a:r>
            <a:r>
              <a:rPr lang="en-US" sz="2400" b="1" dirty="0" smtClean="0">
                <a:solidFill>
                  <a:schemeClr val="bg2">
                    <a:lumMod val="25000"/>
                  </a:schemeClr>
                </a:solidFill>
              </a:rPr>
              <a:t> (</a:t>
            </a:r>
            <a:r>
              <a:rPr lang="en-US" sz="2400" b="1" dirty="0" smtClean="0">
                <a:solidFill>
                  <a:srgbClr val="FF0000"/>
                </a:solidFill>
              </a:rPr>
              <a:t>singular</a:t>
            </a:r>
            <a:r>
              <a:rPr lang="en-US" sz="2400" b="1" dirty="0" smtClean="0">
                <a:solidFill>
                  <a:schemeClr val="bg2">
                    <a:lumMod val="25000"/>
                  </a:schemeClr>
                </a:solidFill>
              </a:rPr>
              <a:t>) Wave Sheaf before </a:t>
            </a:r>
            <a:r>
              <a:rPr lang="en-US" sz="2400" b="1" dirty="0" smtClean="0">
                <a:solidFill>
                  <a:srgbClr val="0066FF"/>
                </a:solidFill>
              </a:rPr>
              <a:t>Yahuah.</a:t>
            </a:r>
            <a:endParaRPr lang="en-US" sz="2400" b="1" dirty="0">
              <a:solidFill>
                <a:srgbClr val="0066FF"/>
              </a:solidFill>
            </a:endParaRPr>
          </a:p>
        </p:txBody>
      </p:sp>
      <p:sp>
        <p:nvSpPr>
          <p:cNvPr id="10" name="Title 1"/>
          <p:cNvSpPr txBox="1">
            <a:spLocks/>
          </p:cNvSpPr>
          <p:nvPr/>
        </p:nvSpPr>
        <p:spPr>
          <a:xfrm>
            <a:off x="-304800" y="228600"/>
            <a:ext cx="7821161" cy="7620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Some Qodesh Intricacies</a:t>
            </a:r>
            <a:endParaRPr lang="en-US" sz="1800" spc="50" dirty="0">
              <a:ln w="11430"/>
              <a:solidFill>
                <a:srgbClr val="00B0F0"/>
              </a:solidFill>
              <a:effectLst>
                <a:outerShdw blurRad="76200" dist="50800" dir="5400000" algn="tl" rotWithShape="0">
                  <a:srgbClr val="000000">
                    <a:alpha val="65000"/>
                  </a:srgbClr>
                </a:outerShdw>
              </a:effectLst>
            </a:endParaRPr>
          </a:p>
        </p:txBody>
      </p:sp>
      <p:sp>
        <p:nvSpPr>
          <p:cNvPr id="11" name="TextBox 10"/>
          <p:cNvSpPr txBox="1"/>
          <p:nvPr/>
        </p:nvSpPr>
        <p:spPr>
          <a:xfrm>
            <a:off x="243840" y="2626058"/>
            <a:ext cx="6385560" cy="1200329"/>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smtClean="0">
                <a:solidFill>
                  <a:schemeClr val="bg2">
                    <a:lumMod val="25000"/>
                  </a:schemeClr>
                </a:solidFill>
              </a:rPr>
              <a:t>#2  </a:t>
            </a:r>
            <a:r>
              <a:rPr lang="en-US" sz="2400" b="1" dirty="0" smtClean="0">
                <a:solidFill>
                  <a:srgbClr val="2D1EF2"/>
                </a:solidFill>
              </a:rPr>
              <a:t>Yahusha, </a:t>
            </a:r>
            <a:r>
              <a:rPr lang="en-US" sz="2400" b="1" dirty="0" smtClean="0">
                <a:solidFill>
                  <a:schemeClr val="bg2">
                    <a:lumMod val="25000"/>
                  </a:schemeClr>
                </a:solidFill>
              </a:rPr>
              <a:t>as the</a:t>
            </a:r>
            <a:r>
              <a:rPr lang="en-US" sz="2400" b="1" dirty="0" smtClean="0">
                <a:solidFill>
                  <a:srgbClr val="2D1EF2"/>
                </a:solidFill>
              </a:rPr>
              <a:t> </a:t>
            </a:r>
            <a:r>
              <a:rPr lang="en-US" sz="2400" b="1" dirty="0" smtClean="0">
                <a:solidFill>
                  <a:srgbClr val="7030A0"/>
                </a:solidFill>
              </a:rPr>
              <a:t>Kohen Ha </a:t>
            </a:r>
            <a:r>
              <a:rPr lang="en-US" sz="2400" b="1" dirty="0" err="1" smtClean="0">
                <a:solidFill>
                  <a:srgbClr val="7030A0"/>
                </a:solidFill>
              </a:rPr>
              <a:t>Gadol</a:t>
            </a:r>
            <a:r>
              <a:rPr lang="en-US" sz="2400" b="1" dirty="0" smtClean="0">
                <a:solidFill>
                  <a:srgbClr val="7030A0"/>
                </a:solidFill>
              </a:rPr>
              <a:t>, </a:t>
            </a:r>
            <a:r>
              <a:rPr lang="en-US" sz="2400" b="1" dirty="0" smtClean="0">
                <a:solidFill>
                  <a:schemeClr val="bg2">
                    <a:lumMod val="25000"/>
                  </a:schemeClr>
                </a:solidFill>
              </a:rPr>
              <a:t>presented </a:t>
            </a:r>
            <a:br>
              <a:rPr lang="en-US" sz="2400" b="1" dirty="0" smtClean="0">
                <a:solidFill>
                  <a:schemeClr val="bg2">
                    <a:lumMod val="25000"/>
                  </a:schemeClr>
                </a:solidFill>
              </a:rPr>
            </a:br>
            <a:r>
              <a:rPr lang="en-US" sz="2400" b="1" dirty="0" smtClean="0">
                <a:solidFill>
                  <a:schemeClr val="bg2">
                    <a:lumMod val="25000"/>
                  </a:schemeClr>
                </a:solidFill>
              </a:rPr>
              <a:t>       </a:t>
            </a:r>
            <a:r>
              <a:rPr lang="en-US" sz="2400" b="1" u="sng" dirty="0" smtClean="0">
                <a:solidFill>
                  <a:schemeClr val="bg2">
                    <a:lumMod val="25000"/>
                  </a:schemeClr>
                </a:solidFill>
              </a:rPr>
              <a:t>the</a:t>
            </a:r>
            <a:r>
              <a:rPr lang="en-US" sz="2400" b="1" dirty="0" smtClean="0">
                <a:solidFill>
                  <a:schemeClr val="bg2">
                    <a:lumMod val="25000"/>
                  </a:schemeClr>
                </a:solidFill>
              </a:rPr>
              <a:t> Wave Sheaf before </a:t>
            </a:r>
            <a:r>
              <a:rPr lang="en-US" sz="2400" b="1" dirty="0" smtClean="0">
                <a:solidFill>
                  <a:srgbClr val="0066FF"/>
                </a:solidFill>
              </a:rPr>
              <a:t>Yahuah</a:t>
            </a:r>
            <a:r>
              <a:rPr lang="en-US" sz="2400" b="1" dirty="0" smtClean="0">
                <a:solidFill>
                  <a:schemeClr val="bg2">
                    <a:lumMod val="25000"/>
                  </a:schemeClr>
                </a:solidFill>
              </a:rPr>
              <a:t> according </a:t>
            </a:r>
            <a:br>
              <a:rPr lang="en-US" sz="2400" b="1" dirty="0" smtClean="0">
                <a:solidFill>
                  <a:schemeClr val="bg2">
                    <a:lumMod val="25000"/>
                  </a:schemeClr>
                </a:solidFill>
              </a:rPr>
            </a:br>
            <a:r>
              <a:rPr lang="en-US" sz="2400" b="1" dirty="0" smtClean="0">
                <a:solidFill>
                  <a:schemeClr val="bg2">
                    <a:lumMod val="25000"/>
                  </a:schemeClr>
                </a:solidFill>
              </a:rPr>
              <a:t>       to Lev 23:10, 11. </a:t>
            </a:r>
          </a:p>
        </p:txBody>
      </p:sp>
      <p:sp>
        <p:nvSpPr>
          <p:cNvPr id="12" name="TextBox 11"/>
          <p:cNvSpPr txBox="1"/>
          <p:nvPr/>
        </p:nvSpPr>
        <p:spPr>
          <a:xfrm>
            <a:off x="198120" y="4050135"/>
            <a:ext cx="8001000" cy="461665"/>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smtClean="0">
                <a:solidFill>
                  <a:schemeClr val="bg2">
                    <a:lumMod val="25000"/>
                  </a:schemeClr>
                </a:solidFill>
              </a:rPr>
              <a:t>#3  </a:t>
            </a:r>
            <a:r>
              <a:rPr lang="en-US" sz="2400" b="1" dirty="0" smtClean="0">
                <a:solidFill>
                  <a:srgbClr val="2D1EF2"/>
                </a:solidFill>
              </a:rPr>
              <a:t>Yahusha, </a:t>
            </a:r>
            <a:r>
              <a:rPr lang="en-US" sz="2400" b="1" dirty="0" smtClean="0">
                <a:solidFill>
                  <a:schemeClr val="bg2">
                    <a:lumMod val="25000"/>
                  </a:schemeClr>
                </a:solidFill>
              </a:rPr>
              <a:t>first presented </a:t>
            </a:r>
            <a:r>
              <a:rPr lang="en-US" sz="2400" b="1" u="sng" dirty="0" smtClean="0">
                <a:solidFill>
                  <a:schemeClr val="bg2">
                    <a:lumMod val="25000"/>
                  </a:schemeClr>
                </a:solidFill>
                <a:effectLst>
                  <a:glow rad="88900">
                    <a:srgbClr val="FFFF00"/>
                  </a:glow>
                </a:effectLst>
              </a:rPr>
              <a:t>Himself</a:t>
            </a:r>
            <a:r>
              <a:rPr lang="en-US" sz="2400" b="1" dirty="0" smtClean="0">
                <a:solidFill>
                  <a:schemeClr val="bg2">
                    <a:lumMod val="25000"/>
                  </a:schemeClr>
                </a:solidFill>
                <a:effectLst>
                  <a:glow rad="88900">
                    <a:srgbClr val="FFFF00"/>
                  </a:glow>
                </a:effectLst>
              </a:rPr>
              <a:t> as </a:t>
            </a:r>
            <a:r>
              <a:rPr lang="en-US" sz="2400" b="1" u="sng" dirty="0" smtClean="0">
                <a:solidFill>
                  <a:schemeClr val="bg2">
                    <a:lumMod val="25000"/>
                  </a:schemeClr>
                </a:solidFill>
                <a:effectLst>
                  <a:glow rad="88900">
                    <a:srgbClr val="FFFF00"/>
                  </a:glow>
                </a:effectLst>
              </a:rPr>
              <a:t>THE</a:t>
            </a:r>
            <a:r>
              <a:rPr lang="en-US" sz="2400" b="1" dirty="0" smtClean="0">
                <a:solidFill>
                  <a:schemeClr val="bg2">
                    <a:lumMod val="25000"/>
                  </a:schemeClr>
                </a:solidFill>
                <a:effectLst>
                  <a:glow rad="88900">
                    <a:srgbClr val="FFFF00"/>
                  </a:glow>
                </a:effectLst>
              </a:rPr>
              <a:t> Wave Sheaf.</a:t>
            </a:r>
            <a:endParaRPr lang="en-US" sz="2400" b="1" dirty="0">
              <a:solidFill>
                <a:schemeClr val="bg2">
                  <a:lumMod val="25000"/>
                </a:schemeClr>
              </a:solidFill>
              <a:effectLst>
                <a:glow rad="88900">
                  <a:srgbClr val="FFFF00"/>
                </a:glow>
              </a:effectLst>
            </a:endParaRPr>
          </a:p>
        </p:txBody>
      </p:sp>
      <p:sp>
        <p:nvSpPr>
          <p:cNvPr id="13" name="TextBox 12"/>
          <p:cNvSpPr txBox="1"/>
          <p:nvPr/>
        </p:nvSpPr>
        <p:spPr>
          <a:xfrm>
            <a:off x="152400" y="4722369"/>
            <a:ext cx="8972309" cy="2062103"/>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smtClean="0">
                <a:solidFill>
                  <a:schemeClr val="bg2">
                    <a:lumMod val="25000"/>
                  </a:schemeClr>
                </a:solidFill>
              </a:rPr>
              <a:t>#4  </a:t>
            </a:r>
            <a:r>
              <a:rPr lang="en-US" sz="2400" b="1" dirty="0" smtClean="0">
                <a:solidFill>
                  <a:srgbClr val="2D1EF2"/>
                </a:solidFill>
              </a:rPr>
              <a:t>Yahusha’s </a:t>
            </a:r>
            <a:r>
              <a:rPr lang="en-US" sz="2400" b="1" dirty="0" smtClean="0">
                <a:solidFill>
                  <a:schemeClr val="bg2">
                    <a:lumMod val="25000"/>
                  </a:schemeClr>
                </a:solidFill>
              </a:rPr>
              <a:t>presentation </a:t>
            </a:r>
            <a:r>
              <a:rPr lang="en-US" sz="2400" b="1" dirty="0" smtClean="0">
                <a:solidFill>
                  <a:srgbClr val="2D1EF2"/>
                </a:solidFill>
                <a:effectLst>
                  <a:glow rad="127000">
                    <a:srgbClr val="99FFCC"/>
                  </a:glow>
                </a:effectLst>
              </a:rPr>
              <a:t>CONSISTED OF </a:t>
            </a:r>
            <a:r>
              <a:rPr lang="en-US" sz="2400" b="1" u="sng" dirty="0" smtClean="0">
                <a:solidFill>
                  <a:srgbClr val="2D1EF2"/>
                </a:solidFill>
                <a:effectLst>
                  <a:glow rad="127000">
                    <a:srgbClr val="99FFCC"/>
                  </a:glow>
                </a:effectLst>
              </a:rPr>
              <a:t>THE</a:t>
            </a:r>
            <a:r>
              <a:rPr lang="en-US" sz="2400" b="1" dirty="0" smtClean="0">
                <a:solidFill>
                  <a:srgbClr val="2D1EF2"/>
                </a:solidFill>
                <a:effectLst>
                  <a:glow rad="127000">
                    <a:srgbClr val="99FFCC"/>
                  </a:glow>
                </a:effectLst>
              </a:rPr>
              <a:t> </a:t>
            </a:r>
            <a:r>
              <a:rPr lang="en-US" sz="2400" b="1" u="sng" dirty="0" smtClean="0">
                <a:solidFill>
                  <a:srgbClr val="2D1EF2"/>
                </a:solidFill>
                <a:effectLst>
                  <a:glow rad="127000">
                    <a:srgbClr val="99FFCC"/>
                  </a:glow>
                </a:effectLst>
              </a:rPr>
              <a:t>FIRST-CUTTING</a:t>
            </a:r>
            <a:r>
              <a:rPr lang="en-US" sz="2400" b="1" dirty="0" smtClean="0">
                <a:solidFill>
                  <a:srgbClr val="2D1EF2"/>
                </a:solidFill>
                <a:effectLst>
                  <a:glow rad="127000">
                    <a:srgbClr val="99FFCC"/>
                  </a:glow>
                </a:effectLst>
              </a:rPr>
              <a:t> </a:t>
            </a:r>
            <a:br>
              <a:rPr lang="en-US" sz="2400" b="1" dirty="0" smtClean="0">
                <a:solidFill>
                  <a:srgbClr val="2D1EF2"/>
                </a:solidFill>
                <a:effectLst>
                  <a:glow rad="127000">
                    <a:srgbClr val="99FFCC"/>
                  </a:glow>
                </a:effectLst>
              </a:rPr>
            </a:br>
            <a:r>
              <a:rPr lang="en-US" sz="2400" b="1" dirty="0" smtClean="0">
                <a:solidFill>
                  <a:srgbClr val="2D1EF2"/>
                </a:solidFill>
                <a:effectLst>
                  <a:glow rad="127000">
                    <a:srgbClr val="99FFCC"/>
                  </a:glow>
                </a:effectLst>
              </a:rPr>
              <a:t>       of Himself </a:t>
            </a:r>
            <a:r>
              <a:rPr lang="en-US" sz="2000" b="1" dirty="0" smtClean="0">
                <a:solidFill>
                  <a:srgbClr val="2D1EF2"/>
                </a:solidFill>
                <a:effectLst>
                  <a:glow rad="127000">
                    <a:srgbClr val="99FFCC"/>
                  </a:glow>
                </a:effectLst>
              </a:rPr>
              <a:t>(</a:t>
            </a:r>
            <a:r>
              <a:rPr lang="en-US" sz="2000" b="1" u="sng" dirty="0" smtClean="0">
                <a:solidFill>
                  <a:srgbClr val="2D1EF2"/>
                </a:solidFill>
                <a:effectLst>
                  <a:glow rad="127000">
                    <a:srgbClr val="99FFCC"/>
                  </a:glow>
                </a:effectLst>
              </a:rPr>
              <a:t>the</a:t>
            </a:r>
            <a:r>
              <a:rPr lang="en-US" sz="2000" b="1" dirty="0" smtClean="0">
                <a:solidFill>
                  <a:srgbClr val="2D1EF2"/>
                </a:solidFill>
                <a:effectLst>
                  <a:glow rad="127000">
                    <a:srgbClr val="99FFCC"/>
                  </a:glow>
                </a:effectLst>
              </a:rPr>
              <a:t> – “First-Fruit”)</a:t>
            </a:r>
            <a:r>
              <a:rPr lang="en-US" sz="2000" b="1" dirty="0" smtClean="0">
                <a:solidFill>
                  <a:schemeClr val="bg2">
                    <a:lumMod val="25000"/>
                  </a:schemeClr>
                </a:solidFill>
                <a:effectLst>
                  <a:glow rad="127000">
                    <a:srgbClr val="99FFCC"/>
                  </a:glow>
                </a:effectLst>
              </a:rPr>
              <a:t> </a:t>
            </a:r>
            <a:r>
              <a:rPr lang="en-US" sz="2400" b="1" dirty="0" smtClean="0">
                <a:solidFill>
                  <a:schemeClr val="bg2">
                    <a:lumMod val="25000"/>
                  </a:schemeClr>
                </a:solidFill>
              </a:rPr>
              <a:t>and His victory/power over death</a:t>
            </a:r>
            <a:br>
              <a:rPr lang="en-US" sz="2400" b="1" dirty="0" smtClean="0">
                <a:solidFill>
                  <a:schemeClr val="bg2">
                    <a:lumMod val="25000"/>
                  </a:schemeClr>
                </a:solidFill>
              </a:rPr>
            </a:br>
            <a:r>
              <a:rPr lang="en-US" sz="2400" b="1" dirty="0" smtClean="0">
                <a:solidFill>
                  <a:schemeClr val="bg2">
                    <a:lumMod val="25000"/>
                  </a:schemeClr>
                </a:solidFill>
              </a:rPr>
              <a:t>      </a:t>
            </a:r>
            <a:r>
              <a:rPr lang="en-US" sz="2400" b="1" dirty="0" smtClean="0">
                <a:effectLst>
                  <a:glow rad="127000">
                    <a:srgbClr val="99FFCC"/>
                  </a:glow>
                </a:effectLst>
              </a:rPr>
              <a:t>{</a:t>
            </a:r>
            <a:r>
              <a:rPr lang="en-US" sz="2400" b="1" dirty="0">
                <a:effectLst>
                  <a:glow rad="127000">
                    <a:srgbClr val="99FFCC"/>
                  </a:glow>
                </a:effectLst>
              </a:rPr>
              <a:t>Lev 23:10</a:t>
            </a:r>
            <a:r>
              <a:rPr lang="en-US" dirty="0" smtClean="0">
                <a:effectLst>
                  <a:glow rad="127000">
                    <a:srgbClr val="99FFCC"/>
                  </a:glow>
                </a:effectLst>
              </a:rPr>
              <a:t>}.</a:t>
            </a:r>
            <a:r>
              <a:rPr lang="en-US" sz="2400" b="1" dirty="0" smtClean="0">
                <a:solidFill>
                  <a:schemeClr val="bg2">
                    <a:lumMod val="25000"/>
                  </a:schemeClr>
                </a:solidFill>
              </a:rPr>
              <a:t> </a:t>
            </a:r>
            <a:r>
              <a:rPr lang="en-US" sz="1600" b="1" dirty="0" smtClean="0">
                <a:solidFill>
                  <a:srgbClr val="2D1EF2"/>
                </a:solidFill>
              </a:rPr>
              <a:t>Yahusha</a:t>
            </a:r>
            <a:r>
              <a:rPr lang="en-US" sz="1600" b="1" dirty="0" smtClean="0">
                <a:solidFill>
                  <a:schemeClr val="bg2">
                    <a:lumMod val="25000"/>
                  </a:schemeClr>
                </a:solidFill>
              </a:rPr>
              <a:t> has the power to lay down His life and take it up again (John 10:17-18).</a:t>
            </a:r>
            <a:r>
              <a:rPr lang="en-US" sz="2400" b="1" dirty="0" smtClean="0">
                <a:solidFill>
                  <a:schemeClr val="bg2">
                    <a:lumMod val="25000"/>
                  </a:schemeClr>
                </a:solidFill>
              </a:rPr>
              <a:t/>
            </a:r>
            <a:br>
              <a:rPr lang="en-US" sz="2400" b="1" dirty="0" smtClean="0">
                <a:solidFill>
                  <a:schemeClr val="bg2">
                    <a:lumMod val="25000"/>
                  </a:schemeClr>
                </a:solidFill>
              </a:rPr>
            </a:br>
            <a:r>
              <a:rPr lang="en-US" sz="800" b="1" dirty="0" smtClean="0">
                <a:solidFill>
                  <a:schemeClr val="bg2">
                    <a:lumMod val="25000"/>
                  </a:schemeClr>
                </a:solidFill>
              </a:rPr>
              <a:t/>
            </a:r>
            <a:br>
              <a:rPr lang="en-US" sz="800" b="1" dirty="0" smtClean="0">
                <a:solidFill>
                  <a:schemeClr val="bg2">
                    <a:lumMod val="25000"/>
                  </a:schemeClr>
                </a:solidFill>
              </a:rPr>
            </a:br>
            <a:r>
              <a:rPr lang="en-US" sz="2400" b="1" dirty="0">
                <a:solidFill>
                  <a:schemeClr val="bg2">
                    <a:lumMod val="25000"/>
                  </a:schemeClr>
                </a:solidFill>
              </a:rPr>
              <a:t>Note</a:t>
            </a:r>
            <a:r>
              <a:rPr lang="en-US" sz="2400" b="1" dirty="0" smtClean="0">
                <a:solidFill>
                  <a:schemeClr val="bg2">
                    <a:lumMod val="25000"/>
                  </a:schemeClr>
                </a:solidFill>
              </a:rPr>
              <a:t>:  </a:t>
            </a:r>
            <a:r>
              <a:rPr lang="en-US" sz="2400" b="1" u="sng" dirty="0">
                <a:solidFill>
                  <a:srgbClr val="9933FF"/>
                </a:solidFill>
              </a:rPr>
              <a:t>Hebraicall</a:t>
            </a:r>
            <a:r>
              <a:rPr lang="en-US" sz="2400" b="1" dirty="0">
                <a:solidFill>
                  <a:srgbClr val="9933FF"/>
                </a:solidFill>
              </a:rPr>
              <a:t>y</a:t>
            </a:r>
            <a:r>
              <a:rPr lang="en-US" sz="2400" b="1" dirty="0">
                <a:solidFill>
                  <a:schemeClr val="bg2">
                    <a:lumMod val="25000"/>
                  </a:schemeClr>
                </a:solidFill>
              </a:rPr>
              <a:t> the word “fruit” is not </a:t>
            </a:r>
            <a:r>
              <a:rPr lang="en-US" sz="2400" b="1" dirty="0" smtClean="0">
                <a:solidFill>
                  <a:schemeClr val="bg2">
                    <a:lumMod val="25000"/>
                  </a:schemeClr>
                </a:solidFill>
              </a:rPr>
              <a:t>seen </a:t>
            </a:r>
            <a:r>
              <a:rPr lang="en-US" sz="2400" b="1" dirty="0">
                <a:solidFill>
                  <a:schemeClr val="bg2">
                    <a:lumMod val="25000"/>
                  </a:schemeClr>
                </a:solidFill>
              </a:rPr>
              <a:t>in Leviticus 23 as Wave Sheaf.		(Next:  Two applications to be examined.)</a:t>
            </a:r>
          </a:p>
        </p:txBody>
      </p:sp>
      <p:pic>
        <p:nvPicPr>
          <p:cNvPr id="15" name="Picture 14"/>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0" r="99833"/>
                    </a14:imgEffect>
                  </a14:imgLayer>
                </a14:imgProps>
              </a:ext>
              <a:ext uri="{28A0092B-C50C-407E-A947-70E740481C1C}">
                <a14:useLocalDpi xmlns:a14="http://schemas.microsoft.com/office/drawing/2010/main"/>
              </a:ext>
            </a:extLst>
          </a:blip>
          <a:srcRect/>
          <a:stretch/>
        </p:blipFill>
        <p:spPr>
          <a:xfrm>
            <a:off x="6552983" y="381000"/>
            <a:ext cx="2571726" cy="3686139"/>
          </a:xfrm>
          <a:prstGeom prst="rect">
            <a:avLst/>
          </a:prstGeom>
          <a:effectLst>
            <a:glow rad="12700">
              <a:schemeClr val="accent1">
                <a:alpha val="40000"/>
              </a:schemeClr>
            </a:glow>
          </a:effectLst>
        </p:spPr>
      </p:pic>
      <p:sp>
        <p:nvSpPr>
          <p:cNvPr id="2" name="Rectangle 1"/>
          <p:cNvSpPr/>
          <p:nvPr/>
        </p:nvSpPr>
        <p:spPr>
          <a:xfrm>
            <a:off x="-4591291" y="2875858"/>
            <a:ext cx="4572000" cy="2862322"/>
          </a:xfrm>
          <a:prstGeom prst="rect">
            <a:avLst/>
          </a:prstGeom>
          <a:solidFill>
            <a:schemeClr val="accent2">
              <a:lumMod val="20000"/>
              <a:lumOff val="80000"/>
            </a:schemeClr>
          </a:solidFill>
        </p:spPr>
        <p:txBody>
          <a:bodyPr>
            <a:spAutoFit/>
          </a:bodyPr>
          <a:lstStyle/>
          <a:p>
            <a:r>
              <a:rPr lang="en-US" dirty="0"/>
              <a:t>I still think this is an important point to be made. As the K/H/G Yahusha could only WAVE THE SHEAF that was GIVEN to Him.  Lev 23:10.  It was the first cutting and says nothing about fruit!  Yahusha by set pattern and statute, could only wave the sheaf.  What that sheaf consisted of is another matter. Conrad wants to eliminate this statute step fulfillment and go right to the First Fruit.  Not so.  Not by the statute pattern!</a:t>
            </a:r>
          </a:p>
        </p:txBody>
      </p:sp>
    </p:spTree>
    <p:extLst>
      <p:ext uri="{BB962C8B-B14F-4D97-AF65-F5344CB8AC3E}">
        <p14:creationId xmlns:p14="http://schemas.microsoft.com/office/powerpoint/2010/main" val="13764772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103" name="Picture 7" descr="C:\Users\Rae\Desktop\2 priests &amp; ark.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4017" y="4842714"/>
            <a:ext cx="2382248" cy="17866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22" name="Slide Number Placeholder 1"/>
          <p:cNvSpPr>
            <a:spLocks noGrp="1"/>
          </p:cNvSpPr>
          <p:nvPr>
            <p:ph type="sldNum" sz="quarter" idx="12"/>
          </p:nvPr>
        </p:nvSpPr>
        <p:spPr>
          <a:xfrm>
            <a:off x="7162800" y="6334613"/>
            <a:ext cx="1828800" cy="365125"/>
          </a:xfrm>
        </p:spPr>
        <p:txBody>
          <a:bodyPr>
            <a:scene3d>
              <a:camera prst="orthographicFront"/>
              <a:lightRig rig="threePt" dir="t"/>
            </a:scene3d>
            <a:sp3d extrusionH="57150">
              <a:bevelT w="82550" h="38100" prst="coolSlant"/>
            </a:sp3d>
          </a:bodyPr>
          <a:lstStyle/>
          <a:p>
            <a:fld id="{5C014052-953B-4273-8F47-BF25327D5B24}" type="slidenum">
              <a:rPr lang="en-US" smtClean="0"/>
              <a:t>27</a:t>
            </a:fld>
            <a:endParaRPr lang="en-US"/>
          </a:p>
        </p:txBody>
      </p:sp>
      <p:sp>
        <p:nvSpPr>
          <p:cNvPr id="24"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extrusionH="57150" contourW="25400" prstMaterial="matte">
              <a:bevelT w="25400" h="55880" prst="coolSlant"/>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FF3399"/>
                </a:solidFill>
                <a:effectLst>
                  <a:outerShdw blurRad="76200" dist="50800" dir="5400000" algn="tl" rotWithShape="0">
                    <a:srgbClr val="000000">
                      <a:alpha val="65000"/>
                    </a:srgbClr>
                  </a:outerShdw>
                </a:effectLst>
              </a:rPr>
              <a:t>EH TZEM!  </a:t>
            </a:r>
            <a:r>
              <a:rPr lang="en-US" sz="3600" spc="50" dirty="0" smtClean="0">
                <a:ln w="11430"/>
                <a:solidFill>
                  <a:srgbClr val="8C4C64"/>
                </a:solidFill>
                <a:effectLst>
                  <a:outerShdw blurRad="76200" dist="50800" dir="5400000" algn="tl" rotWithShape="0">
                    <a:srgbClr val="000000">
                      <a:alpha val="65000"/>
                    </a:srgbClr>
                  </a:outerShdw>
                </a:effectLst>
              </a:rPr>
              <a:t>Salvation’s Skeletal Structure!</a:t>
            </a:r>
            <a:endParaRPr lang="en-US" sz="3600" spc="50" dirty="0">
              <a:ln w="11430"/>
              <a:solidFill>
                <a:srgbClr val="00B0F0"/>
              </a:solidFill>
              <a:effectLst>
                <a:outerShdw blurRad="76200" dist="50800" dir="5400000" algn="tl" rotWithShape="0">
                  <a:srgbClr val="000000">
                    <a:alpha val="65000"/>
                  </a:srgbClr>
                </a:outerShdw>
              </a:effectLst>
            </a:endParaRPr>
          </a:p>
        </p:txBody>
      </p:sp>
      <p:sp>
        <p:nvSpPr>
          <p:cNvPr id="25" name="TextBox 24"/>
          <p:cNvSpPr txBox="1"/>
          <p:nvPr/>
        </p:nvSpPr>
        <p:spPr>
          <a:xfrm>
            <a:off x="4801859" y="2170093"/>
            <a:ext cx="2970326" cy="954107"/>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sz="2800" b="1" dirty="0" smtClean="0">
                <a:solidFill>
                  <a:schemeClr val="bg2">
                    <a:lumMod val="25000"/>
                  </a:schemeClr>
                </a:solidFill>
                <a:effectLst>
                  <a:glow rad="127000">
                    <a:srgbClr val="99FFCC"/>
                  </a:glow>
                </a:effectLst>
              </a:rPr>
              <a:t>#2  </a:t>
            </a:r>
            <a:r>
              <a:rPr lang="en-US" sz="2800" b="1" dirty="0" smtClean="0">
                <a:solidFill>
                  <a:srgbClr val="0066FF"/>
                </a:solidFill>
                <a:effectLst>
                  <a:glow rad="127000">
                    <a:srgbClr val="99FFCC"/>
                  </a:glow>
                </a:effectLst>
              </a:rPr>
              <a:t>Yahusha</a:t>
            </a:r>
            <a:r>
              <a:rPr lang="en-US" sz="2800" b="1" dirty="0" smtClean="0">
                <a:solidFill>
                  <a:schemeClr val="bg2">
                    <a:lumMod val="25000"/>
                  </a:schemeClr>
                </a:solidFill>
              </a:rPr>
              <a:t> – </a:t>
            </a:r>
            <a:br>
              <a:rPr lang="en-US" sz="2800" b="1" dirty="0" smtClean="0">
                <a:solidFill>
                  <a:schemeClr val="bg2">
                    <a:lumMod val="25000"/>
                  </a:schemeClr>
                </a:solidFill>
              </a:rPr>
            </a:br>
            <a:r>
              <a:rPr lang="en-US" sz="2800" b="1" u="sng" dirty="0" smtClean="0">
                <a:solidFill>
                  <a:srgbClr val="0066FF"/>
                </a:solidFill>
              </a:rPr>
              <a:t>THE</a:t>
            </a:r>
            <a:r>
              <a:rPr lang="en-US" sz="2800" b="1" dirty="0" smtClean="0">
                <a:solidFill>
                  <a:schemeClr val="bg2">
                    <a:lumMod val="25000"/>
                  </a:schemeClr>
                </a:solidFill>
              </a:rPr>
              <a:t> Wave Sheaf</a:t>
            </a:r>
            <a:endParaRPr lang="en-US" sz="2800" b="1" dirty="0">
              <a:solidFill>
                <a:schemeClr val="bg2">
                  <a:lumMod val="25000"/>
                </a:schemeClr>
              </a:solidFill>
            </a:endParaRPr>
          </a:p>
        </p:txBody>
      </p:sp>
      <p:sp>
        <p:nvSpPr>
          <p:cNvPr id="26" name="TextBox 25"/>
          <p:cNvSpPr txBox="1"/>
          <p:nvPr/>
        </p:nvSpPr>
        <p:spPr>
          <a:xfrm>
            <a:off x="141830" y="2170093"/>
            <a:ext cx="3058570" cy="954107"/>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sz="2800" b="1" dirty="0" smtClean="0">
                <a:solidFill>
                  <a:schemeClr val="bg2">
                    <a:lumMod val="25000"/>
                  </a:schemeClr>
                </a:solidFill>
                <a:effectLst>
                  <a:glow rad="127000">
                    <a:srgbClr val="99FFCC"/>
                  </a:glow>
                </a:effectLst>
              </a:rPr>
              <a:t>#1  </a:t>
            </a:r>
            <a:r>
              <a:rPr lang="en-US" sz="2800" b="1" dirty="0" smtClean="0">
                <a:solidFill>
                  <a:srgbClr val="0066FF"/>
                </a:solidFill>
                <a:effectLst>
                  <a:glow rad="127000">
                    <a:srgbClr val="99FFCC"/>
                  </a:glow>
                </a:effectLst>
              </a:rPr>
              <a:t>Yahusha</a:t>
            </a:r>
            <a:r>
              <a:rPr lang="en-US" sz="2800" b="1" dirty="0" smtClean="0">
                <a:solidFill>
                  <a:schemeClr val="bg2">
                    <a:lumMod val="25000"/>
                  </a:schemeClr>
                </a:solidFill>
              </a:rPr>
              <a:t> – </a:t>
            </a:r>
            <a:br>
              <a:rPr lang="en-US" sz="2800" b="1" dirty="0" smtClean="0">
                <a:solidFill>
                  <a:schemeClr val="bg2">
                    <a:lumMod val="25000"/>
                  </a:schemeClr>
                </a:solidFill>
              </a:rPr>
            </a:br>
            <a:r>
              <a:rPr lang="en-US" sz="2800" b="1" u="sng" dirty="0" smtClean="0">
                <a:solidFill>
                  <a:srgbClr val="0066FF"/>
                </a:solidFill>
              </a:rPr>
              <a:t>THE</a:t>
            </a:r>
            <a:r>
              <a:rPr lang="en-US" sz="2800" b="1" dirty="0" smtClean="0">
                <a:solidFill>
                  <a:schemeClr val="bg2">
                    <a:lumMod val="25000"/>
                  </a:schemeClr>
                </a:solidFill>
              </a:rPr>
              <a:t> First-fruit </a:t>
            </a:r>
            <a:endParaRPr lang="en-US" sz="2800" b="1" dirty="0">
              <a:solidFill>
                <a:schemeClr val="bg2">
                  <a:lumMod val="25000"/>
                </a:schemeClr>
              </a:solidFill>
            </a:endParaRPr>
          </a:p>
        </p:txBody>
      </p:sp>
      <p:sp>
        <p:nvSpPr>
          <p:cNvPr id="27" name="TextBox 26"/>
          <p:cNvSpPr txBox="1"/>
          <p:nvPr/>
        </p:nvSpPr>
        <p:spPr>
          <a:xfrm>
            <a:off x="1143000" y="727275"/>
            <a:ext cx="7179732" cy="707886"/>
          </a:xfrm>
          <a:prstGeom prst="rect">
            <a:avLst/>
          </a:prstGeom>
          <a:noFill/>
        </p:spPr>
        <p:txBody>
          <a:bodyPr wrap="square" rtlCol="0">
            <a:spAutoFit/>
            <a:scene3d>
              <a:camera prst="orthographicFront"/>
              <a:lightRig rig="threePt" dir="t"/>
            </a:scene3d>
            <a:sp3d extrusionH="57150">
              <a:bevelT w="82550" h="38100" prst="coolSlant"/>
            </a:sp3d>
          </a:bodyPr>
          <a:lstStyle/>
          <a:p>
            <a:r>
              <a:rPr lang="en-US" sz="4000" b="1" dirty="0" smtClean="0">
                <a:solidFill>
                  <a:srgbClr val="0066FF"/>
                </a:solidFill>
                <a:effectLst>
                  <a:glow rad="127000">
                    <a:srgbClr val="99FFCC"/>
                  </a:glow>
                </a:effectLst>
              </a:rPr>
              <a:t>Yahusha</a:t>
            </a:r>
            <a:r>
              <a:rPr lang="en-US" sz="3200" b="1" dirty="0" smtClean="0">
                <a:solidFill>
                  <a:schemeClr val="bg2">
                    <a:lumMod val="25000"/>
                  </a:schemeClr>
                </a:solidFill>
              </a:rPr>
              <a:t> – </a:t>
            </a:r>
            <a:r>
              <a:rPr lang="en-US" sz="4000" b="1" u="sng" dirty="0" smtClean="0">
                <a:solidFill>
                  <a:srgbClr val="0066FF"/>
                </a:solidFill>
              </a:rPr>
              <a:t>THE</a:t>
            </a:r>
            <a:r>
              <a:rPr lang="en-US" sz="4000" b="1" dirty="0" smtClean="0">
                <a:solidFill>
                  <a:srgbClr val="EBDDC3">
                    <a:lumMod val="25000"/>
                  </a:srgbClr>
                </a:solidFill>
              </a:rPr>
              <a:t> </a:t>
            </a:r>
            <a:r>
              <a:rPr lang="en-US" sz="4000" b="1" dirty="0" smtClean="0">
                <a:solidFill>
                  <a:schemeClr val="bg2">
                    <a:lumMod val="25000"/>
                  </a:schemeClr>
                </a:solidFill>
              </a:rPr>
              <a:t> </a:t>
            </a:r>
            <a:r>
              <a:rPr lang="en-US" sz="4000" b="1" dirty="0" err="1" smtClean="0">
                <a:solidFill>
                  <a:srgbClr val="0066FF"/>
                </a:solidFill>
              </a:rPr>
              <a:t>MelekTzedek</a:t>
            </a:r>
            <a:endParaRPr lang="en-US" sz="4000" b="1" dirty="0">
              <a:solidFill>
                <a:srgbClr val="0066FF"/>
              </a:solidFill>
            </a:endParaRPr>
          </a:p>
        </p:txBody>
      </p:sp>
      <p:sp>
        <p:nvSpPr>
          <p:cNvPr id="28" name="TextBox 27"/>
          <p:cNvSpPr txBox="1"/>
          <p:nvPr/>
        </p:nvSpPr>
        <p:spPr>
          <a:xfrm>
            <a:off x="3944555" y="4265375"/>
            <a:ext cx="2977038" cy="2246769"/>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sz="2800" b="1" dirty="0" smtClean="0">
                <a:solidFill>
                  <a:schemeClr val="bg2">
                    <a:lumMod val="25000"/>
                  </a:schemeClr>
                </a:solidFill>
                <a:effectLst>
                  <a:glow rad="127000">
                    <a:srgbClr val="99FFCC"/>
                  </a:glow>
                </a:effectLst>
              </a:rPr>
              <a:t>#4  </a:t>
            </a:r>
            <a:r>
              <a:rPr lang="en-US" sz="2800" b="1" dirty="0" smtClean="0">
                <a:solidFill>
                  <a:srgbClr val="0066FF"/>
                </a:solidFill>
                <a:effectLst>
                  <a:glow rad="127000">
                    <a:srgbClr val="99FFCC"/>
                  </a:glow>
                </a:effectLst>
              </a:rPr>
              <a:t>Yahusha</a:t>
            </a:r>
            <a:r>
              <a:rPr lang="en-US" sz="2800" b="1" dirty="0" smtClean="0">
                <a:solidFill>
                  <a:schemeClr val="bg2">
                    <a:lumMod val="25000"/>
                  </a:schemeClr>
                </a:solidFill>
              </a:rPr>
              <a:t> – </a:t>
            </a:r>
          </a:p>
          <a:p>
            <a:pPr algn="ctr"/>
            <a:r>
              <a:rPr lang="en-US" sz="2800" b="1" dirty="0" smtClean="0">
                <a:solidFill>
                  <a:schemeClr val="bg2">
                    <a:lumMod val="25000"/>
                  </a:schemeClr>
                </a:solidFill>
              </a:rPr>
              <a:t>The One </a:t>
            </a:r>
            <a:br>
              <a:rPr lang="en-US" sz="2800" b="1" dirty="0" smtClean="0">
                <a:solidFill>
                  <a:schemeClr val="bg2">
                    <a:lumMod val="25000"/>
                  </a:schemeClr>
                </a:solidFill>
              </a:rPr>
            </a:br>
            <a:r>
              <a:rPr lang="en-US" sz="2800" b="1" dirty="0" smtClean="0">
                <a:solidFill>
                  <a:schemeClr val="bg2">
                    <a:lumMod val="25000"/>
                  </a:schemeClr>
                </a:solidFill>
              </a:rPr>
              <a:t>who sends the </a:t>
            </a:r>
            <a:br>
              <a:rPr lang="en-US" sz="2800" b="1" dirty="0" smtClean="0">
                <a:solidFill>
                  <a:schemeClr val="bg2">
                    <a:lumMod val="25000"/>
                  </a:schemeClr>
                </a:solidFill>
              </a:rPr>
            </a:br>
            <a:r>
              <a:rPr lang="en-US" sz="2800" b="1" dirty="0" err="1" smtClean="0">
                <a:solidFill>
                  <a:srgbClr val="0066FF"/>
                </a:solidFill>
              </a:rPr>
              <a:t>Ruach</a:t>
            </a:r>
            <a:r>
              <a:rPr lang="en-US" sz="2800" b="1" dirty="0" smtClean="0">
                <a:solidFill>
                  <a:srgbClr val="0066FF"/>
                </a:solidFill>
              </a:rPr>
              <a:t> </a:t>
            </a:r>
            <a:br>
              <a:rPr lang="en-US" sz="2800" b="1" dirty="0" smtClean="0">
                <a:solidFill>
                  <a:srgbClr val="0066FF"/>
                </a:solidFill>
              </a:rPr>
            </a:br>
            <a:r>
              <a:rPr lang="en-US" sz="2800" b="1" dirty="0" smtClean="0">
                <a:solidFill>
                  <a:srgbClr val="0066FF"/>
                </a:solidFill>
              </a:rPr>
              <a:t>Ha Qodesh! </a:t>
            </a:r>
            <a:endParaRPr lang="en-US" sz="2800" b="1" dirty="0">
              <a:solidFill>
                <a:srgbClr val="0066FF"/>
              </a:solidFill>
            </a:endParaRPr>
          </a:p>
        </p:txBody>
      </p:sp>
      <p:sp>
        <p:nvSpPr>
          <p:cNvPr id="29" name="Rounded Rectangle 28"/>
          <p:cNvSpPr/>
          <p:nvPr/>
        </p:nvSpPr>
        <p:spPr>
          <a:xfrm>
            <a:off x="2667000" y="1435161"/>
            <a:ext cx="3548600" cy="483221"/>
          </a:xfrm>
          <a:prstGeom prst="roundRect">
            <a:avLst/>
          </a:prstGeom>
          <a:solidFill>
            <a:srgbClr val="99FFCC"/>
          </a:solidFill>
          <a:ln w="57150">
            <a:solidFill>
              <a:srgbClr val="4F227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400" b="1" dirty="0" smtClean="0">
                <a:ln>
                  <a:solidFill>
                    <a:srgbClr val="0066FF"/>
                  </a:solidFill>
                </a:ln>
                <a:solidFill>
                  <a:srgbClr val="FF3399"/>
                </a:solidFill>
                <a:latin typeface="Comic Sans MS" pitchFamily="66" charset="0"/>
              </a:rPr>
              <a:t>1</a:t>
            </a:r>
            <a:r>
              <a:rPr lang="en-CA" sz="2400" b="1" baseline="30000" dirty="0" smtClean="0">
                <a:ln>
                  <a:solidFill>
                    <a:srgbClr val="0066FF"/>
                  </a:solidFill>
                </a:ln>
                <a:solidFill>
                  <a:srgbClr val="FF3399"/>
                </a:solidFill>
                <a:latin typeface="Comic Sans MS" pitchFamily="66" charset="0"/>
              </a:rPr>
              <a:t>st</a:t>
            </a:r>
            <a:r>
              <a:rPr lang="en-CA" sz="2400" b="1" dirty="0" smtClean="0">
                <a:ln>
                  <a:solidFill>
                    <a:srgbClr val="0066FF"/>
                  </a:solidFill>
                </a:ln>
                <a:solidFill>
                  <a:srgbClr val="FF3399"/>
                </a:solidFill>
                <a:latin typeface="Comic Sans MS" pitchFamily="66" charset="0"/>
              </a:rPr>
              <a:t> of 2 Applications</a:t>
            </a:r>
            <a:endParaRPr lang="en-CA" sz="2400" b="1" dirty="0">
              <a:ln>
                <a:solidFill>
                  <a:srgbClr val="0066FF"/>
                </a:solidFill>
              </a:ln>
              <a:solidFill>
                <a:srgbClr val="FF3399"/>
              </a:solidFill>
              <a:latin typeface="Comic Sans MS" pitchFamily="66" charset="0"/>
            </a:endParaRPr>
          </a:p>
        </p:txBody>
      </p:sp>
      <p:sp>
        <p:nvSpPr>
          <p:cNvPr id="23" name="TextBox 22"/>
          <p:cNvSpPr txBox="1"/>
          <p:nvPr/>
        </p:nvSpPr>
        <p:spPr>
          <a:xfrm>
            <a:off x="228600" y="3352800"/>
            <a:ext cx="3656689" cy="954107"/>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sz="2800" b="1" dirty="0" smtClean="0">
                <a:solidFill>
                  <a:schemeClr val="bg2">
                    <a:lumMod val="25000"/>
                  </a:schemeClr>
                </a:solidFill>
                <a:effectLst>
                  <a:glow rad="127000">
                    <a:srgbClr val="99FFCC"/>
                  </a:glow>
                </a:effectLst>
              </a:rPr>
              <a:t>#3  </a:t>
            </a:r>
            <a:r>
              <a:rPr lang="en-US" sz="2800" b="1" dirty="0" smtClean="0">
                <a:solidFill>
                  <a:srgbClr val="0066FF"/>
                </a:solidFill>
                <a:effectLst>
                  <a:glow rad="127000">
                    <a:srgbClr val="99FFCC"/>
                  </a:glow>
                </a:effectLst>
              </a:rPr>
              <a:t>Yahusha</a:t>
            </a:r>
            <a:r>
              <a:rPr lang="en-US" sz="2800" b="1" dirty="0" smtClean="0">
                <a:solidFill>
                  <a:schemeClr val="bg2">
                    <a:lumMod val="25000"/>
                  </a:schemeClr>
                </a:solidFill>
              </a:rPr>
              <a:t> –  </a:t>
            </a:r>
            <a:br>
              <a:rPr lang="en-US" sz="2800" b="1" dirty="0" smtClean="0">
                <a:solidFill>
                  <a:schemeClr val="bg2">
                    <a:lumMod val="25000"/>
                  </a:schemeClr>
                </a:solidFill>
              </a:rPr>
            </a:br>
            <a:r>
              <a:rPr lang="en-US" sz="2800" b="1" u="sng" dirty="0" smtClean="0">
                <a:solidFill>
                  <a:srgbClr val="0066FF"/>
                </a:solidFill>
              </a:rPr>
              <a:t>THE</a:t>
            </a:r>
            <a:r>
              <a:rPr lang="en-US" sz="2800" b="1" dirty="0" smtClean="0">
                <a:solidFill>
                  <a:schemeClr val="bg2">
                    <a:lumMod val="25000"/>
                  </a:schemeClr>
                </a:solidFill>
              </a:rPr>
              <a:t> </a:t>
            </a:r>
            <a:r>
              <a:rPr lang="en-US" sz="2800" b="1" dirty="0" smtClean="0">
                <a:solidFill>
                  <a:srgbClr val="4F2270"/>
                </a:solidFill>
              </a:rPr>
              <a:t>Kohen Ha </a:t>
            </a:r>
            <a:r>
              <a:rPr lang="en-US" sz="2800" b="1" dirty="0" err="1" smtClean="0">
                <a:solidFill>
                  <a:srgbClr val="4F2270"/>
                </a:solidFill>
              </a:rPr>
              <a:t>Gadol</a:t>
            </a:r>
            <a:endParaRPr lang="en-US" sz="2800" b="1" dirty="0">
              <a:solidFill>
                <a:srgbClr val="4F2270"/>
              </a:solidFill>
            </a:endParaRPr>
          </a:p>
        </p:txBody>
      </p:sp>
      <p:sp>
        <p:nvSpPr>
          <p:cNvPr id="30" name="Rounded Rectangle 29"/>
          <p:cNvSpPr/>
          <p:nvPr/>
        </p:nvSpPr>
        <p:spPr>
          <a:xfrm>
            <a:off x="300864" y="4306907"/>
            <a:ext cx="3511250" cy="366586"/>
          </a:xfrm>
          <a:prstGeom prst="roundRect">
            <a:avLst/>
          </a:prstGeom>
          <a:solidFill>
            <a:srgbClr val="7030A0"/>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000" b="1" dirty="0" smtClean="0">
                <a:solidFill>
                  <a:schemeClr val="accent2">
                    <a:lumMod val="20000"/>
                    <a:lumOff val="80000"/>
                  </a:schemeClr>
                </a:solidFill>
              </a:rPr>
              <a:t>High Priest In Every Function</a:t>
            </a:r>
            <a:endParaRPr lang="en-CA" sz="2000" b="1" dirty="0">
              <a:solidFill>
                <a:schemeClr val="accent2">
                  <a:lumMod val="20000"/>
                  <a:lumOff val="80000"/>
                </a:schemeClr>
              </a:solidFill>
            </a:endParaRPr>
          </a:p>
        </p:txBody>
      </p:sp>
      <p:pic>
        <p:nvPicPr>
          <p:cNvPr id="4108" name="Picture 12" descr="C:\Users\Rae\Desktop\Yah as firstfruit.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33567" y="2002682"/>
            <a:ext cx="1735827" cy="159470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10" name="Picture 14" descr="C:\Users\Rae\Desktop\holy spirit png.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53200" y="3398499"/>
            <a:ext cx="1990261" cy="398051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a:ext>
            </a:extLst>
          </a:blip>
          <a:srcRect/>
          <a:stretch/>
        </p:blipFill>
        <p:spPr>
          <a:xfrm>
            <a:off x="7162800" y="1264921"/>
            <a:ext cx="1828800" cy="2621279"/>
          </a:xfrm>
          <a:prstGeom prst="rect">
            <a:avLst/>
          </a:prstGeom>
          <a:effectLst>
            <a:glow rad="12700">
              <a:schemeClr val="accent1">
                <a:alpha val="40000"/>
              </a:schemeClr>
            </a:glow>
          </a:effectLst>
        </p:spPr>
      </p:pic>
    </p:spTree>
    <p:extLst>
      <p:ext uri="{BB962C8B-B14F-4D97-AF65-F5344CB8AC3E}">
        <p14:creationId xmlns:p14="http://schemas.microsoft.com/office/powerpoint/2010/main" val="29415660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barn(inVertical)">
                                      <p:cBhvr>
                                        <p:cTn id="7" dur="10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1000"/>
                                        <p:tgtEl>
                                          <p:spTgt spid="23"/>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30">
                                            <p:txEl>
                                              <p:pRg st="0" end="0"/>
                                            </p:txEl>
                                          </p:spTgt>
                                        </p:tgtEl>
                                        <p:attrNameLst>
                                          <p:attrName>style.visibility</p:attrName>
                                        </p:attrNameLst>
                                      </p:cBhvr>
                                      <p:to>
                                        <p:strVal val="visible"/>
                                      </p:to>
                                    </p:set>
                                    <p:animEffect transition="in" filter="wipe(left)">
                                      <p:cBhvr>
                                        <p:cTn id="21" dur="1500"/>
                                        <p:tgtEl>
                                          <p:spTgt spid="3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arn(inVertical)">
                                      <p:cBhvr>
                                        <p:cTn id="26" dur="1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124" name="Picture 4" descr="C:\Users\Rae\Desktop\Waving sheaf.jpeg"/>
          <p:cNvPicPr>
            <a:picLocks noChangeAspect="1" noChangeArrowheads="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a:ext>
            </a:extLst>
          </a:blip>
          <a:srcRect/>
          <a:stretch>
            <a:fillRect/>
          </a:stretch>
        </p:blipFill>
        <p:spPr bwMode="auto">
          <a:xfrm>
            <a:off x="7153840" y="1093448"/>
            <a:ext cx="1761560" cy="2335552"/>
          </a:xfrm>
          <a:prstGeom prst="roundRect">
            <a:avLst>
              <a:gd name="adj" fmla="val 878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1" name="Slide Number Placeholder 1"/>
          <p:cNvSpPr>
            <a:spLocks noGrp="1"/>
          </p:cNvSpPr>
          <p:nvPr>
            <p:ph type="sldNum" sz="quarter" idx="12"/>
          </p:nvPr>
        </p:nvSpPr>
        <p:spPr>
          <a:xfrm>
            <a:off x="7162800" y="6334613"/>
            <a:ext cx="1828800" cy="365125"/>
          </a:xfrm>
        </p:spPr>
        <p:txBody>
          <a:bodyPr/>
          <a:lstStyle/>
          <a:p>
            <a:fld id="{5C014052-953B-4273-8F47-BF25327D5B24}" type="slidenum">
              <a:rPr lang="en-US" smtClean="0"/>
              <a:t>28</a:t>
            </a:fld>
            <a:endParaRPr lang="en-US" dirty="0"/>
          </a:p>
        </p:txBody>
      </p:sp>
      <p:sp>
        <p:nvSpPr>
          <p:cNvPr id="12" name="TextBox 11"/>
          <p:cNvSpPr txBox="1"/>
          <p:nvPr/>
        </p:nvSpPr>
        <p:spPr>
          <a:xfrm>
            <a:off x="76200" y="1613118"/>
            <a:ext cx="5181600" cy="1815882"/>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sz="2800" b="1" dirty="0" smtClean="0">
                <a:solidFill>
                  <a:srgbClr val="0066FF"/>
                </a:solidFill>
              </a:rPr>
              <a:t>Yahusha</a:t>
            </a:r>
            <a:r>
              <a:rPr lang="en-US" sz="2800" b="1" dirty="0" smtClean="0">
                <a:solidFill>
                  <a:schemeClr val="bg2">
                    <a:lumMod val="25000"/>
                  </a:schemeClr>
                </a:solidFill>
              </a:rPr>
              <a:t> - </a:t>
            </a:r>
            <a:r>
              <a:rPr lang="en-US" sz="2800" b="1" u="sng" dirty="0">
                <a:solidFill>
                  <a:srgbClr val="0066FF"/>
                </a:solidFill>
              </a:rPr>
              <a:t>THE</a:t>
            </a:r>
            <a:r>
              <a:rPr lang="en-US" sz="2800" b="1" dirty="0" smtClean="0">
                <a:solidFill>
                  <a:schemeClr val="bg2">
                    <a:lumMod val="25000"/>
                  </a:schemeClr>
                </a:solidFill>
              </a:rPr>
              <a:t> </a:t>
            </a:r>
            <a:r>
              <a:rPr lang="en-US" sz="2800" b="1" dirty="0" smtClean="0">
                <a:solidFill>
                  <a:srgbClr val="7030A0"/>
                </a:solidFill>
              </a:rPr>
              <a:t>Kohen Ha </a:t>
            </a:r>
            <a:r>
              <a:rPr lang="en-US" sz="2800" b="1" dirty="0" err="1" smtClean="0">
                <a:solidFill>
                  <a:srgbClr val="7030A0"/>
                </a:solidFill>
              </a:rPr>
              <a:t>Gadol</a:t>
            </a:r>
            <a:r>
              <a:rPr lang="en-US" sz="2800" b="1" dirty="0" smtClean="0">
                <a:solidFill>
                  <a:srgbClr val="7030A0"/>
                </a:solidFill>
              </a:rPr>
              <a:t> </a:t>
            </a:r>
            <a:r>
              <a:rPr lang="en-US" sz="2800" b="1" i="1" u="sng" dirty="0" smtClean="0">
                <a:solidFill>
                  <a:schemeClr val="bg2">
                    <a:lumMod val="25000"/>
                  </a:schemeClr>
                </a:solidFill>
              </a:rPr>
              <a:t>WAVES</a:t>
            </a:r>
            <a:r>
              <a:rPr lang="en-US" sz="2800" b="1" dirty="0" smtClean="0">
                <a:solidFill>
                  <a:schemeClr val="bg2">
                    <a:lumMod val="25000"/>
                  </a:schemeClr>
                </a:solidFill>
              </a:rPr>
              <a:t> </a:t>
            </a:r>
            <a:r>
              <a:rPr lang="en-US" sz="2800" b="1" dirty="0" smtClean="0">
                <a:solidFill>
                  <a:schemeClr val="bg2">
                    <a:lumMod val="25000"/>
                  </a:schemeClr>
                </a:solidFill>
                <a:effectLst>
                  <a:glow rad="127000">
                    <a:srgbClr val="FFFF00"/>
                  </a:glow>
                </a:effectLst>
              </a:rPr>
              <a:t>HIS</a:t>
            </a:r>
            <a:r>
              <a:rPr lang="en-US" sz="2800" b="1" dirty="0" smtClean="0">
                <a:solidFill>
                  <a:schemeClr val="bg2">
                    <a:lumMod val="25000"/>
                  </a:schemeClr>
                </a:solidFill>
              </a:rPr>
              <a:t> SHEAF CONTRIBUTION BEFORE </a:t>
            </a:r>
            <a:r>
              <a:rPr lang="en-US" sz="2800" b="1" dirty="0" smtClean="0">
                <a:solidFill>
                  <a:srgbClr val="0066FF"/>
                </a:solidFill>
              </a:rPr>
              <a:t>YAHUAH!  </a:t>
            </a:r>
            <a:r>
              <a:rPr lang="en-US" sz="2800" b="1" dirty="0" smtClean="0">
                <a:solidFill>
                  <a:srgbClr val="FF0000"/>
                </a:solidFill>
              </a:rPr>
              <a:t>WHAT IS IT?</a:t>
            </a:r>
            <a:endParaRPr lang="en-US" sz="2800" b="1" dirty="0">
              <a:solidFill>
                <a:srgbClr val="FF0000"/>
              </a:solidFill>
            </a:endParaRPr>
          </a:p>
        </p:txBody>
      </p:sp>
      <p:sp>
        <p:nvSpPr>
          <p:cNvPr id="13"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FF3399"/>
                </a:solidFill>
                <a:effectLst>
                  <a:outerShdw blurRad="76200" dist="50800" dir="5400000" algn="tl" rotWithShape="0">
                    <a:srgbClr val="000000">
                      <a:alpha val="65000"/>
                    </a:srgbClr>
                  </a:outerShdw>
                </a:effectLst>
              </a:rPr>
              <a:t>EH TZEM!  </a:t>
            </a:r>
            <a:r>
              <a:rPr lang="en-US" sz="4400" spc="50" dirty="0" smtClean="0">
                <a:ln w="11430"/>
                <a:solidFill>
                  <a:srgbClr val="8C4C64"/>
                </a:solidFill>
                <a:effectLst>
                  <a:outerShdw blurRad="76200" dist="50800" dir="5400000" algn="tl" rotWithShape="0">
                    <a:srgbClr val="000000">
                      <a:alpha val="65000"/>
                    </a:srgbClr>
                  </a:outerShdw>
                </a:effectLst>
              </a:rPr>
              <a:t>The Skeletal Foundation!</a:t>
            </a:r>
            <a:endParaRPr lang="en-US" sz="1800" spc="50" dirty="0">
              <a:ln w="11430"/>
              <a:solidFill>
                <a:srgbClr val="00B0F0"/>
              </a:solidFill>
              <a:effectLst>
                <a:outerShdw blurRad="76200" dist="50800" dir="5400000" algn="tl" rotWithShape="0">
                  <a:srgbClr val="000000">
                    <a:alpha val="65000"/>
                  </a:srgbClr>
                </a:outerShdw>
              </a:effectLst>
            </a:endParaRPr>
          </a:p>
        </p:txBody>
      </p:sp>
      <p:sp>
        <p:nvSpPr>
          <p:cNvPr id="16" name="TextBox 15"/>
          <p:cNvSpPr txBox="1"/>
          <p:nvPr/>
        </p:nvSpPr>
        <p:spPr>
          <a:xfrm>
            <a:off x="76200" y="3429000"/>
            <a:ext cx="5181600" cy="1384995"/>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sz="2800" b="1" u="sng" dirty="0" smtClean="0">
                <a:solidFill>
                  <a:srgbClr val="0066FF"/>
                </a:solidFill>
              </a:rPr>
              <a:t>THIS</a:t>
            </a:r>
            <a:r>
              <a:rPr lang="en-US" sz="2800" b="1" dirty="0" smtClean="0">
                <a:solidFill>
                  <a:schemeClr val="bg2">
                    <a:lumMod val="25000"/>
                  </a:schemeClr>
                </a:solidFill>
              </a:rPr>
              <a:t> </a:t>
            </a:r>
            <a:r>
              <a:rPr lang="en-US" sz="2800" b="1" dirty="0" smtClean="0">
                <a:solidFill>
                  <a:schemeClr val="bg2">
                    <a:lumMod val="25000"/>
                  </a:schemeClr>
                </a:solidFill>
                <a:effectLst>
                  <a:glow rad="101600">
                    <a:srgbClr val="FFFF00">
                      <a:alpha val="60000"/>
                    </a:srgbClr>
                  </a:glow>
                </a:effectLst>
              </a:rPr>
              <a:t>Wave Sheaf </a:t>
            </a:r>
            <a:r>
              <a:rPr lang="en-US" sz="2800" b="1" dirty="0" smtClean="0">
                <a:solidFill>
                  <a:schemeClr val="bg2">
                    <a:lumMod val="25000"/>
                  </a:schemeClr>
                </a:solidFill>
              </a:rPr>
              <a:t>consisted – </a:t>
            </a:r>
            <a:br>
              <a:rPr lang="en-US" sz="2800" b="1" dirty="0" smtClean="0">
                <a:solidFill>
                  <a:schemeClr val="bg2">
                    <a:lumMod val="25000"/>
                  </a:schemeClr>
                </a:solidFill>
              </a:rPr>
            </a:br>
            <a:r>
              <a:rPr lang="en-US" sz="2800" b="1" dirty="0" smtClean="0">
                <a:ln>
                  <a:solidFill>
                    <a:srgbClr val="0066FF"/>
                  </a:solidFill>
                </a:ln>
                <a:solidFill>
                  <a:srgbClr val="00FF00"/>
                </a:solidFill>
                <a:effectLst>
                  <a:glow rad="127000">
                    <a:srgbClr val="99FFCC"/>
                  </a:glow>
                </a:effectLst>
              </a:rPr>
              <a:t>IN PLURALITY </a:t>
            </a:r>
            <a:r>
              <a:rPr lang="en-US" sz="2800" b="1" dirty="0" smtClean="0">
                <a:solidFill>
                  <a:schemeClr val="bg2">
                    <a:lumMod val="25000"/>
                  </a:schemeClr>
                </a:solidFill>
              </a:rPr>
              <a:t>– many </a:t>
            </a:r>
            <a:br>
              <a:rPr lang="en-US" sz="2800" b="1" dirty="0" smtClean="0">
                <a:solidFill>
                  <a:schemeClr val="bg2">
                    <a:lumMod val="25000"/>
                  </a:schemeClr>
                </a:solidFill>
              </a:rPr>
            </a:br>
            <a:r>
              <a:rPr lang="en-US" sz="2800" b="1" dirty="0" smtClean="0">
                <a:solidFill>
                  <a:schemeClr val="bg2">
                    <a:lumMod val="25000"/>
                  </a:schemeClr>
                </a:solidFill>
              </a:rPr>
              <a:t>individual stalks of wheat. </a:t>
            </a:r>
            <a:endParaRPr lang="en-US" sz="2800" b="1" dirty="0">
              <a:solidFill>
                <a:schemeClr val="bg2">
                  <a:lumMod val="25000"/>
                </a:schemeClr>
              </a:solidFill>
            </a:endParaRPr>
          </a:p>
        </p:txBody>
      </p:sp>
      <p:sp>
        <p:nvSpPr>
          <p:cNvPr id="17" name="Rounded Rectangle 16"/>
          <p:cNvSpPr/>
          <p:nvPr/>
        </p:nvSpPr>
        <p:spPr>
          <a:xfrm>
            <a:off x="457201" y="838200"/>
            <a:ext cx="4745564" cy="672592"/>
          </a:xfrm>
          <a:prstGeom prst="roundRect">
            <a:avLst/>
          </a:prstGeom>
          <a:solidFill>
            <a:srgbClr val="99FFCC"/>
          </a:solidFill>
          <a:ln w="57150">
            <a:solidFill>
              <a:srgbClr val="4F2270"/>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smtClean="0">
                <a:ln>
                  <a:solidFill>
                    <a:srgbClr val="0066FF"/>
                  </a:solidFill>
                </a:ln>
                <a:solidFill>
                  <a:srgbClr val="FF3399"/>
                </a:solidFill>
                <a:latin typeface="Comic Sans MS" pitchFamily="66" charset="0"/>
              </a:rPr>
              <a:t>2</a:t>
            </a:r>
            <a:r>
              <a:rPr lang="en-CA" sz="3200" b="1" baseline="30000" dirty="0" smtClean="0">
                <a:ln>
                  <a:solidFill>
                    <a:srgbClr val="0066FF"/>
                  </a:solidFill>
                </a:ln>
                <a:solidFill>
                  <a:srgbClr val="FF3399"/>
                </a:solidFill>
                <a:latin typeface="Comic Sans MS" pitchFamily="66" charset="0"/>
              </a:rPr>
              <a:t>nd</a:t>
            </a:r>
            <a:r>
              <a:rPr lang="en-CA" sz="3200" b="1" dirty="0" smtClean="0">
                <a:ln>
                  <a:solidFill>
                    <a:srgbClr val="0066FF"/>
                  </a:solidFill>
                </a:ln>
                <a:solidFill>
                  <a:srgbClr val="FF3399"/>
                </a:solidFill>
                <a:latin typeface="Comic Sans MS" pitchFamily="66" charset="0"/>
              </a:rPr>
              <a:t> of </a:t>
            </a:r>
            <a:r>
              <a:rPr lang="en-CA" sz="3200" b="1" dirty="0">
                <a:ln>
                  <a:solidFill>
                    <a:srgbClr val="0066FF"/>
                  </a:solidFill>
                </a:ln>
                <a:solidFill>
                  <a:srgbClr val="FF3399"/>
                </a:solidFill>
                <a:latin typeface="Comic Sans MS" pitchFamily="66" charset="0"/>
              </a:rPr>
              <a:t>2 Applications</a:t>
            </a:r>
          </a:p>
        </p:txBody>
      </p:sp>
      <p:sp>
        <p:nvSpPr>
          <p:cNvPr id="18" name="TextBox 17"/>
          <p:cNvSpPr txBox="1"/>
          <p:nvPr/>
        </p:nvSpPr>
        <p:spPr>
          <a:xfrm>
            <a:off x="178056" y="4800600"/>
            <a:ext cx="8508744" cy="1384995"/>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sz="2800" b="1" dirty="0" smtClean="0">
                <a:ln>
                  <a:solidFill>
                    <a:srgbClr val="0066FF"/>
                  </a:solidFill>
                </a:ln>
                <a:solidFill>
                  <a:srgbClr val="0066FF"/>
                </a:solidFill>
                <a:effectLst>
                  <a:glow rad="127000">
                    <a:srgbClr val="99FFCC"/>
                  </a:glow>
                </a:effectLst>
              </a:rPr>
              <a:t>Yahusha</a:t>
            </a:r>
            <a:r>
              <a:rPr lang="en-US" sz="2800" b="1" dirty="0" smtClean="0">
                <a:ln>
                  <a:solidFill>
                    <a:srgbClr val="0066FF"/>
                  </a:solidFill>
                </a:ln>
                <a:solidFill>
                  <a:srgbClr val="00FF00"/>
                </a:solidFill>
                <a:effectLst>
                  <a:glow rad="127000">
                    <a:srgbClr val="99FFCC"/>
                  </a:glow>
                </a:effectLst>
              </a:rPr>
              <a:t> presented each </a:t>
            </a:r>
            <a:r>
              <a:rPr lang="en-US" sz="2800" b="1" dirty="0" smtClean="0">
                <a:ln>
                  <a:solidFill>
                    <a:srgbClr val="0066FF"/>
                  </a:solidFill>
                </a:ln>
                <a:solidFill>
                  <a:srgbClr val="00FF00"/>
                </a:solidFill>
                <a:effectLst>
                  <a:glow rad="139700">
                    <a:schemeClr val="accent2">
                      <a:satMod val="175000"/>
                      <a:alpha val="40000"/>
                    </a:schemeClr>
                  </a:glow>
                </a:effectLst>
              </a:rPr>
              <a:t>individual “stalk of wheat within the sheaf”</a:t>
            </a:r>
            <a:r>
              <a:rPr lang="en-US" sz="2800" b="1" dirty="0" smtClean="0">
                <a:ln>
                  <a:solidFill>
                    <a:srgbClr val="0066FF"/>
                  </a:solidFill>
                </a:ln>
                <a:solidFill>
                  <a:srgbClr val="00FF00"/>
                </a:solidFill>
                <a:effectLst>
                  <a:glow rad="127000">
                    <a:srgbClr val="99FFCC"/>
                  </a:glow>
                </a:effectLst>
              </a:rPr>
              <a:t> </a:t>
            </a:r>
            <a:r>
              <a:rPr lang="en-US" sz="2400" b="1" dirty="0" smtClean="0">
                <a:ln>
                  <a:solidFill>
                    <a:srgbClr val="0066FF"/>
                  </a:solidFill>
                </a:ln>
                <a:solidFill>
                  <a:srgbClr val="00FF00"/>
                </a:solidFill>
                <a:effectLst>
                  <a:glow rad="127000">
                    <a:srgbClr val="99FFCC"/>
                  </a:glow>
                </a:effectLst>
              </a:rPr>
              <a:t>(</a:t>
            </a:r>
            <a:r>
              <a:rPr lang="en-US" sz="2400" b="1" dirty="0" smtClean="0">
                <a:ln>
                  <a:solidFill>
                    <a:srgbClr val="0066FF"/>
                  </a:solidFill>
                </a:ln>
                <a:solidFill>
                  <a:srgbClr val="00FF00"/>
                </a:solidFill>
                <a:effectLst>
                  <a:glow rad="101600">
                    <a:schemeClr val="accent2">
                      <a:satMod val="175000"/>
                      <a:alpha val="40000"/>
                    </a:schemeClr>
                  </a:glow>
                </a:effectLst>
              </a:rPr>
              <a:t>or the </a:t>
            </a:r>
            <a:r>
              <a:rPr lang="en-US" sz="2400" b="1" dirty="0" smtClean="0">
                <a:ln>
                  <a:solidFill>
                    <a:srgbClr val="0066FF"/>
                  </a:solidFill>
                </a:ln>
                <a:solidFill>
                  <a:srgbClr val="FF3399"/>
                </a:solidFill>
                <a:effectLst>
                  <a:glow rad="101600">
                    <a:schemeClr val="accent2">
                      <a:satMod val="175000"/>
                      <a:alpha val="40000"/>
                    </a:schemeClr>
                  </a:glow>
                </a:effectLst>
              </a:rPr>
              <a:t>people raised </a:t>
            </a:r>
            <a:r>
              <a:rPr lang="en-US" sz="2400" b="1" dirty="0" smtClean="0">
                <a:ln>
                  <a:solidFill>
                    <a:srgbClr val="0066FF"/>
                  </a:solidFill>
                </a:ln>
                <a:solidFill>
                  <a:srgbClr val="00FF00"/>
                </a:solidFill>
                <a:effectLst>
                  <a:glow rad="101600">
                    <a:schemeClr val="accent2">
                      <a:satMod val="175000"/>
                      <a:alpha val="40000"/>
                    </a:schemeClr>
                  </a:glow>
                </a:effectLst>
              </a:rPr>
              <a:t>at the earthquake</a:t>
            </a:r>
            <a:br>
              <a:rPr lang="en-US" sz="2400" b="1" dirty="0" smtClean="0">
                <a:ln>
                  <a:solidFill>
                    <a:srgbClr val="0066FF"/>
                  </a:solidFill>
                </a:ln>
                <a:solidFill>
                  <a:srgbClr val="00FF00"/>
                </a:solidFill>
                <a:effectLst>
                  <a:glow rad="101600">
                    <a:schemeClr val="accent2">
                      <a:satMod val="175000"/>
                      <a:alpha val="40000"/>
                    </a:schemeClr>
                  </a:glow>
                </a:effectLst>
              </a:rPr>
            </a:br>
            <a:r>
              <a:rPr lang="en-US" sz="2400" b="1" dirty="0" smtClean="0">
                <a:ln>
                  <a:solidFill>
                    <a:srgbClr val="0066FF"/>
                  </a:solidFill>
                </a:ln>
                <a:solidFill>
                  <a:srgbClr val="00FF00"/>
                </a:solidFill>
                <a:effectLst>
                  <a:glow rad="101600">
                    <a:schemeClr val="accent2">
                      <a:satMod val="175000"/>
                      <a:alpha val="40000"/>
                    </a:schemeClr>
                  </a:glow>
                </a:effectLst>
              </a:rPr>
              <a:t> Matt 27:52</a:t>
            </a:r>
            <a:r>
              <a:rPr lang="en-US" sz="2400" b="1" dirty="0" smtClean="0">
                <a:ln>
                  <a:solidFill>
                    <a:srgbClr val="0066FF"/>
                  </a:solidFill>
                </a:ln>
                <a:solidFill>
                  <a:srgbClr val="00FF00"/>
                </a:solidFill>
                <a:effectLst>
                  <a:glow rad="127000">
                    <a:srgbClr val="99FFCC"/>
                  </a:glow>
                </a:effectLst>
              </a:rPr>
              <a:t>)</a:t>
            </a:r>
            <a:r>
              <a:rPr lang="en-US" sz="2800" b="1" dirty="0" smtClean="0">
                <a:ln>
                  <a:solidFill>
                    <a:srgbClr val="0066FF"/>
                  </a:solidFill>
                </a:ln>
                <a:solidFill>
                  <a:srgbClr val="00FF00"/>
                </a:solidFill>
                <a:effectLst>
                  <a:glow rad="127000">
                    <a:srgbClr val="99FFCC"/>
                  </a:glow>
                </a:effectLst>
              </a:rPr>
              <a:t> as </a:t>
            </a:r>
            <a:r>
              <a:rPr lang="en-US" sz="2800" b="1" u="sng" dirty="0" smtClean="0">
                <a:ln>
                  <a:solidFill>
                    <a:srgbClr val="0066FF"/>
                  </a:solidFill>
                </a:ln>
                <a:solidFill>
                  <a:srgbClr val="FF3399"/>
                </a:solidFill>
                <a:effectLst>
                  <a:glow rad="127000">
                    <a:srgbClr val="99FFCC"/>
                  </a:glow>
                </a:effectLst>
              </a:rPr>
              <a:t>HIS FIRST-FRUIT OFFERING</a:t>
            </a:r>
            <a:r>
              <a:rPr lang="en-US" sz="2800" b="1" dirty="0" smtClean="0">
                <a:ln>
                  <a:solidFill>
                    <a:srgbClr val="0066FF"/>
                  </a:solidFill>
                </a:ln>
                <a:solidFill>
                  <a:srgbClr val="FF3399"/>
                </a:solidFill>
                <a:effectLst>
                  <a:glow rad="127000">
                    <a:srgbClr val="99FFCC"/>
                  </a:glow>
                </a:effectLst>
              </a:rPr>
              <a:t> to </a:t>
            </a:r>
            <a:r>
              <a:rPr lang="en-US" sz="2800" b="1" dirty="0" smtClean="0">
                <a:ln>
                  <a:solidFill>
                    <a:srgbClr val="0066FF"/>
                  </a:solidFill>
                </a:ln>
                <a:solidFill>
                  <a:srgbClr val="0066FF"/>
                </a:solidFill>
                <a:effectLst>
                  <a:glow rad="127000">
                    <a:srgbClr val="99FFCC"/>
                  </a:glow>
                </a:effectLst>
              </a:rPr>
              <a:t>Yahuah!</a:t>
            </a:r>
            <a:endParaRPr lang="en-US" sz="2800" b="1" dirty="0">
              <a:solidFill>
                <a:srgbClr val="FF3399"/>
              </a:solidFill>
            </a:endParaRPr>
          </a:p>
        </p:txBody>
      </p:sp>
      <p:sp>
        <p:nvSpPr>
          <p:cNvPr id="19" name="Rectangle 18"/>
          <p:cNvSpPr/>
          <p:nvPr/>
        </p:nvSpPr>
        <p:spPr>
          <a:xfrm>
            <a:off x="457201" y="6185595"/>
            <a:ext cx="8000999" cy="672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US" sz="2400" b="1" dirty="0" smtClean="0">
                <a:solidFill>
                  <a:srgbClr val="4F2270"/>
                </a:solidFill>
                <a:latin typeface="Comic Sans MS" pitchFamily="66" charset="0"/>
              </a:rPr>
              <a:t>Rev 5:12  Worthy </a:t>
            </a:r>
            <a:r>
              <a:rPr lang="en-US" sz="2400" b="1" dirty="0">
                <a:solidFill>
                  <a:srgbClr val="4F2270"/>
                </a:solidFill>
                <a:latin typeface="Comic Sans MS" pitchFamily="66" charset="0"/>
              </a:rPr>
              <a:t>is the Lamb that was </a:t>
            </a:r>
            <a:r>
              <a:rPr lang="en-US" sz="2400" b="1" dirty="0" smtClean="0">
                <a:solidFill>
                  <a:srgbClr val="4F2270"/>
                </a:solidFill>
                <a:latin typeface="Comic Sans MS" pitchFamily="66" charset="0"/>
              </a:rPr>
              <a:t>slain …</a:t>
            </a:r>
            <a:endParaRPr lang="en-US" sz="2400" b="1" dirty="0"/>
          </a:p>
        </p:txBody>
      </p:sp>
      <p:pic>
        <p:nvPicPr>
          <p:cNvPr id="7" name="Picture 3" descr="C:\Users\Rae\Desktop\Yah &amp; sickle.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029200" y="2936443"/>
            <a:ext cx="2743200" cy="1711757"/>
          </a:xfrm>
          <a:prstGeom prst="roundRect">
            <a:avLst>
              <a:gd name="adj" fmla="val 85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 name="Rectangle 21"/>
          <p:cNvSpPr/>
          <p:nvPr/>
        </p:nvSpPr>
        <p:spPr>
          <a:xfrm>
            <a:off x="5291420" y="990601"/>
            <a:ext cx="1871380" cy="1904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US" sz="1600" b="1" dirty="0">
                <a:solidFill>
                  <a:srgbClr val="002060"/>
                </a:solidFill>
                <a:latin typeface="Comic Sans MS" pitchFamily="66" charset="0"/>
              </a:rPr>
              <a:t>1 John </a:t>
            </a:r>
            <a:r>
              <a:rPr lang="en-US" sz="1600" b="1" dirty="0" smtClean="0">
                <a:solidFill>
                  <a:srgbClr val="002060"/>
                </a:solidFill>
                <a:latin typeface="Comic Sans MS" pitchFamily="66" charset="0"/>
              </a:rPr>
              <a:t>4:13  </a:t>
            </a:r>
            <a:r>
              <a:rPr lang="en-US" sz="1600" dirty="0" smtClean="0">
                <a:solidFill>
                  <a:srgbClr val="4F2270"/>
                </a:solidFill>
                <a:latin typeface="Comic Sans MS" pitchFamily="66" charset="0"/>
              </a:rPr>
              <a:t>Hereby </a:t>
            </a:r>
            <a:r>
              <a:rPr lang="en-US" sz="1600" dirty="0">
                <a:solidFill>
                  <a:srgbClr val="4F2270"/>
                </a:solidFill>
                <a:latin typeface="Comic Sans MS" pitchFamily="66" charset="0"/>
              </a:rPr>
              <a:t>know we that we dwell in him, and he in us, because he hath given us of </a:t>
            </a:r>
            <a:r>
              <a:rPr lang="en-US" sz="1600" dirty="0" smtClean="0">
                <a:solidFill>
                  <a:srgbClr val="4F2270"/>
                </a:solidFill>
                <a:latin typeface="Comic Sans MS" pitchFamily="66" charset="0"/>
              </a:rPr>
              <a:t/>
            </a:r>
            <a:br>
              <a:rPr lang="en-US" sz="1600" dirty="0" smtClean="0">
                <a:solidFill>
                  <a:srgbClr val="4F2270"/>
                </a:solidFill>
                <a:latin typeface="Comic Sans MS" pitchFamily="66" charset="0"/>
              </a:rPr>
            </a:br>
            <a:r>
              <a:rPr lang="en-US" sz="1600" dirty="0" smtClean="0">
                <a:solidFill>
                  <a:srgbClr val="4F2270"/>
                </a:solidFill>
                <a:latin typeface="Comic Sans MS" pitchFamily="66" charset="0"/>
              </a:rPr>
              <a:t>his </a:t>
            </a:r>
            <a:r>
              <a:rPr lang="en-US" sz="1600" dirty="0">
                <a:solidFill>
                  <a:srgbClr val="4F2270"/>
                </a:solidFill>
                <a:latin typeface="Comic Sans MS" pitchFamily="66" charset="0"/>
              </a:rPr>
              <a:t>Spirit</a:t>
            </a:r>
            <a:r>
              <a:rPr lang="en-US" sz="1600" dirty="0" smtClean="0">
                <a:solidFill>
                  <a:srgbClr val="4F2270"/>
                </a:solidFill>
                <a:latin typeface="Comic Sans MS" pitchFamily="66" charset="0"/>
              </a:rPr>
              <a:t>.</a:t>
            </a:r>
            <a:endParaRPr lang="en-US" sz="1600" dirty="0">
              <a:solidFill>
                <a:srgbClr val="4F2270"/>
              </a:solidFill>
              <a:latin typeface="Comic Sans MS" pitchFamily="66" charset="0"/>
            </a:endParaRPr>
          </a:p>
        </p:txBody>
      </p:sp>
    </p:spTree>
    <p:extLst>
      <p:ext uri="{BB962C8B-B14F-4D97-AF65-F5344CB8AC3E}">
        <p14:creationId xmlns:p14="http://schemas.microsoft.com/office/powerpoint/2010/main" val="26108510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5124"/>
                                        </p:tgtEl>
                                        <p:attrNameLst>
                                          <p:attrName>style.visibility</p:attrName>
                                        </p:attrNameLst>
                                      </p:cBhvr>
                                      <p:to>
                                        <p:strVal val="visible"/>
                                      </p:to>
                                    </p:set>
                                    <p:animEffect transition="in" filter="wipe(up)">
                                      <p:cBhvr>
                                        <p:cTn id="20" dur="2000"/>
                                        <p:tgtEl>
                                          <p:spTgt spid="5124"/>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up)">
                                      <p:cBhvr>
                                        <p:cTn id="24" dur="20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500"/>
                                        <p:tgtEl>
                                          <p:spTgt spid="18"/>
                                        </p:tgtEl>
                                      </p:cBhvr>
                                    </p:animEffect>
                                    <p:anim calcmode="lin" valueType="num">
                                      <p:cBhvr>
                                        <p:cTn id="30" dur="1500" fill="hold"/>
                                        <p:tgtEl>
                                          <p:spTgt spid="18"/>
                                        </p:tgtEl>
                                        <p:attrNameLst>
                                          <p:attrName>ppt_x</p:attrName>
                                        </p:attrNameLst>
                                      </p:cBhvr>
                                      <p:tavLst>
                                        <p:tav tm="0">
                                          <p:val>
                                            <p:strVal val="#ppt_x"/>
                                          </p:val>
                                        </p:tav>
                                        <p:tav tm="100000">
                                          <p:val>
                                            <p:strVal val="#ppt_x"/>
                                          </p:val>
                                        </p:tav>
                                      </p:tavLst>
                                    </p:anim>
                                    <p:anim calcmode="lin" valueType="num">
                                      <p:cBhvr>
                                        <p:cTn id="31" dur="150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p:bldP spid="19"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Picture 3" descr="C:\Users\Rae\Desktop\doboy investigation.jpg"/>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5661595" y="1270836"/>
            <a:ext cx="2743200" cy="20574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12" name="Slide Number Placeholder 1"/>
          <p:cNvSpPr>
            <a:spLocks noGrp="1"/>
          </p:cNvSpPr>
          <p:nvPr>
            <p:ph type="sldNum" sz="quarter" idx="12"/>
          </p:nvPr>
        </p:nvSpPr>
        <p:spPr>
          <a:xfrm>
            <a:off x="7315200" y="6536133"/>
            <a:ext cx="1828800" cy="365125"/>
          </a:xfrm>
        </p:spPr>
        <p:txBody>
          <a:bodyPr/>
          <a:lstStyle/>
          <a:p>
            <a:fld id="{5C014052-953B-4273-8F47-BF25327D5B24}" type="slidenum">
              <a:rPr lang="en-US" smtClean="0"/>
              <a:t>29</a:t>
            </a:fld>
            <a:endParaRPr lang="en-US" dirty="0"/>
          </a:p>
        </p:txBody>
      </p:sp>
      <p:pic>
        <p:nvPicPr>
          <p:cNvPr id="13" name="Picture 2" descr="C:\Users\Rae\Desktop\Art on Desktop\white man clip art\3d white people\puzzle 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0483587">
            <a:off x="7426760" y="5165160"/>
            <a:ext cx="1760546" cy="1449861"/>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Lst>
        </p:spPr>
      </p:pic>
      <p:pic>
        <p:nvPicPr>
          <p:cNvPr id="14" name="Picture 2" descr="C:\Users\Rae\Desktop\2.16  Joshua Wave Sheaf Revised  8 Nov 2019\2.16  Josh Revision Art\grain bkgd.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401255" y="1753184"/>
            <a:ext cx="4191001" cy="2723956"/>
          </a:xfrm>
          <a:prstGeom prst="roundRect">
            <a:avLst>
              <a:gd name="adj" fmla="val 16667"/>
            </a:avLst>
          </a:prstGeom>
          <a:ln>
            <a:solidFill>
              <a:schemeClr val="accent4">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752600" y="1881770"/>
            <a:ext cx="2839655" cy="249299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2200" b="1" dirty="0" smtClean="0">
                <a:ln w="1905"/>
                <a:solidFill>
                  <a:srgbClr val="4F2270"/>
                </a:solidFill>
                <a:effectLst>
                  <a:innerShdw blurRad="69850" dist="43180" dir="5400000">
                    <a:srgbClr val="000000">
                      <a:alpha val="65000"/>
                    </a:srgbClr>
                  </a:innerShdw>
                </a:effectLst>
              </a:rPr>
              <a:t>But now Messiah has been raised from </a:t>
            </a:r>
            <a:br>
              <a:rPr lang="en-US" sz="2200" b="1" dirty="0" smtClean="0">
                <a:ln w="1905"/>
                <a:solidFill>
                  <a:srgbClr val="4F2270"/>
                </a:solidFill>
                <a:effectLst>
                  <a:innerShdw blurRad="69850" dist="43180" dir="5400000">
                    <a:srgbClr val="000000">
                      <a:alpha val="65000"/>
                    </a:srgbClr>
                  </a:innerShdw>
                </a:effectLst>
              </a:rPr>
            </a:br>
            <a:r>
              <a:rPr lang="en-US" sz="2200" b="1" dirty="0" smtClean="0">
                <a:ln w="1905"/>
                <a:solidFill>
                  <a:srgbClr val="4F2270"/>
                </a:solidFill>
                <a:effectLst>
                  <a:innerShdw blurRad="69850" dist="43180" dir="5400000">
                    <a:srgbClr val="000000">
                      <a:alpha val="65000"/>
                    </a:srgbClr>
                  </a:innerShdw>
                </a:effectLst>
              </a:rPr>
              <a:t>the dead, and has </a:t>
            </a:r>
            <a:br>
              <a:rPr lang="en-US" sz="2200" b="1" dirty="0" smtClean="0">
                <a:ln w="1905"/>
                <a:solidFill>
                  <a:srgbClr val="4F2270"/>
                </a:solidFill>
                <a:effectLst>
                  <a:innerShdw blurRad="69850" dist="43180" dir="5400000">
                    <a:srgbClr val="000000">
                      <a:alpha val="65000"/>
                    </a:srgbClr>
                  </a:innerShdw>
                </a:effectLst>
              </a:rPr>
            </a:br>
            <a:r>
              <a:rPr lang="en-US" sz="2200" b="1" dirty="0" smtClean="0">
                <a:ln w="1905"/>
                <a:solidFill>
                  <a:srgbClr val="4F2270"/>
                </a:solidFill>
                <a:effectLst>
                  <a:innerShdw blurRad="69850" dist="43180" dir="5400000">
                    <a:srgbClr val="000000">
                      <a:alpha val="65000"/>
                    </a:srgbClr>
                  </a:innerShdw>
                </a:effectLst>
              </a:rPr>
              <a:t>become the </a:t>
            </a:r>
            <a:r>
              <a:rPr lang="en-US" sz="2400" b="1" dirty="0" err="1" smtClean="0">
                <a:ln w="1905">
                  <a:solidFill>
                    <a:srgbClr val="99FFCC"/>
                  </a:solidFill>
                </a:ln>
                <a:solidFill>
                  <a:srgbClr val="99FFCC"/>
                </a:solidFill>
                <a:effectLst>
                  <a:innerShdw blurRad="69850" dist="43180" dir="5400000">
                    <a:srgbClr val="000000">
                      <a:alpha val="65000"/>
                    </a:srgbClr>
                  </a:innerShdw>
                </a:effectLst>
              </a:rPr>
              <a:t>Firstfruit</a:t>
            </a:r>
            <a:r>
              <a:rPr lang="en-US" sz="2200" b="1" dirty="0" smtClean="0">
                <a:ln w="1905"/>
                <a:solidFill>
                  <a:srgbClr val="4F2270"/>
                </a:solidFill>
                <a:effectLst>
                  <a:innerShdw blurRad="69850" dist="43180" dir="5400000">
                    <a:srgbClr val="000000">
                      <a:alpha val="65000"/>
                    </a:srgbClr>
                  </a:innerShdw>
                </a:effectLst>
              </a:rPr>
              <a:t> of those having </a:t>
            </a:r>
            <a:br>
              <a:rPr lang="en-US" sz="2200" b="1" dirty="0" smtClean="0">
                <a:ln w="1905"/>
                <a:solidFill>
                  <a:srgbClr val="4F2270"/>
                </a:solidFill>
                <a:effectLst>
                  <a:innerShdw blurRad="69850" dist="43180" dir="5400000">
                    <a:srgbClr val="000000">
                      <a:alpha val="65000"/>
                    </a:srgbClr>
                  </a:innerShdw>
                </a:effectLst>
              </a:rPr>
            </a:br>
            <a:r>
              <a:rPr lang="en-US" sz="2200" b="1" dirty="0" smtClean="0">
                <a:ln w="1905"/>
                <a:solidFill>
                  <a:srgbClr val="4F2270"/>
                </a:solidFill>
                <a:effectLst>
                  <a:innerShdw blurRad="69850" dist="43180" dir="5400000">
                    <a:srgbClr val="000000">
                      <a:alpha val="65000"/>
                    </a:srgbClr>
                  </a:innerShdw>
                </a:effectLst>
              </a:rPr>
              <a:t>fallen asleep.  </a:t>
            </a:r>
            <a:br>
              <a:rPr lang="en-US" sz="2200" b="1" dirty="0" smtClean="0">
                <a:ln w="1905"/>
                <a:solidFill>
                  <a:srgbClr val="4F2270"/>
                </a:solidFill>
                <a:effectLst>
                  <a:innerShdw blurRad="69850" dist="43180" dir="5400000">
                    <a:srgbClr val="000000">
                      <a:alpha val="65000"/>
                    </a:srgbClr>
                  </a:innerShdw>
                </a:effectLst>
              </a:rPr>
            </a:br>
            <a:r>
              <a:rPr lang="en-US" sz="2200" b="1" dirty="0" smtClean="0">
                <a:ln w="1905"/>
                <a:solidFill>
                  <a:srgbClr val="4F2270"/>
                </a:solidFill>
                <a:effectLst>
                  <a:innerShdw blurRad="69850" dist="43180" dir="5400000">
                    <a:srgbClr val="000000">
                      <a:alpha val="65000"/>
                    </a:srgbClr>
                  </a:innerShdw>
                </a:effectLst>
              </a:rPr>
              <a:t>1 </a:t>
            </a:r>
            <a:r>
              <a:rPr lang="en-US" sz="2200" b="1" dirty="0" err="1" smtClean="0">
                <a:ln w="1905"/>
                <a:solidFill>
                  <a:srgbClr val="4F2270"/>
                </a:solidFill>
                <a:effectLst>
                  <a:innerShdw blurRad="69850" dist="43180" dir="5400000">
                    <a:srgbClr val="000000">
                      <a:alpha val="65000"/>
                    </a:srgbClr>
                  </a:innerShdw>
                </a:effectLst>
              </a:rPr>
              <a:t>Cor</a:t>
            </a:r>
            <a:r>
              <a:rPr lang="en-US" sz="2200" b="1" dirty="0" smtClean="0">
                <a:ln w="1905"/>
                <a:solidFill>
                  <a:srgbClr val="4F2270"/>
                </a:solidFill>
                <a:effectLst>
                  <a:innerShdw blurRad="69850" dist="43180" dir="5400000">
                    <a:srgbClr val="000000">
                      <a:alpha val="65000"/>
                    </a:srgbClr>
                  </a:innerShdw>
                </a:effectLst>
              </a:rPr>
              <a:t> 15:20  </a:t>
            </a:r>
            <a:r>
              <a:rPr lang="en-US" sz="1600" b="1" i="1" dirty="0" smtClean="0">
                <a:ln w="1905"/>
                <a:solidFill>
                  <a:schemeClr val="accent2">
                    <a:lumMod val="20000"/>
                    <a:lumOff val="80000"/>
                  </a:schemeClr>
                </a:solidFill>
                <a:effectLst>
                  <a:innerShdw blurRad="69850" dist="43180" dir="5400000">
                    <a:srgbClr val="000000">
                      <a:alpha val="65000"/>
                    </a:srgbClr>
                  </a:innerShdw>
                </a:effectLst>
              </a:rPr>
              <a:t>ISR</a:t>
            </a:r>
            <a:endParaRPr lang="en-US" sz="2200" b="1" dirty="0">
              <a:ln w="1905"/>
              <a:solidFill>
                <a:schemeClr val="accent2">
                  <a:lumMod val="20000"/>
                  <a:lumOff val="80000"/>
                </a:schemeClr>
              </a:solidFill>
              <a:effectLst>
                <a:innerShdw blurRad="69850" dist="43180" dir="5400000">
                  <a:srgbClr val="000000">
                    <a:alpha val="65000"/>
                  </a:srgbClr>
                </a:innerShdw>
              </a:effectLst>
            </a:endParaRPr>
          </a:p>
        </p:txBody>
      </p:sp>
      <p:sp>
        <p:nvSpPr>
          <p:cNvPr id="16" name="Title 1"/>
          <p:cNvSpPr txBox="1">
            <a:spLocks/>
          </p:cNvSpPr>
          <p:nvPr/>
        </p:nvSpPr>
        <p:spPr>
          <a:xfrm>
            <a:off x="-76200" y="76199"/>
            <a:ext cx="9296400" cy="1676985"/>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600" dirty="0" smtClean="0">
                <a:ln w="11430"/>
                <a:solidFill>
                  <a:srgbClr val="0066FF"/>
                </a:solidFill>
                <a:effectLst>
                  <a:outerShdw blurRad="76200" dist="50800" dir="5400000" algn="tl" rotWithShape="0">
                    <a:srgbClr val="000000">
                      <a:alpha val="65000"/>
                    </a:srgbClr>
                  </a:outerShdw>
                </a:effectLst>
                <a:latin typeface="Old English Text MT" pitchFamily="66" charset="0"/>
              </a:rPr>
              <a:t>Yahusha</a:t>
            </a:r>
            <a:r>
              <a:rPr lang="en-US" sz="4400" spc="600" dirty="0" smtClean="0">
                <a:ln w="11430"/>
                <a:solidFill>
                  <a:srgbClr val="7030A0"/>
                </a:solidFill>
                <a:effectLst>
                  <a:outerShdw blurRad="76200" dist="50800" dir="5400000" algn="tl" rotWithShape="0">
                    <a:srgbClr val="000000">
                      <a:alpha val="65000"/>
                    </a:srgbClr>
                  </a:outerShdw>
                </a:effectLst>
                <a:latin typeface="Old English Text MT" pitchFamily="66" charset="0"/>
              </a:rPr>
              <a:t> – The “first” </a:t>
            </a:r>
            <a:br>
              <a:rPr lang="en-US" sz="4400" spc="600" dirty="0" smtClean="0">
                <a:ln w="11430"/>
                <a:solidFill>
                  <a:srgbClr val="7030A0"/>
                </a:solidFill>
                <a:effectLst>
                  <a:outerShdw blurRad="76200" dist="50800" dir="5400000" algn="tl" rotWithShape="0">
                    <a:srgbClr val="000000">
                      <a:alpha val="65000"/>
                    </a:srgbClr>
                  </a:outerShdw>
                </a:effectLst>
                <a:latin typeface="Old English Text MT" pitchFamily="66" charset="0"/>
              </a:rPr>
            </a:br>
            <a:r>
              <a:rPr lang="en-US" sz="4400" spc="600" dirty="0" smtClean="0">
                <a:ln w="11430"/>
                <a:solidFill>
                  <a:srgbClr val="7030A0"/>
                </a:solidFill>
                <a:effectLst>
                  <a:outerShdw blurRad="76200" dist="50800" dir="5400000" algn="tl" rotWithShape="0">
                    <a:srgbClr val="000000">
                      <a:alpha val="65000"/>
                    </a:srgbClr>
                  </a:outerShdw>
                </a:effectLst>
                <a:latin typeface="Old English Text MT" pitchFamily="66" charset="0"/>
              </a:rPr>
              <a:t>First-Fruit</a:t>
            </a:r>
            <a:endParaRPr lang="en-US" sz="1800" spc="600" dirty="0">
              <a:ln w="11430"/>
              <a:solidFill>
                <a:srgbClr val="7030A0"/>
              </a:solidFill>
              <a:effectLst>
                <a:outerShdw blurRad="76200" dist="50800" dir="5400000" algn="tl" rotWithShape="0">
                  <a:srgbClr val="000000">
                    <a:alpha val="65000"/>
                  </a:srgbClr>
                </a:outerShdw>
              </a:effectLst>
              <a:latin typeface="Old English Text MT" pitchFamily="66" charset="0"/>
            </a:endParaRPr>
          </a:p>
        </p:txBody>
      </p:sp>
      <p:sp>
        <p:nvSpPr>
          <p:cNvPr id="17" name="TextBox 16"/>
          <p:cNvSpPr txBox="1"/>
          <p:nvPr/>
        </p:nvSpPr>
        <p:spPr>
          <a:xfrm>
            <a:off x="1016780" y="4737318"/>
            <a:ext cx="6984220" cy="1815882"/>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sz="2800" b="1" dirty="0" smtClean="0">
                <a:ln>
                  <a:solidFill>
                    <a:srgbClr val="0066FF"/>
                  </a:solidFill>
                </a:ln>
                <a:solidFill>
                  <a:srgbClr val="0066FF"/>
                </a:solidFill>
                <a:effectLst>
                  <a:glow rad="127000">
                    <a:srgbClr val="99FFCC"/>
                  </a:glow>
                </a:effectLst>
              </a:rPr>
              <a:t>Yahusha</a:t>
            </a:r>
            <a:r>
              <a:rPr lang="en-US" sz="2800" b="1" dirty="0" smtClean="0">
                <a:ln>
                  <a:solidFill>
                    <a:srgbClr val="0066FF"/>
                  </a:solidFill>
                </a:ln>
                <a:solidFill>
                  <a:srgbClr val="00FF00"/>
                </a:solidFill>
                <a:effectLst>
                  <a:glow rad="127000">
                    <a:srgbClr val="99FFCC"/>
                  </a:glow>
                </a:effectLst>
              </a:rPr>
              <a:t>  became the “</a:t>
            </a:r>
            <a:r>
              <a:rPr lang="en-US" sz="2800" b="1" dirty="0" smtClean="0">
                <a:ln>
                  <a:solidFill>
                    <a:srgbClr val="0066FF"/>
                  </a:solidFill>
                </a:ln>
                <a:solidFill>
                  <a:srgbClr val="9933FF"/>
                </a:solidFill>
                <a:effectLst>
                  <a:glow rad="127000">
                    <a:srgbClr val="99FFCC"/>
                  </a:glow>
                </a:effectLst>
              </a:rPr>
              <a:t>Premier</a:t>
            </a:r>
            <a:r>
              <a:rPr lang="en-US" sz="2800" b="1" dirty="0" smtClean="0">
                <a:ln>
                  <a:solidFill>
                    <a:srgbClr val="0066FF"/>
                  </a:solidFill>
                </a:ln>
                <a:solidFill>
                  <a:srgbClr val="00FF00"/>
                </a:solidFill>
                <a:effectLst>
                  <a:glow rad="127000">
                    <a:srgbClr val="99FFCC"/>
                  </a:glow>
                </a:effectLst>
              </a:rPr>
              <a:t>” </a:t>
            </a:r>
            <a:r>
              <a:rPr lang="en-US" sz="2800" b="1" u="sng" dirty="0" smtClean="0">
                <a:ln>
                  <a:solidFill>
                    <a:srgbClr val="0066FF"/>
                  </a:solidFill>
                </a:ln>
                <a:solidFill>
                  <a:srgbClr val="FF3399"/>
                </a:solidFill>
                <a:effectLst>
                  <a:glow rad="127000">
                    <a:srgbClr val="99FFCC"/>
                  </a:glow>
                </a:effectLst>
              </a:rPr>
              <a:t>FIRST-FRUIT</a:t>
            </a:r>
            <a:r>
              <a:rPr lang="en-US" sz="2800" b="1" dirty="0">
                <a:ln>
                  <a:solidFill>
                    <a:srgbClr val="0066FF"/>
                  </a:solidFill>
                </a:ln>
                <a:solidFill>
                  <a:srgbClr val="FF3399"/>
                </a:solidFill>
                <a:effectLst>
                  <a:glow rad="127000">
                    <a:srgbClr val="99FFCC"/>
                  </a:glow>
                </a:effectLst>
              </a:rPr>
              <a:t> </a:t>
            </a:r>
            <a:r>
              <a:rPr lang="en-US" sz="2800" b="1" dirty="0" smtClean="0">
                <a:ln>
                  <a:solidFill>
                    <a:srgbClr val="0066FF"/>
                  </a:solidFill>
                </a:ln>
                <a:solidFill>
                  <a:srgbClr val="FF3399"/>
                </a:solidFill>
                <a:effectLst>
                  <a:glow rad="127000">
                    <a:srgbClr val="99FFCC"/>
                  </a:glow>
                </a:effectLst>
              </a:rPr>
              <a:t/>
            </a:r>
            <a:br>
              <a:rPr lang="en-US" sz="2800" b="1" dirty="0" smtClean="0">
                <a:ln>
                  <a:solidFill>
                    <a:srgbClr val="0066FF"/>
                  </a:solidFill>
                </a:ln>
                <a:solidFill>
                  <a:srgbClr val="FF3399"/>
                </a:solidFill>
                <a:effectLst>
                  <a:glow rad="127000">
                    <a:srgbClr val="99FFCC"/>
                  </a:glow>
                </a:effectLst>
              </a:rPr>
            </a:br>
            <a:r>
              <a:rPr lang="en-US" sz="2800" b="1" dirty="0" smtClean="0">
                <a:ln>
                  <a:solidFill>
                    <a:srgbClr val="0066FF"/>
                  </a:solidFill>
                </a:ln>
                <a:solidFill>
                  <a:srgbClr val="00FF00"/>
                </a:solidFill>
                <a:effectLst>
                  <a:glow rad="127000">
                    <a:srgbClr val="99FFCC"/>
                  </a:glow>
                </a:effectLst>
              </a:rPr>
              <a:t>and </a:t>
            </a:r>
            <a:r>
              <a:rPr lang="en-US" sz="2800" b="1" dirty="0">
                <a:ln>
                  <a:solidFill>
                    <a:srgbClr val="0066FF"/>
                  </a:solidFill>
                </a:ln>
                <a:solidFill>
                  <a:srgbClr val="00FF00"/>
                </a:solidFill>
                <a:effectLst>
                  <a:glow rad="127000">
                    <a:srgbClr val="99FFCC"/>
                  </a:glow>
                </a:effectLst>
              </a:rPr>
              <a:t>the </a:t>
            </a:r>
            <a:r>
              <a:rPr lang="en-US" sz="2800" b="1" dirty="0" smtClean="0">
                <a:ln>
                  <a:solidFill>
                    <a:srgbClr val="0066FF"/>
                  </a:solidFill>
                </a:ln>
                <a:solidFill>
                  <a:srgbClr val="00FF00"/>
                </a:solidFill>
                <a:effectLst>
                  <a:glow rad="127000">
                    <a:srgbClr val="99FFCC"/>
                  </a:glow>
                </a:effectLst>
              </a:rPr>
              <a:t>“</a:t>
            </a:r>
            <a:r>
              <a:rPr lang="en-US" sz="2800" b="1" dirty="0" smtClean="0">
                <a:ln>
                  <a:solidFill>
                    <a:srgbClr val="9933FF"/>
                  </a:solidFill>
                </a:ln>
                <a:solidFill>
                  <a:srgbClr val="9933FF"/>
                </a:solidFill>
                <a:effectLst>
                  <a:glow rad="127000">
                    <a:srgbClr val="99FFCC"/>
                  </a:glow>
                </a:effectLst>
              </a:rPr>
              <a:t>Principal</a:t>
            </a:r>
            <a:r>
              <a:rPr lang="en-US" sz="2800" b="1" dirty="0" smtClean="0">
                <a:ln>
                  <a:solidFill>
                    <a:srgbClr val="0066FF"/>
                  </a:solidFill>
                </a:ln>
                <a:solidFill>
                  <a:srgbClr val="00FF00"/>
                </a:solidFill>
                <a:effectLst>
                  <a:glow rad="127000">
                    <a:srgbClr val="99FFCC"/>
                  </a:glow>
                </a:effectLst>
              </a:rPr>
              <a:t>” </a:t>
            </a:r>
            <a:r>
              <a:rPr lang="en-US" sz="2800" b="1" dirty="0" smtClean="0">
                <a:ln>
                  <a:solidFill>
                    <a:srgbClr val="0066FF"/>
                  </a:solidFill>
                </a:ln>
                <a:solidFill>
                  <a:srgbClr val="FF3399"/>
                </a:solidFill>
                <a:effectLst>
                  <a:glow rad="127000">
                    <a:srgbClr val="99FFCC"/>
                  </a:glow>
                </a:effectLst>
              </a:rPr>
              <a:t>WAVE SHEAF!  </a:t>
            </a:r>
          </a:p>
          <a:p>
            <a:pPr algn="ctr"/>
            <a:r>
              <a:rPr lang="en-US" sz="2800" b="1" dirty="0" smtClean="0">
                <a:ln>
                  <a:solidFill>
                    <a:srgbClr val="0066FF"/>
                  </a:solidFill>
                </a:ln>
                <a:solidFill>
                  <a:srgbClr val="0066FF"/>
                </a:solidFill>
                <a:effectLst>
                  <a:glow rad="228600">
                    <a:schemeClr val="accent2">
                      <a:satMod val="175000"/>
                      <a:alpha val="40000"/>
                    </a:schemeClr>
                  </a:glow>
                </a:effectLst>
              </a:rPr>
              <a:t>He is the One that offered His Personal </a:t>
            </a:r>
            <a:r>
              <a:rPr lang="en-US" sz="2800" b="1" dirty="0" smtClean="0">
                <a:ln>
                  <a:solidFill>
                    <a:srgbClr val="0066FF"/>
                  </a:solidFill>
                </a:ln>
                <a:solidFill>
                  <a:srgbClr val="006600"/>
                </a:solidFill>
                <a:effectLst>
                  <a:glow rad="228600">
                    <a:schemeClr val="accent2">
                      <a:satMod val="175000"/>
                      <a:alpha val="40000"/>
                    </a:schemeClr>
                  </a:glow>
                </a:effectLst>
              </a:rPr>
              <a:t>“</a:t>
            </a:r>
            <a:r>
              <a:rPr lang="en-US" sz="2800" b="1" dirty="0" err="1" smtClean="0">
                <a:ln>
                  <a:solidFill>
                    <a:srgbClr val="0066FF"/>
                  </a:solidFill>
                </a:ln>
                <a:solidFill>
                  <a:srgbClr val="006600"/>
                </a:solidFill>
                <a:effectLst>
                  <a:glow rad="228600">
                    <a:schemeClr val="accent2">
                      <a:satMod val="175000"/>
                      <a:alpha val="40000"/>
                    </a:schemeClr>
                  </a:glow>
                </a:effectLst>
              </a:rPr>
              <a:t>firstfruits</a:t>
            </a:r>
            <a:r>
              <a:rPr lang="en-US" sz="2800" b="1" dirty="0" smtClean="0">
                <a:ln>
                  <a:solidFill>
                    <a:srgbClr val="0066FF"/>
                  </a:solidFill>
                </a:ln>
                <a:solidFill>
                  <a:srgbClr val="006600"/>
                </a:solidFill>
                <a:effectLst>
                  <a:glow rad="228600">
                    <a:schemeClr val="accent2">
                      <a:satMod val="175000"/>
                      <a:alpha val="40000"/>
                    </a:schemeClr>
                  </a:glow>
                </a:effectLst>
              </a:rPr>
              <a:t>” </a:t>
            </a:r>
            <a:r>
              <a:rPr lang="en-US" sz="2800" b="1" dirty="0" smtClean="0">
                <a:ln>
                  <a:solidFill>
                    <a:srgbClr val="0066FF"/>
                  </a:solidFill>
                </a:ln>
                <a:solidFill>
                  <a:srgbClr val="0066FF"/>
                </a:solidFill>
                <a:effectLst>
                  <a:glow rad="228600">
                    <a:schemeClr val="accent2">
                      <a:satMod val="175000"/>
                      <a:alpha val="40000"/>
                    </a:schemeClr>
                  </a:glow>
                </a:effectLst>
              </a:rPr>
              <a:t>as one </a:t>
            </a:r>
            <a:r>
              <a:rPr lang="en-US" sz="2800" b="1" dirty="0" smtClean="0">
                <a:ln>
                  <a:solidFill>
                    <a:srgbClr val="0066FF"/>
                  </a:solidFill>
                </a:ln>
                <a:solidFill>
                  <a:srgbClr val="006600"/>
                </a:solidFill>
                <a:effectLst>
                  <a:glow rad="228600">
                    <a:schemeClr val="accent2">
                      <a:satMod val="175000"/>
                      <a:alpha val="40000"/>
                    </a:schemeClr>
                  </a:glow>
                </a:effectLst>
              </a:rPr>
              <a:t>Wave Sheaf … once!</a:t>
            </a:r>
            <a:endParaRPr lang="en-US" sz="2800" b="1" dirty="0">
              <a:solidFill>
                <a:srgbClr val="006600"/>
              </a:solidFill>
              <a:effectLst>
                <a:glow rad="228600">
                  <a:schemeClr val="accent2">
                    <a:satMod val="175000"/>
                    <a:alpha val="40000"/>
                  </a:schemeClr>
                </a:glow>
              </a:effectLst>
            </a:endParaRPr>
          </a:p>
        </p:txBody>
      </p:sp>
      <p:sp>
        <p:nvSpPr>
          <p:cNvPr id="18" name="TextBox 17"/>
          <p:cNvSpPr txBox="1"/>
          <p:nvPr/>
        </p:nvSpPr>
        <p:spPr>
          <a:xfrm>
            <a:off x="4677137" y="3048000"/>
            <a:ext cx="4085863" cy="1569660"/>
          </a:xfrm>
          <a:prstGeom prst="rect">
            <a:avLst/>
          </a:prstGeom>
          <a:noFill/>
        </p:spPr>
        <p:txBody>
          <a:bodyPr wrap="square" rtlCol="0">
            <a:spAutoFit/>
          </a:bodyPr>
          <a:lstStyle/>
          <a:p>
            <a:pPr algn="ctr"/>
            <a:r>
              <a:rPr lang="en-US" sz="2400" b="1" dirty="0" smtClean="0">
                <a:ln w="1905"/>
                <a:solidFill>
                  <a:srgbClr val="8C4C64"/>
                </a:solidFill>
                <a:effectLst>
                  <a:innerShdw blurRad="69850" dist="43180" dir="5400000">
                    <a:srgbClr val="000000">
                      <a:alpha val="65000"/>
                    </a:srgbClr>
                  </a:innerShdw>
                </a:effectLst>
              </a:rPr>
              <a:t>There are Scripture versions that have the correct wording – to be in alignment with the Torah commands.</a:t>
            </a:r>
            <a:endParaRPr lang="en-US" sz="2400" b="1" dirty="0">
              <a:ln w="1905"/>
              <a:solidFill>
                <a:srgbClr val="8C4C64"/>
              </a:solidFill>
              <a:effectLst>
                <a:innerShdw blurRad="69850" dist="43180" dir="5400000">
                  <a:srgbClr val="000000">
                    <a:alpha val="65000"/>
                  </a:srgbClr>
                </a:innerShdw>
              </a:effectLst>
            </a:endParaRPr>
          </a:p>
        </p:txBody>
      </p:sp>
      <p:pic>
        <p:nvPicPr>
          <p:cNvPr id="19" name="Picture 18"/>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0" b="100000" l="0" r="99636"/>
                    </a14:imgEffect>
                  </a14:imgLayer>
                </a14:imgProps>
              </a:ext>
              <a:ext uri="{28A0092B-C50C-407E-A947-70E740481C1C}">
                <a14:useLocalDpi xmlns:a14="http://schemas.microsoft.com/office/drawing/2010/main"/>
              </a:ext>
            </a:extLst>
          </a:blip>
          <a:srcRect/>
          <a:stretch/>
        </p:blipFill>
        <p:spPr>
          <a:xfrm>
            <a:off x="151401" y="5065869"/>
            <a:ext cx="1143999" cy="1639731"/>
          </a:xfrm>
          <a:prstGeom prst="rect">
            <a:avLst/>
          </a:prstGeom>
          <a:effectLst>
            <a:glow rad="12700">
              <a:schemeClr val="accent1">
                <a:alpha val="40000"/>
              </a:schemeClr>
            </a:glow>
          </a:effectLst>
        </p:spPr>
      </p:pic>
      <p:pic>
        <p:nvPicPr>
          <p:cNvPr id="24" name="Picture 3" descr="C:\Users\Rae\Desktop\thrumbs up happy face edit.png"/>
          <p:cNvPicPr>
            <a:picLocks noChangeAspect="1" noChangeArrowheads="1"/>
          </p:cNvPicPr>
          <p:nvPr/>
        </p:nvPicPr>
        <p:blipFill>
          <a:blip r:embed="rId9" cstate="email">
            <a:extLst>
              <a:ext uri="{BEBA8EAE-BF5A-486C-A8C5-ECC9F3942E4B}">
                <a14:imgProps xmlns:a14="http://schemas.microsoft.com/office/drawing/2010/main">
                  <a14:imgLayer r:embed="rId10">
                    <a14:imgEffect>
                      <a14:backgroundRemoval t="0" b="100000" l="222" r="100000"/>
                    </a14:imgEffect>
                  </a14:imgLayer>
                </a14:imgProps>
              </a:ext>
              <a:ext uri="{28A0092B-C50C-407E-A947-70E740481C1C}">
                <a14:useLocalDpi xmlns:a14="http://schemas.microsoft.com/office/drawing/2010/main"/>
              </a:ext>
            </a:extLst>
          </a:blip>
          <a:srcRect/>
          <a:stretch>
            <a:fillRect/>
          </a:stretch>
        </p:blipFill>
        <p:spPr bwMode="auto">
          <a:xfrm>
            <a:off x="4249355" y="2057400"/>
            <a:ext cx="1237045" cy="116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9601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
                                        <p:tgtEl>
                                          <p:spTgt spid="24"/>
                                        </p:tgtEl>
                                      </p:cBhvr>
                                    </p:animEffect>
                                    <p:anim calcmode="lin" valueType="num">
                                      <p:cBhvr>
                                        <p:cTn id="8" dur="800" fill="hold"/>
                                        <p:tgtEl>
                                          <p:spTgt spid="24"/>
                                        </p:tgtEl>
                                        <p:attrNameLst>
                                          <p:attrName>ppt_x</p:attrName>
                                        </p:attrNameLst>
                                      </p:cBhvr>
                                      <p:tavLst>
                                        <p:tav tm="0">
                                          <p:val>
                                            <p:strVal val="#ppt_x"/>
                                          </p:val>
                                        </p:tav>
                                        <p:tav tm="100000">
                                          <p:val>
                                            <p:strVal val="#ppt_x"/>
                                          </p:val>
                                        </p:tav>
                                      </p:tavLst>
                                    </p:anim>
                                    <p:anim calcmode="lin" valueType="num">
                                      <p:cBhvr>
                                        <p:cTn id="9" dur="800" fill="hold"/>
                                        <p:tgtEl>
                                          <p:spTgt spid="24"/>
                                        </p:tgtEl>
                                        <p:attrNameLst>
                                          <p:attrName>ppt_y</p:attrName>
                                        </p:attrNameLst>
                                      </p:cBhvr>
                                      <p:tavLst>
                                        <p:tav tm="0">
                                          <p:val>
                                            <p:strVal val="#ppt_y+0.31"/>
                                          </p:val>
                                        </p:tav>
                                        <p:tav tm="100000">
                                          <p:val>
                                            <p:strVal val="#ppt_y+0.31"/>
                                          </p:val>
                                        </p:tav>
                                      </p:tavLst>
                                    </p:anim>
                                    <p:anim calcmode="lin" valueType="num">
                                      <p:cBhvr>
                                        <p:cTn id="10" dur="1200" decel="50000" fill="hold">
                                          <p:stCondLst>
                                            <p:cond delay="800"/>
                                          </p:stCondLst>
                                        </p:cTn>
                                        <p:tgtEl>
                                          <p:spTgt spid="2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200" decel="50000" fill="hold">
                                          <p:stCondLst>
                                            <p:cond delay="800"/>
                                          </p:stCondLst>
                                        </p:cTn>
                                        <p:tgtEl>
                                          <p:spTgt spid="2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39000" y="6416675"/>
            <a:ext cx="1828800" cy="365125"/>
          </a:xfrm>
        </p:spPr>
        <p:txBody>
          <a:bodyPr/>
          <a:lstStyle/>
          <a:p>
            <a:fld id="{5C014052-953B-4273-8F47-BF25327D5B24}" type="slidenum">
              <a:rPr lang="en-US" smtClean="0">
                <a:solidFill>
                  <a:schemeClr val="bg1"/>
                </a:solidFill>
              </a:rPr>
              <a:t>3</a:t>
            </a:fld>
            <a:endParaRPr lang="en-US" dirty="0">
              <a:solidFill>
                <a:schemeClr val="bg1"/>
              </a:solidFill>
            </a:endParaRPr>
          </a:p>
        </p:txBody>
      </p:sp>
      <p:sp>
        <p:nvSpPr>
          <p:cNvPr id="5" name="Text Placeholder 2"/>
          <p:cNvSpPr txBox="1">
            <a:spLocks/>
          </p:cNvSpPr>
          <p:nvPr/>
        </p:nvSpPr>
        <p:spPr>
          <a:xfrm>
            <a:off x="347129" y="1246599"/>
            <a:ext cx="6248400" cy="4661416"/>
          </a:xfrm>
          <a:prstGeom prst="rect">
            <a:avLst/>
          </a:prstGeom>
          <a:noFill/>
          <a:ln>
            <a:noFill/>
          </a:ln>
          <a:effectLst/>
        </p:spPr>
        <p:txBody>
          <a:bodyPr anchor="ctr">
            <a:normAutofit fontScale="92500"/>
            <a:scene3d>
              <a:camera prst="orthographicFront"/>
              <a:lightRig rig="threePt" dir="t"/>
            </a:scene3d>
            <a:sp3d extrusionH="57150">
              <a:bevelT w="82550" h="38100" prst="coolSlant"/>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514350" indent="-514350">
              <a:lnSpc>
                <a:spcPct val="150000"/>
              </a:lnSpc>
              <a:buSzPct val="110000"/>
              <a:buFont typeface="+mj-lt"/>
              <a:buAutoNum type="arabicParenR"/>
            </a:pPr>
            <a:r>
              <a:rPr lang="en-CA" sz="3300" b="1" dirty="0" smtClean="0">
                <a:solidFill>
                  <a:srgbClr val="008080"/>
                </a:solidFill>
                <a:effectLst>
                  <a:glow rad="127000">
                    <a:schemeClr val="bg1"/>
                  </a:glow>
                </a:effectLst>
                <a:latin typeface="Comic Sans MS" pitchFamily="66" charset="0"/>
              </a:rPr>
              <a:t>With</a:t>
            </a:r>
            <a:r>
              <a:rPr lang="en-CA" sz="3300" b="1" dirty="0" smtClean="0">
                <a:solidFill>
                  <a:srgbClr val="00B0F0"/>
                </a:solidFill>
                <a:effectLst>
                  <a:glow rad="127000">
                    <a:schemeClr val="bg1"/>
                  </a:glow>
                </a:effectLst>
                <a:latin typeface="Comic Sans MS" pitchFamily="66" charset="0"/>
              </a:rPr>
              <a:t> </a:t>
            </a:r>
            <a:r>
              <a:rPr lang="en-CA" sz="3300" b="1" dirty="0" smtClean="0">
                <a:solidFill>
                  <a:srgbClr val="008080"/>
                </a:solidFill>
                <a:effectLst>
                  <a:glow rad="127000">
                    <a:schemeClr val="bg1"/>
                  </a:glow>
                </a:effectLst>
                <a:latin typeface="Comic Sans MS" pitchFamily="66" charset="0"/>
              </a:rPr>
              <a:t>Wave Sheaf and </a:t>
            </a:r>
            <a:br>
              <a:rPr lang="en-CA" sz="3300" b="1" dirty="0" smtClean="0">
                <a:solidFill>
                  <a:srgbClr val="008080"/>
                </a:solidFill>
                <a:effectLst>
                  <a:glow rad="127000">
                    <a:schemeClr val="bg1"/>
                  </a:glow>
                </a:effectLst>
                <a:latin typeface="Comic Sans MS" pitchFamily="66" charset="0"/>
              </a:rPr>
            </a:br>
            <a:r>
              <a:rPr lang="en-CA" sz="3300" b="1" dirty="0" smtClean="0">
                <a:solidFill>
                  <a:srgbClr val="008080"/>
                </a:solidFill>
                <a:effectLst>
                  <a:glow rad="127000">
                    <a:schemeClr val="bg1"/>
                  </a:glow>
                </a:effectLst>
                <a:latin typeface="Comic Sans MS" pitchFamily="66" charset="0"/>
              </a:rPr>
              <a:t>1</a:t>
            </a:r>
            <a:r>
              <a:rPr lang="en-CA" sz="3300" b="1" baseline="30000" dirty="0" smtClean="0">
                <a:solidFill>
                  <a:srgbClr val="008080"/>
                </a:solidFill>
                <a:effectLst>
                  <a:glow rad="127000">
                    <a:schemeClr val="bg1"/>
                  </a:glow>
                </a:effectLst>
                <a:latin typeface="Comic Sans MS" pitchFamily="66" charset="0"/>
              </a:rPr>
              <a:t>st</a:t>
            </a:r>
            <a:r>
              <a:rPr lang="en-CA" sz="3300" b="1" dirty="0" smtClean="0">
                <a:solidFill>
                  <a:srgbClr val="008080"/>
                </a:solidFill>
                <a:effectLst>
                  <a:glow rad="127000">
                    <a:schemeClr val="bg1"/>
                  </a:glow>
                </a:effectLst>
                <a:latin typeface="Comic Sans MS" pitchFamily="66" charset="0"/>
              </a:rPr>
              <a:t> </a:t>
            </a:r>
            <a:r>
              <a:rPr lang="en-CA" sz="3300" b="1" dirty="0">
                <a:solidFill>
                  <a:srgbClr val="008080"/>
                </a:solidFill>
                <a:effectLst>
                  <a:glow rad="127000">
                    <a:schemeClr val="bg1"/>
                  </a:glow>
                </a:effectLst>
                <a:latin typeface="Comic Sans MS" pitchFamily="66" charset="0"/>
              </a:rPr>
              <a:t>Sabbath of Unleavened Bread both on Abib 15, which one will take priority?</a:t>
            </a:r>
          </a:p>
          <a:p>
            <a:pPr marL="514350" indent="-514350">
              <a:lnSpc>
                <a:spcPct val="150000"/>
              </a:lnSpc>
              <a:buSzPct val="110000"/>
              <a:buFont typeface="+mj-lt"/>
              <a:buAutoNum type="arabicParenR"/>
            </a:pPr>
            <a:r>
              <a:rPr lang="en-CA" sz="3300" b="1" dirty="0">
                <a:solidFill>
                  <a:srgbClr val="0070C0"/>
                </a:solidFill>
                <a:effectLst>
                  <a:glow rad="127000">
                    <a:schemeClr val="bg1"/>
                  </a:glow>
                </a:effectLst>
                <a:latin typeface="Comic Sans MS" pitchFamily="66" charset="0"/>
              </a:rPr>
              <a:t>Which Feast will be the “backbone” </a:t>
            </a:r>
            <a:r>
              <a:rPr lang="en-CA" sz="3300" b="1" dirty="0" smtClean="0">
                <a:solidFill>
                  <a:srgbClr val="0070C0"/>
                </a:solidFill>
                <a:effectLst>
                  <a:glow rad="127000">
                    <a:schemeClr val="bg1"/>
                  </a:glow>
                </a:effectLst>
                <a:latin typeface="Comic Sans MS" pitchFamily="66" charset="0"/>
              </a:rPr>
              <a:t>of </a:t>
            </a:r>
            <a:r>
              <a:rPr lang="en-CA" sz="3300" b="1" dirty="0">
                <a:solidFill>
                  <a:srgbClr val="0070C0"/>
                </a:solidFill>
                <a:effectLst>
                  <a:glow rad="127000">
                    <a:schemeClr val="bg1"/>
                  </a:glow>
                </a:effectLst>
                <a:latin typeface="Comic Sans MS" pitchFamily="66" charset="0"/>
              </a:rPr>
              <a:t>our salvation</a:t>
            </a:r>
            <a:r>
              <a:rPr lang="en-CA" sz="3300" b="1" dirty="0" smtClean="0">
                <a:solidFill>
                  <a:srgbClr val="0070C0"/>
                </a:solidFill>
                <a:effectLst>
                  <a:glow rad="127000">
                    <a:schemeClr val="bg1"/>
                  </a:glow>
                </a:effectLst>
                <a:latin typeface="Comic Sans MS" pitchFamily="66" charset="0"/>
              </a:rPr>
              <a:t>?</a:t>
            </a:r>
          </a:p>
        </p:txBody>
      </p:sp>
      <p:pic>
        <p:nvPicPr>
          <p:cNvPr id="6" name="Picture 12" descr="C:\Users\Rae\Desktop\Art on Desktop\white man clip art\3d white people\3d what next.jpg"/>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a:ext>
            </a:extLst>
          </a:blip>
          <a:srcRect/>
          <a:stretch>
            <a:fillRect/>
          </a:stretch>
        </p:blipFill>
        <p:spPr bwMode="auto">
          <a:xfrm>
            <a:off x="6934200" y="165567"/>
            <a:ext cx="1310272" cy="1310272"/>
          </a:xfrm>
          <a:prstGeom prst="rect">
            <a:avLst/>
          </a:prstGeom>
          <a:noFill/>
          <a:effectLst>
            <a:glow rad="101600">
              <a:schemeClr val="accent5">
                <a:satMod val="175000"/>
                <a:alpha val="40000"/>
              </a:schemeClr>
            </a:glow>
            <a:softEdge rad="1143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533400" y="152400"/>
            <a:ext cx="5638800"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2060"/>
                  </a:solidFill>
                </a:ln>
                <a:solidFill>
                  <a:srgbClr val="008080"/>
                </a:solidFill>
                <a:effectLst>
                  <a:outerShdw blurRad="50800" dist="39000" dir="5460000" algn="tl">
                    <a:srgbClr val="000000">
                      <a:alpha val="38000"/>
                    </a:srgbClr>
                  </a:outerShdw>
                </a:effectLst>
                <a:latin typeface="Segoe Print" pitchFamily="2" charset="0"/>
              </a:rPr>
              <a:t>Joshua’s Wave Sheaf</a:t>
            </a:r>
            <a:br>
              <a:rPr lang="en-US" sz="4000" b="1" cap="none" spc="0" dirty="0" smtClean="0">
                <a:ln w="11430">
                  <a:solidFill>
                    <a:srgbClr val="002060"/>
                  </a:solidFill>
                </a:ln>
                <a:solidFill>
                  <a:srgbClr val="008080"/>
                </a:solidFill>
                <a:effectLst>
                  <a:outerShdw blurRad="50800" dist="39000" dir="5460000" algn="tl">
                    <a:srgbClr val="000000">
                      <a:alpha val="38000"/>
                    </a:srgbClr>
                  </a:outerShdw>
                </a:effectLst>
                <a:latin typeface="Segoe Print" pitchFamily="2" charset="0"/>
              </a:rPr>
            </a:br>
            <a:r>
              <a:rPr lang="en-US" sz="4000" b="1" cap="none" spc="0" dirty="0" smtClean="0">
                <a:ln w="11430">
                  <a:solidFill>
                    <a:srgbClr val="002060"/>
                  </a:solidFill>
                </a:ln>
                <a:solidFill>
                  <a:srgbClr val="008080"/>
                </a:solidFill>
                <a:effectLst>
                  <a:outerShdw blurRad="50800" dist="39000" dir="5460000" algn="tl">
                    <a:srgbClr val="000000">
                      <a:alpha val="38000"/>
                    </a:srgbClr>
                  </a:outerShdw>
                </a:effectLst>
                <a:latin typeface="Segoe Print" pitchFamily="2" charset="0"/>
              </a:rPr>
              <a:t>Part 2</a:t>
            </a:r>
            <a:endParaRPr lang="en-US" sz="4000" b="1" cap="none" spc="0" dirty="0">
              <a:ln w="11430">
                <a:solidFill>
                  <a:srgbClr val="002060"/>
                </a:solidFill>
              </a:ln>
              <a:solidFill>
                <a:srgbClr val="008080"/>
              </a:solidFill>
              <a:effectLst>
                <a:outerShdw blurRad="50800" dist="39000" dir="5460000" algn="tl">
                  <a:srgbClr val="000000">
                    <a:alpha val="38000"/>
                  </a:srgbClr>
                </a:outerShdw>
              </a:effectLst>
              <a:latin typeface="Segoe Print" pitchFamily="2" charset="0"/>
            </a:endParaRPr>
          </a:p>
        </p:txBody>
      </p:sp>
      <p:sp>
        <p:nvSpPr>
          <p:cNvPr id="8" name="Pentagon 7"/>
          <p:cNvSpPr/>
          <p:nvPr/>
        </p:nvSpPr>
        <p:spPr>
          <a:xfrm>
            <a:off x="1008483" y="5960472"/>
            <a:ext cx="4706517" cy="684478"/>
          </a:xfrm>
          <a:prstGeom prst="homePlate">
            <a:avLst/>
          </a:prstGeom>
          <a:solidFill>
            <a:srgbClr val="FFFF99">
              <a:alpha val="30000"/>
            </a:srgbClr>
          </a:solidFill>
          <a:ln>
            <a:solidFill>
              <a:srgbClr val="854372"/>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4800" b="1" dirty="0" smtClean="0">
                <a:solidFill>
                  <a:srgbClr val="854372"/>
                </a:solidFill>
                <a:effectLst>
                  <a:glow rad="127000">
                    <a:srgbClr val="FFFFCC"/>
                  </a:glow>
                </a:effectLst>
                <a:latin typeface="Matura MT Script Capitals" pitchFamily="66" charset="0"/>
              </a:rPr>
              <a:t>We Shall See!</a:t>
            </a:r>
            <a:endParaRPr lang="en-CA" sz="4800" b="1" dirty="0">
              <a:solidFill>
                <a:srgbClr val="854372"/>
              </a:solidFill>
              <a:latin typeface="Matura MT Script Capitals" pitchFamily="66" charset="0"/>
            </a:endParaRPr>
          </a:p>
        </p:txBody>
      </p:sp>
    </p:spTree>
    <p:extLst>
      <p:ext uri="{BB962C8B-B14F-4D97-AF65-F5344CB8AC3E}">
        <p14:creationId xmlns:p14="http://schemas.microsoft.com/office/powerpoint/2010/main" val="20416440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1000"/>
                                  </p:stCondLst>
                                  <p:childTnLst>
                                    <p:set>
                                      <p:cBhvr>
                                        <p:cTn id="12" dur="1" fill="hold">
                                          <p:stCondLst>
                                            <p:cond delay="0"/>
                                          </p:stCondLst>
                                        </p:cTn>
                                        <p:tgtEl>
                                          <p:spTgt spid="8">
                                            <p:bg/>
                                          </p:spTgt>
                                        </p:tgtEl>
                                        <p:attrNameLst>
                                          <p:attrName>style.visibility</p:attrName>
                                        </p:attrNameLst>
                                      </p:cBhvr>
                                      <p:to>
                                        <p:strVal val="visible"/>
                                      </p:to>
                                    </p:set>
                                    <p:anim calcmode="lin" valueType="num">
                                      <p:cBhvr>
                                        <p:cTn id="13" dur="1000" fill="hold"/>
                                        <p:tgtEl>
                                          <p:spTgt spid="8">
                                            <p:bg/>
                                          </p:spTgt>
                                        </p:tgtEl>
                                        <p:attrNameLst>
                                          <p:attrName>ppt_w</p:attrName>
                                        </p:attrNameLst>
                                      </p:cBhvr>
                                      <p:tavLst>
                                        <p:tav tm="0">
                                          <p:val>
                                            <p:fltVal val="0"/>
                                          </p:val>
                                        </p:tav>
                                        <p:tav tm="100000">
                                          <p:val>
                                            <p:strVal val="#ppt_w"/>
                                          </p:val>
                                        </p:tav>
                                      </p:tavLst>
                                    </p:anim>
                                    <p:anim calcmode="lin" valueType="num">
                                      <p:cBhvr>
                                        <p:cTn id="14" dur="1000" fill="hold"/>
                                        <p:tgtEl>
                                          <p:spTgt spid="8">
                                            <p:bg/>
                                          </p:spTgt>
                                        </p:tgtEl>
                                        <p:attrNameLst>
                                          <p:attrName>ppt_h</p:attrName>
                                        </p:attrNameLst>
                                      </p:cBhvr>
                                      <p:tavLst>
                                        <p:tav tm="0">
                                          <p:val>
                                            <p:fltVal val="0"/>
                                          </p:val>
                                        </p:tav>
                                        <p:tav tm="100000">
                                          <p:val>
                                            <p:strVal val="#ppt_h"/>
                                          </p:val>
                                        </p:tav>
                                      </p:tavLst>
                                    </p:anim>
                                    <p:animEffect transition="in" filter="fade">
                                      <p:cBhvr>
                                        <p:cTn id="15" dur="1000"/>
                                        <p:tgtEl>
                                          <p:spTgt spid="8">
                                            <p:bg/>
                                          </p:spTgt>
                                        </p:tgtEl>
                                      </p:cBhvr>
                                    </p:animEffect>
                                  </p:childTnLst>
                                </p:cTn>
                              </p:par>
                            </p:childTnLst>
                          </p:cTn>
                        </p:par>
                        <p:par>
                          <p:cTn id="16" fill="hold">
                            <p:stCondLst>
                              <p:cond delay="3000"/>
                            </p:stCondLst>
                            <p:childTnLst>
                              <p:par>
                                <p:cTn id="17" presetID="53" presetClass="entr" presetSubtype="16" fill="hold" grpId="0" nodeType="afterEffect">
                                  <p:stCondLst>
                                    <p:cond delay="100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p:cTn id="19"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1"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solidFill>
                  <a:schemeClr val="bg1"/>
                </a:solidFill>
              </a:rPr>
              <a:t>30</a:t>
            </a:fld>
            <a:endParaRPr lang="en-US" dirty="0">
              <a:solidFill>
                <a:schemeClr val="bg1"/>
              </a:solidFill>
            </a:endParaRPr>
          </a:p>
        </p:txBody>
      </p:sp>
      <p:sp>
        <p:nvSpPr>
          <p:cNvPr id="3" name="Rectangle 2"/>
          <p:cNvSpPr/>
          <p:nvPr/>
        </p:nvSpPr>
        <p:spPr>
          <a:xfrm>
            <a:off x="76200" y="152400"/>
            <a:ext cx="8991600" cy="2800767"/>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4400" b="1" cap="none" spc="0" dirty="0" smtClean="0">
                <a:ln w="1905"/>
                <a:solidFill>
                  <a:schemeClr val="accent4">
                    <a:lumMod val="75000"/>
                  </a:schemeClr>
                </a:solidFill>
                <a:effectLst>
                  <a:innerShdw blurRad="69850" dist="43180" dir="5400000">
                    <a:srgbClr val="000000">
                      <a:alpha val="65000"/>
                    </a:srgbClr>
                  </a:innerShdw>
                </a:effectLst>
                <a:latin typeface="MV Boli" pitchFamily="2" charset="0"/>
                <a:cs typeface="MV Boli" pitchFamily="2" charset="0"/>
              </a:rPr>
              <a:t>We will learn </a:t>
            </a:r>
            <a:r>
              <a:rPr lang="en-US" sz="4400" b="1" dirty="0" smtClean="0">
                <a:ln w="1905"/>
                <a:solidFill>
                  <a:schemeClr val="accent4">
                    <a:lumMod val="75000"/>
                  </a:schemeClr>
                </a:solidFill>
                <a:effectLst>
                  <a:innerShdw blurRad="69850" dist="43180" dir="5400000">
                    <a:srgbClr val="000000">
                      <a:alpha val="65000"/>
                    </a:srgbClr>
                  </a:innerShdw>
                </a:effectLst>
                <a:latin typeface="MV Boli" pitchFamily="2" charset="0"/>
                <a:cs typeface="MV Boli" pitchFamily="2" charset="0"/>
              </a:rPr>
              <a:t>more about </a:t>
            </a:r>
            <a:br>
              <a:rPr lang="en-US" sz="4400" b="1" dirty="0" smtClean="0">
                <a:ln w="1905"/>
                <a:solidFill>
                  <a:schemeClr val="accent4">
                    <a:lumMod val="75000"/>
                  </a:schemeClr>
                </a:solidFill>
                <a:effectLst>
                  <a:innerShdw blurRad="69850" dist="43180" dir="5400000">
                    <a:srgbClr val="000000">
                      <a:alpha val="65000"/>
                    </a:srgbClr>
                  </a:innerShdw>
                </a:effectLst>
                <a:latin typeface="MV Boli" pitchFamily="2" charset="0"/>
                <a:cs typeface="MV Boli" pitchFamily="2" charset="0"/>
              </a:rPr>
            </a:br>
            <a:r>
              <a:rPr lang="en-US" sz="4400" b="1" cap="none" spc="0" dirty="0" smtClean="0">
                <a:ln w="1905"/>
                <a:solidFill>
                  <a:srgbClr val="92D050"/>
                </a:solidFill>
                <a:effectLst>
                  <a:innerShdw blurRad="69850" dist="43180" dir="5400000">
                    <a:srgbClr val="000000">
                      <a:alpha val="65000"/>
                    </a:srgbClr>
                  </a:innerShdw>
                </a:effectLst>
                <a:latin typeface="MV Boli" pitchFamily="2" charset="0"/>
                <a:cs typeface="MV Boli" pitchFamily="2" charset="0"/>
              </a:rPr>
              <a:t>Wave Sheaf </a:t>
            </a:r>
            <a:r>
              <a:rPr lang="en-US" sz="4400" b="1" cap="none" spc="0" dirty="0" smtClean="0">
                <a:ln w="1905"/>
                <a:solidFill>
                  <a:schemeClr val="accent4">
                    <a:lumMod val="75000"/>
                  </a:schemeClr>
                </a:solidFill>
                <a:effectLst>
                  <a:innerShdw blurRad="69850" dist="43180" dir="5400000">
                    <a:srgbClr val="000000">
                      <a:alpha val="65000"/>
                    </a:srgbClr>
                  </a:innerShdw>
                </a:effectLst>
                <a:latin typeface="MV Boli" pitchFamily="2" charset="0"/>
                <a:cs typeface="MV Boli" pitchFamily="2" charset="0"/>
              </a:rPr>
              <a:t>after considering </a:t>
            </a:r>
            <a:br>
              <a:rPr lang="en-US" sz="4400" b="1" cap="none" spc="0" dirty="0" smtClean="0">
                <a:ln w="1905"/>
                <a:solidFill>
                  <a:schemeClr val="accent4">
                    <a:lumMod val="75000"/>
                  </a:schemeClr>
                </a:solidFill>
                <a:effectLst>
                  <a:innerShdw blurRad="69850" dist="43180" dir="5400000">
                    <a:srgbClr val="000000">
                      <a:alpha val="65000"/>
                    </a:srgbClr>
                  </a:innerShdw>
                </a:effectLst>
                <a:latin typeface="MV Boli" pitchFamily="2" charset="0"/>
                <a:cs typeface="MV Boli" pitchFamily="2" charset="0"/>
              </a:rPr>
            </a:br>
            <a:r>
              <a:rPr lang="en-US" sz="4400" b="1" cap="none" spc="0" dirty="0" smtClean="0">
                <a:ln w="1905"/>
                <a:solidFill>
                  <a:schemeClr val="accent4">
                    <a:lumMod val="75000"/>
                  </a:schemeClr>
                </a:solidFill>
                <a:effectLst>
                  <a:innerShdw blurRad="69850" dist="43180" dir="5400000">
                    <a:srgbClr val="000000">
                      <a:alpha val="65000"/>
                    </a:srgbClr>
                  </a:innerShdw>
                </a:effectLst>
                <a:latin typeface="MV Boli" pitchFamily="2" charset="0"/>
                <a:cs typeface="MV Boli" pitchFamily="2" charset="0"/>
              </a:rPr>
              <a:t>the events on Abib 16!</a:t>
            </a:r>
          </a:p>
          <a:p>
            <a:pPr algn="ctr"/>
            <a:r>
              <a:rPr lang="en-US" sz="4400" b="1" dirty="0" smtClean="0">
                <a:ln w="1905"/>
                <a:solidFill>
                  <a:schemeClr val="accent4">
                    <a:lumMod val="60000"/>
                    <a:lumOff val="40000"/>
                  </a:schemeClr>
                </a:solidFill>
                <a:effectLst>
                  <a:innerShdw blurRad="69850" dist="43180" dir="5400000">
                    <a:srgbClr val="000000">
                      <a:alpha val="65000"/>
                    </a:srgbClr>
                  </a:innerShdw>
                </a:effectLst>
                <a:latin typeface="MV Boli" pitchFamily="2" charset="0"/>
                <a:cs typeface="MV Boli" pitchFamily="2" charset="0"/>
              </a:rPr>
              <a:t>“What?  No More Manna?”</a:t>
            </a:r>
            <a:endParaRPr lang="en-US" sz="4400" b="1" cap="none" spc="0" dirty="0">
              <a:ln w="1905"/>
              <a:solidFill>
                <a:schemeClr val="accent4">
                  <a:lumMod val="60000"/>
                  <a:lumOff val="40000"/>
                </a:schemeClr>
              </a:solidFill>
              <a:effectLst>
                <a:innerShdw blurRad="69850" dist="43180" dir="5400000">
                  <a:srgbClr val="000000">
                    <a:alpha val="65000"/>
                  </a:srgbClr>
                </a:innerShdw>
              </a:effectLst>
              <a:latin typeface="MV Boli" pitchFamily="2" charset="0"/>
              <a:cs typeface="MV Boli" pitchFamily="2" charset="0"/>
            </a:endParaRPr>
          </a:p>
        </p:txBody>
      </p:sp>
    </p:spTree>
    <p:extLst>
      <p:ext uri="{BB962C8B-B14F-4D97-AF65-F5344CB8AC3E}">
        <p14:creationId xmlns:p14="http://schemas.microsoft.com/office/powerpoint/2010/main" val="37163057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642474" y="1752600"/>
            <a:ext cx="3035950" cy="1371600"/>
          </a:xfrm>
          <a:prstGeom prst="rect">
            <a:avLst/>
          </a:prstGeom>
          <a:solidFill>
            <a:schemeClr val="bg1"/>
          </a:solidFill>
          <a:ln w="28575">
            <a:solidFill>
              <a:srgbClr val="0066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600" b="1" dirty="0" smtClean="0">
                <a:solidFill>
                  <a:srgbClr val="0070C0"/>
                </a:solidFill>
              </a:rPr>
              <a:t>Box 25 – Abib 15 – Josh 5:11</a:t>
            </a:r>
            <a:br>
              <a:rPr lang="en-US" sz="1600" b="1" dirty="0" smtClean="0">
                <a:solidFill>
                  <a:srgbClr val="0070C0"/>
                </a:solidFill>
              </a:rPr>
            </a:br>
            <a:r>
              <a:rPr lang="en-US" sz="1600" b="1" dirty="0" smtClean="0">
                <a:solidFill>
                  <a:srgbClr val="0070C0"/>
                </a:solidFill>
              </a:rPr>
              <a:t>  </a:t>
            </a:r>
            <a:r>
              <a:rPr lang="en-US" sz="1600" b="1" dirty="0" smtClean="0">
                <a:solidFill>
                  <a:srgbClr val="006600"/>
                </a:solidFill>
              </a:rPr>
              <a:t>1</a:t>
            </a:r>
            <a:r>
              <a:rPr lang="en-US" sz="1600" b="1" baseline="30000" dirty="0" smtClean="0">
                <a:solidFill>
                  <a:srgbClr val="006600"/>
                </a:solidFill>
              </a:rPr>
              <a:t>st</a:t>
            </a:r>
            <a:r>
              <a:rPr lang="en-US" sz="1600" b="1" dirty="0" smtClean="0">
                <a:solidFill>
                  <a:srgbClr val="006600"/>
                </a:solidFill>
              </a:rPr>
              <a:t>)  Celebrated Wave Sheaf Festival  </a:t>
            </a:r>
            <a:r>
              <a:rPr lang="en-US" sz="1600" b="1" dirty="0" smtClean="0">
                <a:solidFill>
                  <a:schemeClr val="accent2">
                    <a:lumMod val="50000"/>
                  </a:schemeClr>
                </a:solidFill>
              </a:rPr>
              <a:t>2</a:t>
            </a:r>
            <a:r>
              <a:rPr lang="en-US" sz="1600" b="1" baseline="30000" dirty="0" smtClean="0">
                <a:solidFill>
                  <a:schemeClr val="accent2">
                    <a:lumMod val="50000"/>
                  </a:schemeClr>
                </a:solidFill>
              </a:rPr>
              <a:t>nd</a:t>
            </a:r>
            <a:r>
              <a:rPr lang="en-US" sz="1600" b="1" dirty="0" smtClean="0">
                <a:solidFill>
                  <a:schemeClr val="accent2">
                    <a:lumMod val="50000"/>
                  </a:schemeClr>
                </a:solidFill>
              </a:rPr>
              <a:t>)  For ULB they ate the stored grain of the land </a:t>
            </a:r>
            <a:br>
              <a:rPr lang="en-US" sz="1600" b="1" dirty="0" smtClean="0">
                <a:solidFill>
                  <a:schemeClr val="accent2">
                    <a:lumMod val="50000"/>
                  </a:schemeClr>
                </a:solidFill>
              </a:rPr>
            </a:br>
            <a:r>
              <a:rPr lang="en-US" sz="1600" b="1" dirty="0" smtClean="0">
                <a:solidFill>
                  <a:srgbClr val="FF3399"/>
                </a:solidFill>
              </a:rPr>
              <a:t>on the morrow</a:t>
            </a:r>
            <a:r>
              <a:rPr lang="en-US" sz="1600" b="1" dirty="0" smtClean="0">
                <a:solidFill>
                  <a:schemeClr val="accent2">
                    <a:lumMod val="50000"/>
                  </a:schemeClr>
                </a:solidFill>
              </a:rPr>
              <a:t> after </a:t>
            </a:r>
            <a:r>
              <a:rPr lang="en-US" sz="1600" b="1" dirty="0" smtClean="0">
                <a:solidFill>
                  <a:srgbClr val="FF0000"/>
                </a:solidFill>
              </a:rPr>
              <a:t>Passover.</a:t>
            </a:r>
            <a:endParaRPr lang="en-US" sz="800" b="1" dirty="0">
              <a:solidFill>
                <a:srgbClr val="FF0000"/>
              </a:solidFill>
            </a:endParaRPr>
          </a:p>
        </p:txBody>
      </p:sp>
      <p:sp>
        <p:nvSpPr>
          <p:cNvPr id="12" name="Slide Number Placeholder 1"/>
          <p:cNvSpPr>
            <a:spLocks noGrp="1"/>
          </p:cNvSpPr>
          <p:nvPr>
            <p:ph type="sldNum" sz="quarter" idx="12"/>
          </p:nvPr>
        </p:nvSpPr>
        <p:spPr>
          <a:xfrm>
            <a:off x="7315200" y="6416675"/>
            <a:ext cx="1828800" cy="365125"/>
          </a:xfrm>
        </p:spPr>
        <p:txBody>
          <a:bodyPr/>
          <a:lstStyle/>
          <a:p>
            <a:fld id="{5C014052-953B-4273-8F47-BF25327D5B24}" type="slidenum">
              <a:rPr lang="en-US" smtClean="0"/>
              <a:t>31</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392289356"/>
              </p:ext>
            </p:extLst>
          </p:nvPr>
        </p:nvGraphicFramePr>
        <p:xfrm>
          <a:off x="191544" y="3668268"/>
          <a:ext cx="8723856" cy="586740"/>
        </p:xfrm>
        <a:graphic>
          <a:graphicData uri="http://schemas.openxmlformats.org/drawingml/2006/table">
            <a:tbl>
              <a:tblPr firstRow="1" bandRow="1">
                <a:tableStyleId>{5C22544A-7EE6-4342-B048-85BDC9FD1C3A}</a:tableStyleId>
              </a:tblPr>
              <a:tblGrid>
                <a:gridCol w="213347"/>
                <a:gridCol w="1205071"/>
                <a:gridCol w="213347"/>
                <a:gridCol w="1205071"/>
                <a:gridCol w="245225"/>
                <a:gridCol w="1173194"/>
                <a:gridCol w="231777"/>
                <a:gridCol w="1186641"/>
                <a:gridCol w="218330"/>
                <a:gridCol w="1200088"/>
                <a:gridCol w="213347"/>
                <a:gridCol w="1205071"/>
                <a:gridCol w="213347"/>
              </a:tblGrid>
              <a:tr h="370840">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002060"/>
                          </a:solidFill>
                        </a:rPr>
                        <a:t>Abib 14 </a:t>
                      </a:r>
                      <a:br>
                        <a:rPr lang="en-US" sz="1050" baseline="0" dirty="0" smtClean="0">
                          <a:solidFill>
                            <a:srgbClr val="002060"/>
                          </a:solidFill>
                        </a:rPr>
                      </a:br>
                      <a:r>
                        <a:rPr lang="en-US" sz="1050" baseline="0" dirty="0" smtClean="0">
                          <a:solidFill>
                            <a:srgbClr val="FF0000"/>
                          </a:solidFill>
                          <a:effectLst>
                            <a:glow rad="127000">
                              <a:schemeClr val="bg1"/>
                            </a:glow>
                          </a:effectLst>
                        </a:rPr>
                        <a:t>Passover</a:t>
                      </a:r>
                      <a:endParaRPr lang="en-US" sz="1050" dirty="0" smtClean="0">
                        <a:solidFill>
                          <a:srgbClr val="FF0000"/>
                        </a:solidFill>
                        <a:effectLst>
                          <a:glow rad="127000">
                            <a:schemeClr val="bg1"/>
                          </a:glow>
                        </a:effectLst>
                      </a:endParaRPr>
                    </a:p>
                    <a:p>
                      <a:pPr algn="ctr"/>
                      <a:r>
                        <a:rPr lang="en-US" sz="1050" baseline="0" dirty="0" smtClean="0">
                          <a:solidFill>
                            <a:srgbClr val="002060"/>
                          </a:solidFill>
                        </a:rPr>
                        <a:t>7</a:t>
                      </a:r>
                      <a:r>
                        <a:rPr lang="en-US" sz="1050" baseline="30000" dirty="0" smtClean="0">
                          <a:solidFill>
                            <a:srgbClr val="002060"/>
                          </a:solidFill>
                        </a:rPr>
                        <a:t>th</a:t>
                      </a:r>
                      <a:r>
                        <a:rPr lang="en-US" sz="1050" baseline="0" dirty="0" smtClean="0">
                          <a:solidFill>
                            <a:srgbClr val="002060"/>
                          </a:solidFill>
                        </a:rPr>
                        <a:t> Cycle Sabbath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a:gsLst>
                        <a:gs pos="39000">
                          <a:srgbClr val="00B0F0"/>
                        </a:gs>
                        <a:gs pos="2000">
                          <a:srgbClr val="00B0F0"/>
                        </a:gs>
                        <a:gs pos="51000">
                          <a:srgbClr val="FFFF00">
                            <a:alpha val="73000"/>
                          </a:srgbClr>
                        </a:gs>
                        <a:gs pos="58000">
                          <a:srgbClr val="FF0000"/>
                        </a:gs>
                        <a:gs pos="100000">
                          <a:srgbClr val="FF0000"/>
                        </a:gs>
                      </a:gsLst>
                      <a:lin ang="13500000" scaled="1"/>
                    </a:gra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 14</a:t>
                      </a:r>
                      <a:br>
                        <a:rPr lang="en-US" sz="1050" dirty="0" smtClean="0"/>
                      </a:br>
                      <a:r>
                        <a:rPr lang="en-US" sz="105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aseline="0" dirty="0" smtClean="0">
                          <a:solidFill>
                            <a:schemeClr val="tx1"/>
                          </a:solidFill>
                        </a:rPr>
                        <a:t>Abib 15 –</a:t>
                      </a:r>
                      <a:br>
                        <a:rPr lang="en-US" sz="1100" baseline="0" dirty="0" smtClean="0">
                          <a:solidFill>
                            <a:schemeClr val="tx1"/>
                          </a:solidFill>
                        </a:rPr>
                      </a:br>
                      <a:r>
                        <a:rPr lang="en-US" sz="1100" baseline="0" dirty="0" smtClean="0">
                          <a:solidFill>
                            <a:schemeClr val="tx1"/>
                          </a:solidFill>
                        </a:rPr>
                        <a:t>W/S &amp; ULB</a:t>
                      </a:r>
                      <a:br>
                        <a:rPr lang="en-US" sz="1100" baseline="0" dirty="0" smtClean="0">
                          <a:solidFill>
                            <a:schemeClr val="tx1"/>
                          </a:solidFill>
                        </a:rPr>
                      </a:br>
                      <a:r>
                        <a:rPr lang="en-US" sz="1050" baseline="0" dirty="0" smtClean="0">
                          <a:solidFill>
                            <a:schemeClr val="tx1"/>
                          </a:solidFill>
                        </a:rPr>
                        <a:t> </a:t>
                      </a:r>
                      <a:r>
                        <a:rPr lang="en-US" sz="1050" dirty="0" smtClean="0">
                          <a:solidFill>
                            <a:schemeClr val="tx1"/>
                          </a:solidFill>
                        </a:rPr>
                        <a:t>1</a:t>
                      </a:r>
                      <a:r>
                        <a:rPr lang="en-US" sz="1050" baseline="30000" dirty="0" smtClean="0">
                          <a:solidFill>
                            <a:schemeClr val="tx1"/>
                          </a:solidFill>
                        </a:rPr>
                        <a:t>st</a:t>
                      </a:r>
                      <a:r>
                        <a:rPr lang="en-US" sz="1050" dirty="0" smtClean="0">
                          <a:solidFill>
                            <a:schemeClr val="tx1"/>
                          </a:solidFill>
                        </a:rPr>
                        <a:t> </a:t>
                      </a:r>
                      <a:r>
                        <a:rPr lang="en-US" sz="1050" baseline="0" dirty="0" smtClean="0">
                          <a:solidFill>
                            <a:schemeClr val="tx1"/>
                          </a:solidFill>
                        </a:rPr>
                        <a:t>Cycle Sunday</a:t>
                      </a:r>
                      <a:endParaRPr lang="en-US" sz="105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gradFill flip="none" rotWithShape="1">
                      <a:gsLst>
                        <a:gs pos="39000">
                          <a:schemeClr val="accent2">
                            <a:lumMod val="50000"/>
                            <a:alpha val="68000"/>
                          </a:schemeClr>
                        </a:gs>
                        <a:gs pos="2000">
                          <a:schemeClr val="accent2">
                            <a:lumMod val="50000"/>
                            <a:alpha val="70000"/>
                          </a:schemeClr>
                        </a:gs>
                        <a:gs pos="51000">
                          <a:srgbClr val="FFFF00">
                            <a:alpha val="73000"/>
                          </a:srgbClr>
                        </a:gs>
                        <a:gs pos="58000">
                          <a:srgbClr val="006600">
                            <a:alpha val="74000"/>
                          </a:srgbClr>
                        </a:gs>
                        <a:gs pos="100000">
                          <a:srgbClr val="006600">
                            <a:alpha val="45000"/>
                          </a:srgbClr>
                        </a:gs>
                      </a:gsLst>
                      <a:lin ang="13500000" scaled="1"/>
                      <a:tileRect/>
                    </a:gra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 15</a:t>
                      </a:r>
                      <a:br>
                        <a:rPr lang="en-US" sz="1050" dirty="0" smtClean="0"/>
                      </a:br>
                      <a:r>
                        <a:rPr lang="en-US" sz="105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rgbClr val="002060"/>
                          </a:solidFill>
                        </a:rPr>
                        <a:t>Abib 16</a:t>
                      </a:r>
                      <a:br>
                        <a:rPr lang="en-US" sz="1050" baseline="0" dirty="0" smtClean="0">
                          <a:solidFill>
                            <a:srgbClr val="002060"/>
                          </a:solidFill>
                        </a:rPr>
                      </a:br>
                      <a:r>
                        <a:rPr lang="en-US" sz="1050" baseline="0" dirty="0" smtClean="0">
                          <a:solidFill>
                            <a:srgbClr val="002060"/>
                          </a:solidFill>
                        </a:rPr>
                        <a:t>(No more Manna)</a:t>
                      </a:r>
                      <a:endParaRPr lang="en-US" sz="1050" dirty="0" smtClean="0">
                        <a:solidFill>
                          <a:srgbClr val="002060"/>
                        </a:solidFill>
                      </a:endParaRPr>
                    </a:p>
                    <a:p>
                      <a:pPr algn="ctr"/>
                      <a:r>
                        <a:rPr lang="en-US" sz="1050" dirty="0" smtClean="0">
                          <a:solidFill>
                            <a:srgbClr val="002060"/>
                          </a:solidFill>
                        </a:rPr>
                        <a:t>2</a:t>
                      </a:r>
                      <a:r>
                        <a:rPr lang="en-US" sz="1050" baseline="30000" dirty="0" smtClean="0">
                          <a:solidFill>
                            <a:srgbClr val="002060"/>
                          </a:solidFill>
                        </a:rPr>
                        <a:t>nd</a:t>
                      </a:r>
                      <a:r>
                        <a:rPr lang="en-US" sz="1050" dirty="0" smtClean="0">
                          <a:solidFill>
                            <a:srgbClr val="002060"/>
                          </a:solidFill>
                        </a:rPr>
                        <a:t> </a:t>
                      </a:r>
                      <a:r>
                        <a:rPr lang="en-US" sz="1050" baseline="0" dirty="0" smtClean="0">
                          <a:solidFill>
                            <a:srgbClr val="002060"/>
                          </a:solidFill>
                        </a:rPr>
                        <a:t>Cycle  Monday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bg2">
                        <a:lumMod val="90000"/>
                      </a:schemeClr>
                    </a:solidFill>
                  </a:tcPr>
                </a:tc>
                <a:tc>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accent2">
                        <a:lumMod val="75000"/>
                      </a:schemeClr>
                    </a:solidFill>
                  </a:tcPr>
                </a:tc>
                <a:tc>
                  <a:txBody>
                    <a:bodyPr/>
                    <a:lstStyle/>
                    <a:p>
                      <a:pPr algn="ctr"/>
                      <a:r>
                        <a:rPr lang="en-US" sz="1050" dirty="0" smtClean="0"/>
                        <a:t>Abib 16</a:t>
                      </a:r>
                      <a:br>
                        <a:rPr lang="en-US" sz="1050" dirty="0" smtClean="0"/>
                      </a:br>
                      <a:r>
                        <a:rPr lang="en-US" sz="1050" dirty="0" smtClean="0"/>
                        <a:t>Night</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2060"/>
                    </a:solidFill>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CC"/>
                    </a:solidFill>
                  </a:tcPr>
                </a:tc>
              </a:tr>
            </a:tbl>
          </a:graphicData>
        </a:graphic>
      </p:graphicFrame>
      <p:sp>
        <p:nvSpPr>
          <p:cNvPr id="19" name="Rectangle 18"/>
          <p:cNvSpPr/>
          <p:nvPr/>
        </p:nvSpPr>
        <p:spPr>
          <a:xfrm>
            <a:off x="453644" y="2182368"/>
            <a:ext cx="1984756" cy="963612"/>
          </a:xfrm>
          <a:prstGeom prst="rect">
            <a:avLst/>
          </a:prstGeom>
          <a:solidFill>
            <a:schemeClr val="bg1"/>
          </a:solidFill>
          <a:ln w="28575">
            <a:solidFill>
              <a:srgbClr val="FF0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600" b="1" dirty="0" smtClean="0">
                <a:solidFill>
                  <a:srgbClr val="0070C0"/>
                </a:solidFill>
              </a:rPr>
              <a:t>Box 24 – Abib 14  </a:t>
            </a:r>
            <a:r>
              <a:rPr lang="en-US" sz="1600" b="1" dirty="0" smtClean="0">
                <a:solidFill>
                  <a:srgbClr val="FF0000"/>
                </a:solidFill>
              </a:rPr>
              <a:t>Passover</a:t>
            </a:r>
            <a:r>
              <a:rPr lang="en-US" sz="1600" b="1" dirty="0" smtClean="0">
                <a:solidFill>
                  <a:schemeClr val="tx1">
                    <a:lumMod val="75000"/>
                    <a:lumOff val="25000"/>
                  </a:schemeClr>
                </a:solidFill>
              </a:rPr>
              <a:t> is preformed at </a:t>
            </a:r>
            <a:r>
              <a:rPr lang="en-US" sz="1600" b="1" u="sng" dirty="0" smtClean="0">
                <a:solidFill>
                  <a:schemeClr val="accent2">
                    <a:lumMod val="75000"/>
                  </a:schemeClr>
                </a:solidFill>
              </a:rPr>
              <a:t>even</a:t>
            </a:r>
            <a:r>
              <a:rPr lang="en-US" sz="1600" b="1" dirty="0" smtClean="0">
                <a:solidFill>
                  <a:schemeClr val="accent2">
                    <a:lumMod val="75000"/>
                  </a:schemeClr>
                </a:solidFill>
              </a:rPr>
              <a:t>.</a:t>
            </a:r>
            <a:endParaRPr lang="en-US" sz="800" b="1" dirty="0">
              <a:solidFill>
                <a:schemeClr val="accent2">
                  <a:lumMod val="75000"/>
                </a:schemeClr>
              </a:solidFill>
            </a:endParaRPr>
          </a:p>
        </p:txBody>
      </p:sp>
      <p:sp>
        <p:nvSpPr>
          <p:cNvPr id="20" name="Rectangle 19"/>
          <p:cNvSpPr/>
          <p:nvPr/>
        </p:nvSpPr>
        <p:spPr>
          <a:xfrm>
            <a:off x="5867400" y="1447800"/>
            <a:ext cx="3048002" cy="1682940"/>
          </a:xfrm>
          <a:prstGeom prst="rect">
            <a:avLst/>
          </a:prstGeom>
          <a:solidFill>
            <a:schemeClr val="bg1"/>
          </a:solidFill>
          <a:ln w="28575">
            <a:solidFill>
              <a:schemeClr val="accent2">
                <a:lumMod val="75000"/>
              </a:schemeClr>
            </a:solidFill>
          </a:ln>
          <a:effectLst>
            <a:glow rad="127000">
              <a:schemeClr val="accent2">
                <a:lumMod val="75000"/>
                <a:alpha val="60000"/>
              </a:scheme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pPr algn="ctr"/>
            <a:r>
              <a:rPr lang="en-US" sz="1600" b="1" dirty="0">
                <a:solidFill>
                  <a:srgbClr val="0070C0"/>
                </a:solidFill>
              </a:rPr>
              <a:t>Box </a:t>
            </a:r>
            <a:r>
              <a:rPr lang="en-US" sz="1600" b="1" dirty="0" smtClean="0">
                <a:solidFill>
                  <a:srgbClr val="0070C0"/>
                </a:solidFill>
              </a:rPr>
              <a:t>27 – Josh 5:12   </a:t>
            </a:r>
            <a:r>
              <a:rPr lang="en-US" sz="1500" b="1" dirty="0" smtClean="0">
                <a:solidFill>
                  <a:srgbClr val="8C4C64"/>
                </a:solidFill>
              </a:rPr>
              <a:t>And</a:t>
            </a:r>
            <a:r>
              <a:rPr lang="en-US" sz="1500" dirty="0" smtClean="0">
                <a:solidFill>
                  <a:srgbClr val="8C4C64"/>
                </a:solidFill>
              </a:rPr>
              <a:t> </a:t>
            </a:r>
            <a:r>
              <a:rPr lang="en-US" sz="1500" b="1" dirty="0">
                <a:solidFill>
                  <a:srgbClr val="8C4C64"/>
                </a:solidFill>
              </a:rPr>
              <a:t>the manna ceased on the </a:t>
            </a:r>
            <a:r>
              <a:rPr lang="en-US" sz="1500" b="1" dirty="0">
                <a:solidFill>
                  <a:srgbClr val="FF3399"/>
                </a:solidFill>
              </a:rPr>
              <a:t>morrow</a:t>
            </a:r>
            <a:r>
              <a:rPr lang="en-US" sz="1500" b="1" dirty="0">
                <a:solidFill>
                  <a:srgbClr val="8C4C64"/>
                </a:solidFill>
              </a:rPr>
              <a:t> </a:t>
            </a:r>
            <a:r>
              <a:rPr lang="en-US" sz="1500" b="1" dirty="0">
                <a:solidFill>
                  <a:srgbClr val="00B050"/>
                </a:solidFill>
              </a:rPr>
              <a:t>after</a:t>
            </a:r>
            <a:r>
              <a:rPr lang="en-US" sz="1500" b="1" dirty="0">
                <a:solidFill>
                  <a:srgbClr val="8C4C64"/>
                </a:solidFill>
              </a:rPr>
              <a:t> they had eaten of the old corn of the land</a:t>
            </a:r>
            <a:r>
              <a:rPr lang="en-US" sz="1500" dirty="0">
                <a:solidFill>
                  <a:srgbClr val="8C4C64"/>
                </a:solidFill>
              </a:rPr>
              <a:t>; </a:t>
            </a:r>
            <a:r>
              <a:rPr lang="en-US" sz="1500" b="1" dirty="0">
                <a:solidFill>
                  <a:schemeClr val="accent2">
                    <a:lumMod val="75000"/>
                  </a:schemeClr>
                </a:solidFill>
              </a:rPr>
              <a:t>neither had the children of Israel manna any more</a:t>
            </a:r>
            <a:r>
              <a:rPr lang="en-US" sz="1500" b="1" dirty="0" smtClean="0">
                <a:solidFill>
                  <a:schemeClr val="accent2">
                    <a:lumMod val="75000"/>
                  </a:schemeClr>
                </a:solidFill>
              </a:rPr>
              <a:t>;</a:t>
            </a:r>
            <a:r>
              <a:rPr lang="en-US" sz="1600" b="1" dirty="0" smtClean="0">
                <a:solidFill>
                  <a:schemeClr val="accent2">
                    <a:lumMod val="75000"/>
                  </a:schemeClr>
                </a:solidFill>
              </a:rPr>
              <a:t> </a:t>
            </a:r>
            <a:r>
              <a:rPr lang="en-US" sz="1500" b="1" dirty="0">
                <a:solidFill>
                  <a:schemeClr val="accent2">
                    <a:lumMod val="75000"/>
                  </a:schemeClr>
                </a:solidFill>
              </a:rPr>
              <a:t>but they did eat of the fruit of the land of Canaan that year. </a:t>
            </a:r>
            <a:endParaRPr lang="en-US" sz="1500" dirty="0">
              <a:solidFill>
                <a:srgbClr val="0070C0"/>
              </a:solidFill>
            </a:endParaRPr>
          </a:p>
        </p:txBody>
      </p:sp>
      <p:sp>
        <p:nvSpPr>
          <p:cNvPr id="22" name="TextBox 21"/>
          <p:cNvSpPr txBox="1"/>
          <p:nvPr/>
        </p:nvSpPr>
        <p:spPr>
          <a:xfrm>
            <a:off x="-55168" y="821108"/>
            <a:ext cx="9260128" cy="381000"/>
          </a:xfrm>
          <a:prstGeom prst="rect">
            <a:avLst/>
          </a:prstGeom>
          <a:solidFill>
            <a:schemeClr val="accent2">
              <a:lumMod val="20000"/>
              <a:lumOff val="80000"/>
            </a:schemeClr>
          </a:solidFill>
          <a:ln w="3175">
            <a:solidFill>
              <a:srgbClr val="FFCCCC"/>
            </a:solidFill>
          </a:ln>
          <a:effectLst>
            <a:glow rad="127000">
              <a:srgbClr val="66CCFF">
                <a:alpha val="40000"/>
              </a:srgbClr>
            </a:glow>
          </a:effectLst>
          <a:scene3d>
            <a:camera prst="orthographicFront"/>
            <a:lightRig rig="threePt" dir="t"/>
          </a:scene3d>
          <a:sp3d>
            <a:bevelT/>
          </a:sp3d>
        </p:spPr>
        <p:txBody>
          <a:bodyPr wrap="square" rtlCol="0">
            <a:spAutoFit/>
            <a:sp3d extrusionH="57150">
              <a:bevelT w="82550" h="38100" prst="coolSlant"/>
            </a:sp3d>
          </a:bodyPr>
          <a:lstStyle/>
          <a:p>
            <a:pPr algn="ctr"/>
            <a:r>
              <a:rPr lang="en-US" b="1" dirty="0" smtClean="0">
                <a:solidFill>
                  <a:schemeClr val="tx1">
                    <a:lumMod val="75000"/>
                    <a:lumOff val="25000"/>
                  </a:schemeClr>
                </a:solidFill>
                <a:latin typeface="Comic Sans MS" pitchFamily="66" charset="0"/>
              </a:rPr>
              <a:t>Chart</a:t>
            </a:r>
            <a:r>
              <a:rPr lang="en-US" b="1" dirty="0" smtClean="0">
                <a:latin typeface="Comic Sans MS" pitchFamily="66" charset="0"/>
              </a:rPr>
              <a:t> </a:t>
            </a:r>
            <a:r>
              <a:rPr lang="en-US" b="1" dirty="0" smtClean="0">
                <a:solidFill>
                  <a:srgbClr val="990033"/>
                </a:solidFill>
                <a:latin typeface="Comic Sans MS" pitchFamily="66" charset="0"/>
              </a:rPr>
              <a:t>#7</a:t>
            </a:r>
            <a:r>
              <a:rPr lang="en-US" b="1" dirty="0" smtClean="0">
                <a:latin typeface="Comic Sans MS" pitchFamily="66" charset="0"/>
              </a:rPr>
              <a:t> </a:t>
            </a:r>
            <a:r>
              <a:rPr lang="en-US" b="1" dirty="0" smtClean="0">
                <a:solidFill>
                  <a:schemeClr val="tx1">
                    <a:lumMod val="75000"/>
                    <a:lumOff val="25000"/>
                  </a:schemeClr>
                </a:solidFill>
                <a:latin typeface="Comic Sans MS" pitchFamily="66" charset="0"/>
              </a:rPr>
              <a:t>of 7  </a:t>
            </a:r>
            <a:r>
              <a:rPr lang="en-US" b="1" dirty="0" smtClean="0">
                <a:solidFill>
                  <a:srgbClr val="8C4C64"/>
                </a:solidFill>
                <a:latin typeface="Comic Sans MS" pitchFamily="66" charset="0"/>
              </a:rPr>
              <a:t>(A change of diet in the land of milk and honey.)</a:t>
            </a:r>
            <a:endParaRPr lang="en-US" b="1" dirty="0">
              <a:solidFill>
                <a:srgbClr val="8C4C64"/>
              </a:solidFill>
              <a:latin typeface="Comic Sans MS" pitchFamily="66" charset="0"/>
            </a:endParaRPr>
          </a:p>
        </p:txBody>
      </p:sp>
      <p:sp>
        <p:nvSpPr>
          <p:cNvPr id="25" name="Rectangle 24"/>
          <p:cNvSpPr/>
          <p:nvPr/>
        </p:nvSpPr>
        <p:spPr>
          <a:xfrm>
            <a:off x="457198" y="4648200"/>
            <a:ext cx="6629402" cy="1752600"/>
          </a:xfrm>
          <a:prstGeom prst="rect">
            <a:avLst/>
          </a:prstGeom>
          <a:solidFill>
            <a:schemeClr val="accent2">
              <a:lumMod val="20000"/>
              <a:lumOff val="80000"/>
            </a:schemeClr>
          </a:solidFill>
          <a:ln w="28575">
            <a:solidFill>
              <a:srgbClr val="00B050"/>
            </a:solidFill>
          </a:ln>
          <a:effectLst>
            <a:glow rad="139700">
              <a:srgbClr val="006600">
                <a:alpha val="60000"/>
              </a:srgbClr>
            </a:glow>
          </a:effectLst>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txBody>
          <a:bodyPr vert="horz" rtlCol="0" anchor="ctr">
            <a:sp3d extrusionH="57150">
              <a:bevelT w="82550" h="38100" prst="coolSlant"/>
            </a:sp3d>
          </a:bodyPr>
          <a:lstStyle/>
          <a:p>
            <a:r>
              <a:rPr lang="en-US" b="1" dirty="0" smtClean="0">
                <a:solidFill>
                  <a:srgbClr val="0070C0"/>
                </a:solidFill>
              </a:rPr>
              <a:t>                                                          Box 26 </a:t>
            </a:r>
          </a:p>
          <a:p>
            <a:pPr algn="ctr"/>
            <a:r>
              <a:rPr lang="en-US" b="1" dirty="0">
                <a:solidFill>
                  <a:srgbClr val="0070C0"/>
                </a:solidFill>
              </a:rPr>
              <a:t>Lev 23:11</a:t>
            </a:r>
            <a:r>
              <a:rPr lang="en-US" b="1" dirty="0" smtClean="0">
                <a:solidFill>
                  <a:srgbClr val="0070C0"/>
                </a:solidFill>
              </a:rPr>
              <a:t>  </a:t>
            </a:r>
            <a:r>
              <a:rPr lang="en-US" sz="1600" dirty="0" smtClean="0"/>
              <a:t>‘</a:t>
            </a:r>
            <a:r>
              <a:rPr lang="en-US" sz="1600" dirty="0"/>
              <a:t>And </a:t>
            </a:r>
            <a:r>
              <a:rPr lang="en-US" sz="1600" b="1" i="1" dirty="0"/>
              <a:t>he shall </a:t>
            </a:r>
            <a:r>
              <a:rPr lang="en-US" sz="1600" b="1" i="1" u="sng" dirty="0">
                <a:solidFill>
                  <a:srgbClr val="4730F4"/>
                </a:solidFill>
              </a:rPr>
              <a:t>wave the sheaf</a:t>
            </a:r>
            <a:r>
              <a:rPr lang="en-US" sz="1600" b="1" dirty="0">
                <a:solidFill>
                  <a:srgbClr val="4730F4"/>
                </a:solidFill>
              </a:rPr>
              <a:t> </a:t>
            </a:r>
            <a:r>
              <a:rPr lang="en-US" sz="1600" dirty="0"/>
              <a:t>before [</a:t>
            </a:r>
            <a:r>
              <a:rPr lang="en-US" sz="1600" b="1" dirty="0">
                <a:solidFill>
                  <a:srgbClr val="0070C0"/>
                </a:solidFill>
              </a:rPr>
              <a:t>Yahuah</a:t>
            </a:r>
            <a:r>
              <a:rPr lang="en-US" sz="1600" dirty="0"/>
              <a:t>], for your acceptance.  </a:t>
            </a:r>
            <a:r>
              <a:rPr lang="en-US" sz="1600" b="1" i="1" u="heavy" dirty="0"/>
              <a:t>On the</a:t>
            </a:r>
            <a:r>
              <a:rPr lang="en-US" sz="1600" b="1" i="1" dirty="0"/>
              <a:t> </a:t>
            </a:r>
            <a:r>
              <a:rPr lang="en-US" sz="1600" b="1" i="1" u="heavy" dirty="0">
                <a:solidFill>
                  <a:srgbClr val="FF3399"/>
                </a:solidFill>
              </a:rPr>
              <a:t>morrow</a:t>
            </a:r>
            <a:r>
              <a:rPr lang="en-US" sz="1600" b="1" i="1" dirty="0"/>
              <a:t> </a:t>
            </a:r>
            <a:r>
              <a:rPr lang="en-US" sz="1600" b="1" i="1" u="heavy" dirty="0"/>
              <a:t>a</a:t>
            </a:r>
            <a:r>
              <a:rPr lang="en-US" sz="1600" b="1" i="1" dirty="0"/>
              <a:t>f</a:t>
            </a:r>
            <a:r>
              <a:rPr lang="en-US" sz="1600" b="1" i="1" u="heavy" dirty="0"/>
              <a:t>ter the Sabbath</a:t>
            </a:r>
            <a:r>
              <a:rPr lang="en-US" sz="1600" b="1" i="1" dirty="0"/>
              <a:t> </a:t>
            </a:r>
            <a:r>
              <a:rPr lang="en-US" sz="1600" baseline="30000" dirty="0"/>
              <a:t>[H767</a:t>
            </a:r>
            <a:r>
              <a:rPr lang="en-US" sz="1600" b="1" baseline="30000" dirty="0">
                <a:solidFill>
                  <a:srgbClr val="0070C0"/>
                </a:solidFill>
              </a:rPr>
              <a:t>6</a:t>
            </a:r>
            <a:r>
              <a:rPr lang="en-US" sz="1600" baseline="30000" dirty="0"/>
              <a:t>]</a:t>
            </a:r>
            <a:r>
              <a:rPr lang="en-US" sz="1600" dirty="0"/>
              <a:t> </a:t>
            </a:r>
            <a:r>
              <a:rPr lang="en-US" sz="1600" b="1" i="1" dirty="0"/>
              <a:t>the priest waves it</a:t>
            </a:r>
            <a:r>
              <a:rPr lang="en-US" sz="1600" b="1" i="1" dirty="0" smtClean="0"/>
              <a:t>.</a:t>
            </a:r>
            <a:r>
              <a:rPr lang="en-US" sz="1600" i="1" dirty="0" smtClean="0"/>
              <a:t>’</a:t>
            </a:r>
          </a:p>
          <a:p>
            <a:pPr algn="ctr"/>
            <a:r>
              <a:rPr lang="en-US" sz="1600" b="1" dirty="0">
                <a:solidFill>
                  <a:srgbClr val="0070C0"/>
                </a:solidFill>
              </a:rPr>
              <a:t>Lev </a:t>
            </a:r>
            <a:r>
              <a:rPr lang="en-US" sz="1600" b="1" dirty="0" smtClean="0">
                <a:solidFill>
                  <a:srgbClr val="0070C0"/>
                </a:solidFill>
              </a:rPr>
              <a:t>23:14  </a:t>
            </a:r>
            <a:r>
              <a:rPr lang="en-US" sz="1600" b="1" dirty="0" smtClean="0">
                <a:solidFill>
                  <a:schemeClr val="accent2">
                    <a:lumMod val="75000"/>
                  </a:schemeClr>
                </a:solidFill>
              </a:rPr>
              <a:t>‘</a:t>
            </a:r>
            <a:r>
              <a:rPr lang="en-US" sz="1600" b="1" u="sng" dirty="0" smtClean="0">
                <a:solidFill>
                  <a:srgbClr val="DD8047">
                    <a:lumMod val="75000"/>
                  </a:srgbClr>
                </a:solidFill>
              </a:rPr>
              <a:t>And </a:t>
            </a:r>
            <a:r>
              <a:rPr lang="en-US" sz="1600" b="1" i="1" dirty="0">
                <a:solidFill>
                  <a:prstClr val="black">
                    <a:lumMod val="50000"/>
                    <a:lumOff val="50000"/>
                  </a:prstClr>
                </a:solidFill>
              </a:rPr>
              <a:t>y</a:t>
            </a:r>
            <a:r>
              <a:rPr lang="en-US" sz="1600" b="1" i="1" u="sng" dirty="0">
                <a:solidFill>
                  <a:prstClr val="black">
                    <a:lumMod val="50000"/>
                    <a:lumOff val="50000"/>
                  </a:prstClr>
                </a:solidFill>
              </a:rPr>
              <a:t>ou do not eat</a:t>
            </a:r>
            <a:r>
              <a:rPr lang="en-US" sz="1600" b="1" u="sng" dirty="0">
                <a:solidFill>
                  <a:prstClr val="black">
                    <a:lumMod val="50000"/>
                    <a:lumOff val="50000"/>
                  </a:prstClr>
                </a:solidFill>
              </a:rPr>
              <a:t> </a:t>
            </a:r>
            <a:r>
              <a:rPr lang="en-US" sz="1600" b="1" u="sng" dirty="0">
                <a:solidFill>
                  <a:srgbClr val="DD8047">
                    <a:lumMod val="75000"/>
                  </a:srgbClr>
                </a:solidFill>
              </a:rPr>
              <a:t>bread</a:t>
            </a:r>
            <a:r>
              <a:rPr lang="en-US" sz="1600" b="1" dirty="0">
                <a:solidFill>
                  <a:srgbClr val="DD8047">
                    <a:lumMod val="75000"/>
                  </a:srgbClr>
                </a:solidFill>
              </a:rPr>
              <a:t> </a:t>
            </a:r>
            <a:r>
              <a:rPr lang="en-US" sz="1600" b="1" u="sng" dirty="0">
                <a:solidFill>
                  <a:srgbClr val="C00000"/>
                </a:solidFill>
              </a:rPr>
              <a:t>or</a:t>
            </a:r>
            <a:r>
              <a:rPr lang="en-US" sz="1600" b="1" u="sng" dirty="0">
                <a:solidFill>
                  <a:srgbClr val="DD8047">
                    <a:lumMod val="75000"/>
                  </a:srgbClr>
                </a:solidFill>
              </a:rPr>
              <a:t> roasted </a:t>
            </a:r>
            <a:r>
              <a:rPr lang="en-US" sz="1600" b="1" dirty="0">
                <a:solidFill>
                  <a:srgbClr val="DD8047">
                    <a:lumMod val="75000"/>
                  </a:srgbClr>
                </a:solidFill>
              </a:rPr>
              <a:t>g</a:t>
            </a:r>
            <a:r>
              <a:rPr lang="en-US" sz="1600" b="1" u="sng" dirty="0">
                <a:solidFill>
                  <a:srgbClr val="DD8047">
                    <a:lumMod val="75000"/>
                  </a:srgbClr>
                </a:solidFill>
              </a:rPr>
              <a:t>rain </a:t>
            </a:r>
            <a:r>
              <a:rPr lang="en-US" sz="1600" b="1" u="sng" dirty="0">
                <a:solidFill>
                  <a:srgbClr val="C00000"/>
                </a:solidFill>
              </a:rPr>
              <a:t>or</a:t>
            </a:r>
            <a:r>
              <a:rPr lang="en-US" sz="1600" b="1" u="sng" dirty="0">
                <a:solidFill>
                  <a:srgbClr val="DD8047">
                    <a:lumMod val="75000"/>
                  </a:srgbClr>
                </a:solidFill>
              </a:rPr>
              <a:t> fresh </a:t>
            </a:r>
            <a:r>
              <a:rPr lang="en-US" sz="1600" b="1" dirty="0">
                <a:solidFill>
                  <a:srgbClr val="DD8047">
                    <a:lumMod val="75000"/>
                  </a:srgbClr>
                </a:solidFill>
              </a:rPr>
              <a:t>g</a:t>
            </a:r>
            <a:r>
              <a:rPr lang="en-US" sz="1600" b="1" u="sng" dirty="0">
                <a:solidFill>
                  <a:srgbClr val="DD8047">
                    <a:lumMod val="75000"/>
                  </a:srgbClr>
                </a:solidFill>
              </a:rPr>
              <a:t>rain</a:t>
            </a:r>
            <a:r>
              <a:rPr lang="en-US" sz="1600" b="1" dirty="0">
                <a:solidFill>
                  <a:prstClr val="black"/>
                </a:solidFill>
              </a:rPr>
              <a:t> </a:t>
            </a:r>
            <a:r>
              <a:rPr lang="en-US" sz="1600" b="1" i="1" u="dash" dirty="0">
                <a:solidFill>
                  <a:srgbClr val="FF3399"/>
                </a:solidFill>
                <a:latin typeface="Cooper Black" pitchFamily="18" charset="0"/>
              </a:rPr>
              <a:t>UNTIL</a:t>
            </a:r>
            <a:r>
              <a:rPr lang="en-US" sz="1600" b="1" i="1" dirty="0">
                <a:solidFill>
                  <a:prstClr val="black"/>
                </a:solidFill>
              </a:rPr>
              <a:t>  </a:t>
            </a:r>
            <a:r>
              <a:rPr lang="en-US" sz="1600" b="1" i="1" dirty="0">
                <a:solidFill>
                  <a:srgbClr val="7030A0"/>
                </a:solidFill>
                <a:latin typeface="Kristen ITC" pitchFamily="66" charset="0"/>
              </a:rPr>
              <a:t>THE  SAME  DAY</a:t>
            </a:r>
            <a:r>
              <a:rPr lang="en-US" sz="1600" b="1" dirty="0">
                <a:solidFill>
                  <a:srgbClr val="7030A0"/>
                </a:solidFill>
                <a:latin typeface="Kristen ITC" pitchFamily="66" charset="0"/>
              </a:rPr>
              <a:t> </a:t>
            </a:r>
            <a:r>
              <a:rPr lang="en-US" sz="1600" b="1" dirty="0">
                <a:solidFill>
                  <a:prstClr val="black"/>
                </a:solidFill>
              </a:rPr>
              <a:t> </a:t>
            </a:r>
            <a:r>
              <a:rPr lang="en-US" sz="1600" b="1" u="wavy" dirty="0">
                <a:solidFill>
                  <a:srgbClr val="DD8047">
                    <a:lumMod val="75000"/>
                  </a:srgbClr>
                </a:solidFill>
              </a:rPr>
              <a:t>that </a:t>
            </a:r>
            <a:r>
              <a:rPr lang="en-US" sz="1600" b="1" dirty="0">
                <a:solidFill>
                  <a:srgbClr val="DD8047">
                    <a:lumMod val="75000"/>
                  </a:srgbClr>
                </a:solidFill>
              </a:rPr>
              <a:t>y</a:t>
            </a:r>
            <a:r>
              <a:rPr lang="en-US" sz="1600" b="1" u="wavy" dirty="0">
                <a:solidFill>
                  <a:srgbClr val="DD8047">
                    <a:lumMod val="75000"/>
                  </a:srgbClr>
                </a:solidFill>
              </a:rPr>
              <a:t>ou have brou</a:t>
            </a:r>
            <a:r>
              <a:rPr lang="en-US" sz="1600" b="1" dirty="0">
                <a:solidFill>
                  <a:srgbClr val="DD8047">
                    <a:lumMod val="75000"/>
                  </a:srgbClr>
                </a:solidFill>
              </a:rPr>
              <a:t>g</a:t>
            </a:r>
            <a:r>
              <a:rPr lang="en-US" sz="1600" b="1" u="wavy" dirty="0">
                <a:solidFill>
                  <a:srgbClr val="DD8047">
                    <a:lumMod val="75000"/>
                  </a:srgbClr>
                </a:solidFill>
              </a:rPr>
              <a:t>ht an offerin</a:t>
            </a:r>
            <a:r>
              <a:rPr lang="en-US" sz="1600" b="1" dirty="0">
                <a:solidFill>
                  <a:srgbClr val="DD8047">
                    <a:lumMod val="75000"/>
                  </a:srgbClr>
                </a:solidFill>
              </a:rPr>
              <a:t>g</a:t>
            </a:r>
            <a:r>
              <a:rPr lang="en-US" sz="1600" b="1" u="wavy" dirty="0">
                <a:solidFill>
                  <a:srgbClr val="DD8047">
                    <a:lumMod val="75000"/>
                  </a:srgbClr>
                </a:solidFill>
              </a:rPr>
              <a:t> to </a:t>
            </a:r>
            <a:r>
              <a:rPr lang="en-US" sz="1600" b="1" dirty="0">
                <a:solidFill>
                  <a:srgbClr val="DD8047">
                    <a:lumMod val="75000"/>
                  </a:srgbClr>
                </a:solidFill>
              </a:rPr>
              <a:t>y</a:t>
            </a:r>
            <a:r>
              <a:rPr lang="en-US" sz="1600" b="1" u="wavy" dirty="0">
                <a:solidFill>
                  <a:srgbClr val="DD8047">
                    <a:lumMod val="75000"/>
                  </a:srgbClr>
                </a:solidFill>
              </a:rPr>
              <a:t>our Elohim</a:t>
            </a:r>
            <a:r>
              <a:rPr lang="en-US" sz="1600" b="1" dirty="0">
                <a:solidFill>
                  <a:srgbClr val="DD8047">
                    <a:lumMod val="75000"/>
                  </a:srgbClr>
                </a:solidFill>
              </a:rPr>
              <a:t> – a law forever </a:t>
            </a:r>
            <a:r>
              <a:rPr lang="en-US" sz="1600" b="1" dirty="0" smtClean="0">
                <a:solidFill>
                  <a:srgbClr val="DD8047">
                    <a:lumMod val="75000"/>
                  </a:srgbClr>
                </a:solidFill>
              </a:rPr>
              <a:t>throughout </a:t>
            </a:r>
            <a:r>
              <a:rPr lang="en-US" sz="1600" b="1" dirty="0">
                <a:solidFill>
                  <a:srgbClr val="DD8047">
                    <a:lumMod val="75000"/>
                  </a:srgbClr>
                </a:solidFill>
              </a:rPr>
              <a:t>your generations in all your dwellings</a:t>
            </a:r>
            <a:r>
              <a:rPr lang="en-US" sz="1600" b="1" dirty="0" smtClean="0">
                <a:solidFill>
                  <a:srgbClr val="DD8047">
                    <a:lumMod val="75000"/>
                  </a:srgbClr>
                </a:solidFill>
              </a:rPr>
              <a:t>.’ </a:t>
            </a:r>
            <a:r>
              <a:rPr lang="en-US" sz="1600" b="1" dirty="0" smtClean="0">
                <a:solidFill>
                  <a:srgbClr val="0070C0"/>
                </a:solidFill>
              </a:rPr>
              <a:t> </a:t>
            </a:r>
            <a:endParaRPr lang="en-CA" sz="1600" dirty="0"/>
          </a:p>
        </p:txBody>
      </p:sp>
      <p:cxnSp>
        <p:nvCxnSpPr>
          <p:cNvPr id="28" name="Straight Arrow Connector 27"/>
          <p:cNvCxnSpPr/>
          <p:nvPr/>
        </p:nvCxnSpPr>
        <p:spPr>
          <a:xfrm flipV="1">
            <a:off x="3200400" y="4191001"/>
            <a:ext cx="0" cy="457199"/>
          </a:xfrm>
          <a:prstGeom prst="straightConnector1">
            <a:avLst/>
          </a:prstGeom>
          <a:ln w="57150">
            <a:solidFill>
              <a:schemeClr val="bg1"/>
            </a:solidFill>
            <a:headEnd type="oval" w="med" len="med"/>
            <a:tailEnd type="triangle" w="med" len="med"/>
          </a:ln>
          <a:effectLst>
            <a:glow rad="63500">
              <a:srgbClr val="006600"/>
            </a:glo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29" name="Left Brace 28"/>
          <p:cNvSpPr/>
          <p:nvPr/>
        </p:nvSpPr>
        <p:spPr>
          <a:xfrm rot="5400000">
            <a:off x="1361660" y="1979392"/>
            <a:ext cx="516702" cy="2819399"/>
          </a:xfrm>
          <a:prstGeom prst="leftBrace">
            <a:avLst>
              <a:gd name="adj1" fmla="val 56332"/>
              <a:gd name="adj2" fmla="val 75622"/>
            </a:avLst>
          </a:prstGeom>
          <a:solidFill>
            <a:schemeClr val="bg1"/>
          </a:solidFill>
          <a:ln w="28575">
            <a:solidFill>
              <a:srgbClr val="FF0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r>
              <a:rPr lang="en-US" sz="1400" b="1" dirty="0" smtClean="0">
                <a:solidFill>
                  <a:srgbClr val="0070C0"/>
                </a:solidFill>
              </a:rPr>
              <a:t>   H767</a:t>
            </a:r>
            <a:r>
              <a:rPr lang="en-US" sz="1400" b="1" dirty="0" smtClean="0">
                <a:solidFill>
                  <a:srgbClr val="7030A0"/>
                </a:solidFill>
              </a:rPr>
              <a:t>6</a:t>
            </a:r>
            <a:r>
              <a:rPr lang="en-US" sz="1400" b="1" dirty="0" smtClean="0">
                <a:solidFill>
                  <a:srgbClr val="0070C0"/>
                </a:solidFill>
              </a:rPr>
              <a:t> Sabbath</a:t>
            </a:r>
          </a:p>
          <a:p>
            <a:pPr algn="ctr"/>
            <a:endParaRPr lang="en-US" sz="700" dirty="0"/>
          </a:p>
        </p:txBody>
      </p:sp>
      <p:sp>
        <p:nvSpPr>
          <p:cNvPr id="31" name="Left Brace 30"/>
          <p:cNvSpPr/>
          <p:nvPr/>
        </p:nvSpPr>
        <p:spPr>
          <a:xfrm rot="5400000">
            <a:off x="7133334" y="1858264"/>
            <a:ext cx="516131" cy="3048002"/>
          </a:xfrm>
          <a:prstGeom prst="leftBrace">
            <a:avLst>
              <a:gd name="adj1" fmla="val 23583"/>
              <a:gd name="adj2" fmla="val 13100"/>
            </a:avLst>
          </a:prstGeom>
          <a:solidFill>
            <a:schemeClr val="accent4">
              <a:lumMod val="60000"/>
              <a:lumOff val="40000"/>
            </a:schemeClr>
          </a:solidFill>
          <a:ln w="28575">
            <a:solidFill>
              <a:schemeClr val="accent2">
                <a:lumMod val="75000"/>
              </a:schemeClr>
            </a:solidFill>
          </a:ln>
          <a:effectLst>
            <a:glow rad="127000">
              <a:schemeClr val="accent2">
                <a:lumMod val="75000"/>
                <a:alpha val="52000"/>
              </a:schemeClr>
            </a:glo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chemeClr val="bg2">
                    <a:lumMod val="25000"/>
                  </a:schemeClr>
                </a:solidFill>
              </a:rPr>
              <a:t>NO MORE MANNA</a:t>
            </a:r>
            <a:endParaRPr lang="en-US" sz="1050" b="1" dirty="0" smtClean="0">
              <a:solidFill>
                <a:schemeClr val="bg2">
                  <a:lumMod val="25000"/>
                </a:schemeClr>
              </a:solidFill>
            </a:endParaRPr>
          </a:p>
          <a:p>
            <a:pPr algn="ctr"/>
            <a:endParaRPr lang="en-US" sz="400" dirty="0"/>
          </a:p>
        </p:txBody>
      </p:sp>
      <p:sp>
        <p:nvSpPr>
          <p:cNvPr id="36"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200" spc="50" dirty="0" smtClean="0">
                <a:ln w="11430"/>
                <a:solidFill>
                  <a:srgbClr val="8C4C64"/>
                </a:solidFill>
                <a:effectLst>
                  <a:outerShdw blurRad="76200" dist="50800" dir="5400000" algn="tl" rotWithShape="0">
                    <a:srgbClr val="000000">
                      <a:alpha val="65000"/>
                    </a:srgbClr>
                  </a:outerShdw>
                </a:effectLst>
              </a:rPr>
              <a:t>Abib 16 ~ No More Manna!</a:t>
            </a:r>
          </a:p>
        </p:txBody>
      </p:sp>
      <p:cxnSp>
        <p:nvCxnSpPr>
          <p:cNvPr id="21" name="Straight Arrow Connector 20"/>
          <p:cNvCxnSpPr/>
          <p:nvPr/>
        </p:nvCxnSpPr>
        <p:spPr>
          <a:xfrm>
            <a:off x="1692148" y="3145980"/>
            <a:ext cx="0" cy="507051"/>
          </a:xfrm>
          <a:prstGeom prst="straightConnector1">
            <a:avLst/>
          </a:prstGeom>
          <a:ln w="38100">
            <a:solidFill>
              <a:srgbClr val="FF0000"/>
            </a:solidFill>
            <a:headEnd type="oval"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39" name="TextBox 29"/>
          <p:cNvSpPr txBox="1"/>
          <p:nvPr/>
        </p:nvSpPr>
        <p:spPr>
          <a:xfrm>
            <a:off x="995845" y="4495800"/>
            <a:ext cx="1823554" cy="501764"/>
          </a:xfrm>
          <a:prstGeom prst="roundRect">
            <a:avLst/>
          </a:prstGeom>
          <a:solidFill>
            <a:srgbClr val="006600"/>
          </a:solidFill>
          <a:ln w="57150">
            <a:solidFill>
              <a:srgbClr val="92D050"/>
            </a:solidFill>
          </a:ln>
          <a:scene3d>
            <a:camera prst="orthographicFront"/>
            <a:lightRig rig="soft" dir="t">
              <a:rot lat="0" lon="0" rev="10800000"/>
            </a:lightRig>
          </a:scene3d>
          <a:sp3d>
            <a:bevelT/>
          </a:sp3d>
        </p:spPr>
        <p:txBody>
          <a:bodyPr vert="wordArtVert"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600" b="1" spc="150" dirty="0" smtClean="0">
                <a:ln w="11430"/>
                <a:solidFill>
                  <a:srgbClr val="F8F8F8"/>
                </a:solidFill>
                <a:effectLst>
                  <a:outerShdw blurRad="25400" algn="tl" rotWithShape="0">
                    <a:srgbClr val="000000">
                      <a:alpha val="43000"/>
                    </a:srgbClr>
                  </a:outerShdw>
                </a:effectLst>
              </a:rPr>
              <a:t>R</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V </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I</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E</a:t>
            </a:r>
            <a:br>
              <a:rPr lang="en-US" sz="1600" b="1" spc="150" dirty="0" smtClean="0">
                <a:ln w="11430"/>
                <a:solidFill>
                  <a:srgbClr val="F8F8F8"/>
                </a:solidFill>
                <a:effectLst>
                  <a:outerShdw blurRad="25400" algn="tl" rotWithShape="0">
                    <a:srgbClr val="000000">
                      <a:alpha val="43000"/>
                    </a:srgbClr>
                  </a:outerShdw>
                </a:effectLst>
              </a:rPr>
            </a:br>
            <a:r>
              <a:rPr lang="en-US" sz="1600" b="1" spc="150" dirty="0" smtClean="0">
                <a:ln w="11430"/>
                <a:solidFill>
                  <a:srgbClr val="F8F8F8"/>
                </a:solidFill>
                <a:effectLst>
                  <a:outerShdw blurRad="25400" algn="tl" rotWithShape="0">
                    <a:srgbClr val="000000">
                      <a:alpha val="43000"/>
                    </a:srgbClr>
                  </a:outerShdw>
                </a:effectLst>
              </a:rPr>
              <a:t>W</a:t>
            </a:r>
            <a:endParaRPr lang="en-US" sz="1600" b="1" spc="150" dirty="0">
              <a:ln w="11430"/>
              <a:solidFill>
                <a:srgbClr val="F8F8F8"/>
              </a:solidFill>
              <a:effectLst>
                <a:outerShdw blurRad="25400" algn="tl" rotWithShape="0">
                  <a:srgbClr val="000000">
                    <a:alpha val="43000"/>
                  </a:srgbClr>
                </a:outerShdw>
              </a:effectLst>
            </a:endParaRPr>
          </a:p>
        </p:txBody>
      </p:sp>
      <p:sp>
        <p:nvSpPr>
          <p:cNvPr id="30" name="Left Brace 29"/>
          <p:cNvSpPr/>
          <p:nvPr/>
        </p:nvSpPr>
        <p:spPr>
          <a:xfrm rot="5400000">
            <a:off x="4202904" y="1975836"/>
            <a:ext cx="509589" cy="2819398"/>
          </a:xfrm>
          <a:prstGeom prst="leftBrace">
            <a:avLst>
              <a:gd name="adj1" fmla="val 56332"/>
              <a:gd name="adj2" fmla="val 50000"/>
            </a:avLst>
          </a:prstGeom>
          <a:solidFill>
            <a:schemeClr val="bg1"/>
          </a:solidFill>
          <a:ln w="28575">
            <a:gradFill>
              <a:gsLst>
                <a:gs pos="39000">
                  <a:schemeClr val="accent2">
                    <a:lumMod val="50000"/>
                  </a:schemeClr>
                </a:gs>
                <a:gs pos="2000">
                  <a:schemeClr val="accent2">
                    <a:lumMod val="50000"/>
                  </a:schemeClr>
                </a:gs>
                <a:gs pos="51000">
                  <a:srgbClr val="FFFF00"/>
                </a:gs>
                <a:gs pos="58000">
                  <a:srgbClr val="006600"/>
                </a:gs>
                <a:gs pos="100000">
                  <a:srgbClr val="006600"/>
                </a:gs>
              </a:gsLst>
              <a:lin ang="5400000" scaled="0"/>
            </a:gra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vert="vert270" rtlCol="0" anchor="ctr">
            <a:sp3d extrusionH="57150">
              <a:bevelT w="82550" h="38100" prst="coolSlant"/>
            </a:sp3d>
          </a:bodyPr>
          <a:lstStyle/>
          <a:p>
            <a:pPr algn="ctr"/>
            <a:r>
              <a:rPr lang="en-US" sz="1400" b="1" dirty="0" smtClean="0">
                <a:solidFill>
                  <a:schemeClr val="accent2">
                    <a:lumMod val="75000"/>
                  </a:schemeClr>
                </a:solidFill>
              </a:rPr>
              <a:t>H4744 ULB Convocation</a:t>
            </a:r>
            <a:endParaRPr lang="en-US" sz="1400" b="1" dirty="0">
              <a:solidFill>
                <a:schemeClr val="accent2">
                  <a:lumMod val="75000"/>
                </a:schemeClr>
              </a:solidFill>
            </a:endParaRPr>
          </a:p>
          <a:p>
            <a:pPr algn="ctr"/>
            <a:endParaRPr lang="en-US" sz="700" dirty="0"/>
          </a:p>
        </p:txBody>
      </p:sp>
      <p:cxnSp>
        <p:nvCxnSpPr>
          <p:cNvPr id="24" name="Straight Arrow Connector 23"/>
          <p:cNvCxnSpPr/>
          <p:nvPr/>
        </p:nvCxnSpPr>
        <p:spPr>
          <a:xfrm>
            <a:off x="3175508" y="3130740"/>
            <a:ext cx="0" cy="534039"/>
          </a:xfrm>
          <a:prstGeom prst="straightConnector1">
            <a:avLst/>
          </a:prstGeom>
          <a:ln w="38100">
            <a:solidFill>
              <a:srgbClr val="006600"/>
            </a:solidFill>
            <a:headEnd type="oval" w="med" len="med"/>
            <a:tailEnd type="triangle"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5270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barn(inVertical)">
                                      <p:cBhvr>
                                        <p:cTn id="7" dur="1000"/>
                                        <p:tgtEl>
                                          <p:spTgt spid="26">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1500"/>
                                  </p:stCondLst>
                                  <p:childTnLst>
                                    <p:set>
                                      <p:cBhvr>
                                        <p:cTn id="10" dur="1" fill="hold">
                                          <p:stCondLst>
                                            <p:cond delay="0"/>
                                          </p:stCondLst>
                                        </p:cTn>
                                        <p:tgtEl>
                                          <p:spTgt spid="30">
                                            <p:txEl>
                                              <p:pRg st="0" end="0"/>
                                            </p:txEl>
                                          </p:spTgt>
                                        </p:tgtEl>
                                        <p:attrNameLst>
                                          <p:attrName>style.visibility</p:attrName>
                                        </p:attrNameLst>
                                      </p:cBhvr>
                                      <p:to>
                                        <p:strVal val="visible"/>
                                      </p:to>
                                    </p:set>
                                    <p:animEffect transition="in" filter="wipe(left)">
                                      <p:cBhvr>
                                        <p:cTn id="11" dur="1750"/>
                                        <p:tgtEl>
                                          <p:spTgt spid="3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1500"/>
                                        <p:tgtEl>
                                          <p:spTgt spid="2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1750"/>
                                        <p:tgtEl>
                                          <p:spTgt spid="39"/>
                                        </p:tgtEl>
                                      </p:cBhvr>
                                    </p:animEffect>
                                  </p:childTnLst>
                                </p:cTn>
                              </p:par>
                            </p:childTnLst>
                          </p:cTn>
                        </p:par>
                        <p:par>
                          <p:cTn id="20" fill="hold">
                            <p:stCondLst>
                              <p:cond delay="1750"/>
                            </p:stCondLst>
                            <p:childTnLst>
                              <p:par>
                                <p:cTn id="21" presetID="22" presetClass="entr" presetSubtype="1" fill="hold" nodeType="afterEffect">
                                  <p:stCondLst>
                                    <p:cond delay="0"/>
                                  </p:stCondLst>
                                  <p:childTnLst>
                                    <p:set>
                                      <p:cBhvr>
                                        <p:cTn id="22" dur="1" fill="hold">
                                          <p:stCondLst>
                                            <p:cond delay="0"/>
                                          </p:stCondLst>
                                        </p:cTn>
                                        <p:tgtEl>
                                          <p:spTgt spid="25">
                                            <p:txEl>
                                              <p:pRg st="1" end="1"/>
                                            </p:txEl>
                                          </p:spTgt>
                                        </p:tgtEl>
                                        <p:attrNameLst>
                                          <p:attrName>style.visibility</p:attrName>
                                        </p:attrNameLst>
                                      </p:cBhvr>
                                      <p:to>
                                        <p:strVal val="visible"/>
                                      </p:to>
                                    </p:set>
                                    <p:animEffect transition="in" filter="wipe(up)">
                                      <p:cBhvr>
                                        <p:cTn id="23" dur="1750"/>
                                        <p:tgtEl>
                                          <p:spTgt spid="25">
                                            <p:txEl>
                                              <p:pRg st="1" end="1"/>
                                            </p:txEl>
                                          </p:spTgt>
                                        </p:tgtEl>
                                      </p:cBhvr>
                                    </p:animEffect>
                                  </p:childTnLst>
                                </p:cTn>
                              </p:par>
                            </p:childTnLst>
                          </p:cTn>
                        </p:par>
                        <p:par>
                          <p:cTn id="24" fill="hold">
                            <p:stCondLst>
                              <p:cond delay="3500"/>
                            </p:stCondLst>
                            <p:childTnLst>
                              <p:par>
                                <p:cTn id="25" presetID="22" presetClass="entr" presetSubtype="1" fill="hold" nodeType="after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animEffect transition="in" filter="wipe(up)">
                                      <p:cBhvr>
                                        <p:cTn id="27" dur="1750"/>
                                        <p:tgtEl>
                                          <p:spTgt spid="2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1500"/>
                                        <p:tgtEl>
                                          <p:spTgt spid="31"/>
                                        </p:tgtEl>
                                      </p:cBhvr>
                                    </p:animEffect>
                                  </p:childTnLst>
                                </p:cTn>
                              </p:par>
                            </p:childTnLst>
                          </p:cTn>
                        </p:par>
                        <p:par>
                          <p:cTn id="33" fill="hold">
                            <p:stCondLst>
                              <p:cond delay="1500"/>
                            </p:stCondLst>
                            <p:childTnLst>
                              <p:par>
                                <p:cTn id="34" presetID="16" presetClass="entr" presetSubtype="21" fill="hold" nodeType="afterEffect">
                                  <p:stCondLst>
                                    <p:cond delay="500"/>
                                  </p:stCondLst>
                                  <p:childTnLst>
                                    <p:set>
                                      <p:cBhvr>
                                        <p:cTn id="35" dur="1" fill="hold">
                                          <p:stCondLst>
                                            <p:cond delay="0"/>
                                          </p:stCondLst>
                                        </p:cTn>
                                        <p:tgtEl>
                                          <p:spTgt spid="20">
                                            <p:txEl>
                                              <p:pRg st="0" end="0"/>
                                            </p:txEl>
                                          </p:spTgt>
                                        </p:tgtEl>
                                        <p:attrNameLst>
                                          <p:attrName>style.visibility</p:attrName>
                                        </p:attrNameLst>
                                      </p:cBhvr>
                                      <p:to>
                                        <p:strVal val="visible"/>
                                      </p:to>
                                    </p:set>
                                    <p:animEffect transition="in" filter="barn(inVertical)">
                                      <p:cBhvr>
                                        <p:cTn id="36" dur="1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9"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t>32</a:t>
            </a:fld>
            <a:endParaRPr lang="en-US" dirty="0"/>
          </a:p>
        </p:txBody>
      </p:sp>
      <p:sp>
        <p:nvSpPr>
          <p:cNvPr id="5" name="Rectangle 4"/>
          <p:cNvSpPr/>
          <p:nvPr/>
        </p:nvSpPr>
        <p:spPr>
          <a:xfrm>
            <a:off x="3124200" y="152400"/>
            <a:ext cx="5791200" cy="2246769"/>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en-US" sz="2800" b="1" cap="none" spc="0" dirty="0" smtClean="0">
                <a:ln w="1905"/>
                <a:solidFill>
                  <a:schemeClr val="tx2">
                    <a:lumMod val="75000"/>
                  </a:schemeClr>
                </a:solidFill>
                <a:effectLst>
                  <a:innerShdw blurRad="69850" dist="43180" dir="5400000">
                    <a:srgbClr val="000000">
                      <a:alpha val="65000"/>
                    </a:srgbClr>
                  </a:innerShdw>
                </a:effectLst>
                <a:latin typeface="MV Boli" pitchFamily="2" charset="0"/>
                <a:cs typeface="MV Boli" pitchFamily="2" charset="0"/>
              </a:rPr>
              <a:t>Joshua has definitely confirmed </a:t>
            </a:r>
            <a:r>
              <a:rPr lang="en-US" sz="2800" b="1" cap="none" spc="0" dirty="0" smtClean="0">
                <a:ln w="1905"/>
                <a:solidFill>
                  <a:srgbClr val="00B050"/>
                </a:solidFill>
                <a:effectLst>
                  <a:innerShdw blurRad="69850" dist="43180" dir="5400000">
                    <a:srgbClr val="000000">
                      <a:alpha val="65000"/>
                    </a:srgbClr>
                  </a:innerShdw>
                </a:effectLst>
                <a:latin typeface="MV Boli" pitchFamily="2" charset="0"/>
                <a:cs typeface="MV Boli" pitchFamily="2" charset="0"/>
              </a:rPr>
              <a:t>Wave Sheaf </a:t>
            </a:r>
            <a:r>
              <a:rPr lang="en-US" sz="2800" b="1" cap="none" spc="0" dirty="0" smtClean="0">
                <a:ln w="1905"/>
                <a:solidFill>
                  <a:schemeClr val="tx2">
                    <a:lumMod val="75000"/>
                  </a:schemeClr>
                </a:solidFill>
                <a:effectLst>
                  <a:innerShdw blurRad="69850" dist="43180" dir="5400000">
                    <a:srgbClr val="000000">
                      <a:alpha val="65000"/>
                    </a:srgbClr>
                  </a:innerShdw>
                </a:effectLst>
                <a:latin typeface="MV Boli" pitchFamily="2" charset="0"/>
                <a:cs typeface="MV Boli" pitchFamily="2" charset="0"/>
              </a:rPr>
              <a:t>is on </a:t>
            </a:r>
            <a:r>
              <a:rPr lang="en-US" sz="2800" b="1" cap="none" spc="0" dirty="0" smtClean="0">
                <a:ln w="1905"/>
                <a:solidFill>
                  <a:srgbClr val="00B050"/>
                </a:solidFill>
                <a:effectLst>
                  <a:innerShdw blurRad="69850" dist="43180" dir="5400000">
                    <a:srgbClr val="000000">
                      <a:alpha val="65000"/>
                    </a:srgbClr>
                  </a:innerShdw>
                </a:effectLst>
                <a:latin typeface="MV Boli" pitchFamily="2" charset="0"/>
                <a:cs typeface="MV Boli" pitchFamily="2" charset="0"/>
              </a:rPr>
              <a:t>Abib 15 </a:t>
            </a:r>
            <a:r>
              <a:rPr lang="en-US" sz="2800" b="1" cap="none" spc="0" dirty="0" smtClean="0">
                <a:ln w="1905"/>
                <a:solidFill>
                  <a:schemeClr val="tx2">
                    <a:lumMod val="75000"/>
                  </a:schemeClr>
                </a:solidFill>
                <a:effectLst>
                  <a:innerShdw blurRad="69850" dist="43180" dir="5400000">
                    <a:srgbClr val="000000">
                      <a:alpha val="65000"/>
                    </a:srgbClr>
                  </a:innerShdw>
                </a:effectLst>
                <a:latin typeface="MV Boli" pitchFamily="2" charset="0"/>
                <a:cs typeface="MV Boli" pitchFamily="2" charset="0"/>
              </a:rPr>
              <a:t/>
            </a:r>
            <a:br>
              <a:rPr lang="en-US" sz="2800" b="1" cap="none" spc="0" dirty="0" smtClean="0">
                <a:ln w="1905"/>
                <a:solidFill>
                  <a:schemeClr val="tx2">
                    <a:lumMod val="75000"/>
                  </a:schemeClr>
                </a:solidFill>
                <a:effectLst>
                  <a:innerShdw blurRad="69850" dist="43180" dir="5400000">
                    <a:srgbClr val="000000">
                      <a:alpha val="65000"/>
                    </a:srgbClr>
                  </a:innerShdw>
                </a:effectLst>
                <a:latin typeface="MV Boli" pitchFamily="2" charset="0"/>
                <a:cs typeface="MV Boli" pitchFamily="2" charset="0"/>
              </a:rPr>
            </a:br>
            <a:r>
              <a:rPr lang="en-US" sz="2800" b="1" cap="none" spc="0" dirty="0" smtClean="0">
                <a:ln w="1905"/>
                <a:solidFill>
                  <a:schemeClr val="tx2">
                    <a:lumMod val="75000"/>
                  </a:schemeClr>
                </a:solidFill>
                <a:effectLst>
                  <a:innerShdw blurRad="69850" dist="43180" dir="5400000">
                    <a:srgbClr val="000000">
                      <a:alpha val="65000"/>
                    </a:srgbClr>
                  </a:innerShdw>
                </a:effectLst>
                <a:latin typeface="MV Boli" pitchFamily="2" charset="0"/>
                <a:cs typeface="MV Boli" pitchFamily="2" charset="0"/>
              </a:rPr>
              <a:t>in his calendar year</a:t>
            </a:r>
            <a:r>
              <a:rPr lang="en-US" sz="2800" b="1" dirty="0" smtClean="0">
                <a:ln w="1905"/>
                <a:solidFill>
                  <a:schemeClr val="tx2">
                    <a:lumMod val="75000"/>
                  </a:schemeClr>
                </a:solidFill>
                <a:effectLst>
                  <a:innerShdw blurRad="69850" dist="43180" dir="5400000">
                    <a:srgbClr val="000000">
                      <a:alpha val="65000"/>
                    </a:srgbClr>
                  </a:innerShdw>
                </a:effectLst>
                <a:latin typeface="Comic Sans MS" pitchFamily="66" charset="0"/>
                <a:cs typeface="MV Boli" pitchFamily="2" charset="0"/>
              </a:rPr>
              <a:t>.</a:t>
            </a:r>
            <a:r>
              <a:rPr lang="en-US" sz="2800" b="1" cap="none" spc="0" dirty="0" smtClean="0">
                <a:ln w="1905"/>
                <a:solidFill>
                  <a:schemeClr val="tx2">
                    <a:lumMod val="75000"/>
                  </a:schemeClr>
                </a:solidFill>
                <a:effectLst>
                  <a:innerShdw blurRad="69850" dist="43180" dir="5400000">
                    <a:srgbClr val="000000">
                      <a:alpha val="65000"/>
                    </a:srgbClr>
                  </a:innerShdw>
                </a:effectLst>
                <a:latin typeface="MV Boli" pitchFamily="2" charset="0"/>
                <a:cs typeface="MV Boli" pitchFamily="2" charset="0"/>
              </a:rPr>
              <a:t> </a:t>
            </a:r>
            <a:br>
              <a:rPr lang="en-US" sz="2800" b="1" cap="none" spc="0" dirty="0" smtClean="0">
                <a:ln w="1905"/>
                <a:solidFill>
                  <a:schemeClr val="tx2">
                    <a:lumMod val="75000"/>
                  </a:schemeClr>
                </a:solidFill>
                <a:effectLst>
                  <a:innerShdw blurRad="69850" dist="43180" dir="5400000">
                    <a:srgbClr val="000000">
                      <a:alpha val="65000"/>
                    </a:srgbClr>
                  </a:innerShdw>
                </a:effectLst>
                <a:latin typeface="MV Boli" pitchFamily="2" charset="0"/>
                <a:cs typeface="MV Boli" pitchFamily="2" charset="0"/>
              </a:rPr>
            </a:br>
            <a:r>
              <a:rPr lang="en-US" sz="2800" b="1" cap="none" spc="0" dirty="0" smtClean="0">
                <a:ln w="1905"/>
                <a:solidFill>
                  <a:srgbClr val="0070C0"/>
                </a:solidFill>
                <a:effectLst>
                  <a:innerShdw blurRad="69850" dist="43180" dir="5400000">
                    <a:srgbClr val="000000">
                      <a:alpha val="65000"/>
                    </a:srgbClr>
                  </a:innerShdw>
                </a:effectLst>
                <a:latin typeface="MV Boli" pitchFamily="2" charset="0"/>
                <a:cs typeface="MV Boli" pitchFamily="2" charset="0"/>
              </a:rPr>
              <a:t>That means </a:t>
            </a:r>
            <a:r>
              <a:rPr lang="en-US" sz="2800" b="1" cap="none" spc="0" dirty="0" smtClean="0">
                <a:ln w="1905"/>
                <a:solidFill>
                  <a:srgbClr val="00B050"/>
                </a:solidFill>
                <a:effectLst>
                  <a:innerShdw blurRad="69850" dist="43180" dir="5400000">
                    <a:srgbClr val="000000">
                      <a:alpha val="65000"/>
                    </a:srgbClr>
                  </a:innerShdw>
                </a:effectLst>
                <a:latin typeface="MV Boli" pitchFamily="2" charset="0"/>
                <a:cs typeface="MV Boli" pitchFamily="2" charset="0"/>
              </a:rPr>
              <a:t>Wave Sheaf </a:t>
            </a:r>
            <a:r>
              <a:rPr lang="en-US" sz="2800" b="1" cap="none" spc="0" dirty="0" smtClean="0">
                <a:ln w="1905"/>
                <a:solidFill>
                  <a:srgbClr val="0070C0"/>
                </a:solidFill>
                <a:effectLst>
                  <a:innerShdw blurRad="69850" dist="43180" dir="5400000">
                    <a:srgbClr val="000000">
                      <a:alpha val="65000"/>
                    </a:srgbClr>
                  </a:innerShdw>
                </a:effectLst>
                <a:latin typeface="MV Boli" pitchFamily="2" charset="0"/>
                <a:cs typeface="MV Boli" pitchFamily="2" charset="0"/>
              </a:rPr>
              <a:t>is not “married” to the </a:t>
            </a:r>
            <a:r>
              <a:rPr lang="en-US" sz="2800" b="1" cap="none" spc="0" dirty="0" smtClean="0">
                <a:ln w="1905"/>
                <a:solidFill>
                  <a:srgbClr val="FF0000"/>
                </a:solidFill>
                <a:effectLst>
                  <a:innerShdw blurRad="69850" dist="43180" dir="5400000">
                    <a:srgbClr val="000000">
                      <a:alpha val="65000"/>
                    </a:srgbClr>
                  </a:innerShdw>
                </a:effectLst>
                <a:latin typeface="MV Boli" pitchFamily="2" charset="0"/>
                <a:cs typeface="MV Boli" pitchFamily="2" charset="0"/>
              </a:rPr>
              <a:t>Abib 16 </a:t>
            </a:r>
            <a:r>
              <a:rPr lang="en-US" sz="2800" b="1" u="sng" cap="none" spc="0" dirty="0" smtClean="0">
                <a:ln w="1905"/>
                <a:solidFill>
                  <a:srgbClr val="FF0000"/>
                </a:solidFill>
                <a:effectLst>
                  <a:innerShdw blurRad="69850" dist="43180" dir="5400000">
                    <a:srgbClr val="000000">
                      <a:alpha val="65000"/>
                    </a:srgbClr>
                  </a:innerShdw>
                </a:effectLst>
                <a:latin typeface="MV Boli" pitchFamily="2" charset="0"/>
                <a:cs typeface="MV Boli" pitchFamily="2" charset="0"/>
              </a:rPr>
              <a:t>date</a:t>
            </a:r>
            <a:r>
              <a:rPr lang="en-US" sz="2800" b="1" cap="none" spc="0" dirty="0" smtClean="0">
                <a:ln w="1905"/>
                <a:solidFill>
                  <a:srgbClr val="FF0000"/>
                </a:solidFill>
                <a:effectLst>
                  <a:innerShdw blurRad="69850" dist="43180" dir="5400000">
                    <a:srgbClr val="000000">
                      <a:alpha val="65000"/>
                    </a:srgbClr>
                  </a:innerShdw>
                </a:effectLst>
                <a:latin typeface="Comic Sans MS" pitchFamily="66" charset="0"/>
                <a:cs typeface="MV Boli" pitchFamily="2" charset="0"/>
              </a:rPr>
              <a:t>.</a:t>
            </a:r>
            <a:endParaRPr lang="en-US" sz="2800" b="1" cap="none" spc="0" dirty="0" smtClean="0">
              <a:ln w="1905"/>
              <a:solidFill>
                <a:srgbClr val="FF0000"/>
              </a:solidFill>
              <a:effectLst>
                <a:innerShdw blurRad="69850" dist="43180" dir="5400000">
                  <a:srgbClr val="000000">
                    <a:alpha val="65000"/>
                  </a:srgbClr>
                </a:innerShdw>
              </a:effectLst>
              <a:latin typeface="MV Boli" pitchFamily="2" charset="0"/>
              <a:cs typeface="MV Boli" pitchFamily="2" charset="0"/>
            </a:endParaRPr>
          </a:p>
        </p:txBody>
      </p:sp>
      <p:sp>
        <p:nvSpPr>
          <p:cNvPr id="6" name="TextBox 5"/>
          <p:cNvSpPr txBox="1"/>
          <p:nvPr/>
        </p:nvSpPr>
        <p:spPr>
          <a:xfrm>
            <a:off x="3352800" y="2394687"/>
            <a:ext cx="5638800" cy="4616648"/>
          </a:xfrm>
          <a:prstGeom prst="rect">
            <a:avLst/>
          </a:prstGeom>
          <a:noFill/>
        </p:spPr>
        <p:txBody>
          <a:bodyPr wrap="square" rtlCol="0">
            <a:spAutoFit/>
          </a:bodyPr>
          <a:lstStyle/>
          <a:p>
            <a:r>
              <a:rPr lang="en-US" b="1" u="sng" dirty="0" smtClean="0"/>
              <a:t>Note</a:t>
            </a:r>
            <a:r>
              <a:rPr lang="en-US" dirty="0" smtClean="0"/>
              <a:t>:  When Wave Sheaf is permanently placed and observed on Abib 16, it is </a:t>
            </a:r>
            <a:r>
              <a:rPr lang="en-US" b="1" u="sng" dirty="0" smtClean="0"/>
              <a:t>alwa</a:t>
            </a:r>
            <a:r>
              <a:rPr lang="en-US" b="1" dirty="0" smtClean="0"/>
              <a:t>y</a:t>
            </a:r>
            <a:r>
              <a:rPr lang="en-US" b="1" u="sng" dirty="0" smtClean="0"/>
              <a:t>s</a:t>
            </a:r>
            <a:r>
              <a:rPr lang="en-US" dirty="0" smtClean="0"/>
              <a:t>  a “floating” Festival, </a:t>
            </a:r>
            <a:br>
              <a:rPr lang="en-US" dirty="0" smtClean="0"/>
            </a:br>
            <a:r>
              <a:rPr lang="en-US" dirty="0" smtClean="0"/>
              <a:t>as this date floats through every cycle of the week in </a:t>
            </a:r>
            <a:br>
              <a:rPr lang="en-US" dirty="0" smtClean="0"/>
            </a:br>
            <a:r>
              <a:rPr lang="en-US" dirty="0" smtClean="0"/>
              <a:t>7 years. </a:t>
            </a:r>
            <a:r>
              <a:rPr lang="en-US" dirty="0" smtClean="0">
                <a:solidFill>
                  <a:srgbClr val="002060"/>
                </a:solidFill>
              </a:rPr>
              <a:t> </a:t>
            </a:r>
            <a:r>
              <a:rPr lang="en-US" b="1" dirty="0" smtClean="0">
                <a:solidFill>
                  <a:srgbClr val="002060"/>
                </a:solidFill>
              </a:rPr>
              <a:t>It will ONLY occur on the 1</a:t>
            </a:r>
            <a:r>
              <a:rPr lang="en-US" b="1" baseline="30000" dirty="0" smtClean="0">
                <a:solidFill>
                  <a:srgbClr val="002060"/>
                </a:solidFill>
              </a:rPr>
              <a:t>st</a:t>
            </a:r>
            <a:r>
              <a:rPr lang="en-US" b="1" dirty="0" smtClean="0">
                <a:solidFill>
                  <a:srgbClr val="002060"/>
                </a:solidFill>
              </a:rPr>
              <a:t> cycle of the week about </a:t>
            </a:r>
            <a:r>
              <a:rPr lang="en-US" b="1" u="sng" dirty="0" smtClean="0">
                <a:solidFill>
                  <a:srgbClr val="C00000"/>
                </a:solidFill>
              </a:rPr>
              <a:t>once</a:t>
            </a:r>
            <a:r>
              <a:rPr lang="en-US" b="1" dirty="0" smtClean="0">
                <a:solidFill>
                  <a:srgbClr val="002060"/>
                </a:solidFill>
              </a:rPr>
              <a:t> every 7 years. </a:t>
            </a:r>
            <a:r>
              <a:rPr lang="en-US" b="1" dirty="0" smtClean="0"/>
              <a:t> </a:t>
            </a:r>
            <a:r>
              <a:rPr lang="en-US" dirty="0" smtClean="0"/>
              <a:t>There are three major problems with a Floating Wave Sheaf married to Abib 16:</a:t>
            </a:r>
          </a:p>
          <a:p>
            <a:pPr marL="342900" indent="-342900">
              <a:buAutoNum type="arabicPeriod"/>
            </a:pPr>
            <a:r>
              <a:rPr lang="en-US" dirty="0" smtClean="0">
                <a:effectLst>
                  <a:glow rad="127000">
                    <a:schemeClr val="accent2">
                      <a:lumMod val="20000"/>
                      <a:lumOff val="80000"/>
                    </a:schemeClr>
                  </a:glow>
                </a:effectLst>
              </a:rPr>
              <a:t>Wave Sheaf is seldom placed after the H767</a:t>
            </a:r>
            <a:r>
              <a:rPr lang="en-US" dirty="0" smtClean="0">
                <a:solidFill>
                  <a:srgbClr val="FF0000"/>
                </a:solidFill>
                <a:effectLst>
                  <a:glow rad="127000">
                    <a:schemeClr val="accent2">
                      <a:lumMod val="20000"/>
                      <a:lumOff val="80000"/>
                    </a:schemeClr>
                  </a:glow>
                </a:effectLst>
              </a:rPr>
              <a:t>6</a:t>
            </a:r>
            <a:r>
              <a:rPr lang="en-US" dirty="0" smtClean="0">
                <a:effectLst>
                  <a:glow rad="127000">
                    <a:schemeClr val="accent2">
                      <a:lumMod val="20000"/>
                      <a:lumOff val="80000"/>
                    </a:schemeClr>
                  </a:glow>
                </a:effectLst>
              </a:rPr>
              <a:t> weekly Sabbath within the Passover week.   </a:t>
            </a:r>
            <a:br>
              <a:rPr lang="en-US" dirty="0" smtClean="0">
                <a:effectLst>
                  <a:glow rad="127000">
                    <a:schemeClr val="accent2">
                      <a:lumMod val="20000"/>
                      <a:lumOff val="80000"/>
                    </a:schemeClr>
                  </a:glow>
                </a:effectLst>
              </a:rPr>
            </a:br>
            <a:r>
              <a:rPr lang="en-US" sz="1400" dirty="0" smtClean="0"/>
              <a:t>(Addressed in Part 1 of this study.)</a:t>
            </a:r>
            <a:br>
              <a:rPr lang="en-US" sz="1400" dirty="0" smtClean="0"/>
            </a:br>
            <a:endParaRPr lang="en-US" sz="1400" dirty="0" smtClean="0"/>
          </a:p>
          <a:p>
            <a:pPr marL="342900" indent="-342900">
              <a:buAutoNum type="arabicPeriod"/>
            </a:pPr>
            <a:r>
              <a:rPr lang="en-US" dirty="0" smtClean="0">
                <a:effectLst>
                  <a:glow rad="127000">
                    <a:srgbClr val="99FFCC"/>
                  </a:glow>
                </a:effectLst>
                <a:latin typeface="Comic Sans MS" pitchFamily="66" charset="0"/>
              </a:rPr>
              <a:t>Abib 16 Wave Sheaf Activities conflict with the Resurrection Account.  </a:t>
            </a:r>
            <a:r>
              <a:rPr lang="en-US" sz="1400" dirty="0" smtClean="0"/>
              <a:t>(2</a:t>
            </a:r>
            <a:r>
              <a:rPr lang="en-US" sz="1400" baseline="30000" dirty="0" smtClean="0"/>
              <a:t>nd</a:t>
            </a:r>
            <a:r>
              <a:rPr lang="en-US" sz="1400" dirty="0" smtClean="0"/>
              <a:t> Category – 5 examples.)</a:t>
            </a:r>
            <a:br>
              <a:rPr lang="en-US" sz="1400" dirty="0" smtClean="0"/>
            </a:br>
            <a:endParaRPr lang="en-US" sz="1400" dirty="0" smtClean="0">
              <a:effectLst>
                <a:glow rad="127000">
                  <a:srgbClr val="99FFCC"/>
                </a:glow>
              </a:effectLst>
              <a:latin typeface="Comic Sans MS" pitchFamily="66" charset="0"/>
            </a:endParaRPr>
          </a:p>
          <a:p>
            <a:pPr marL="342900" indent="-342900">
              <a:buFontTx/>
              <a:buAutoNum type="arabicPeriod"/>
            </a:pPr>
            <a:r>
              <a:rPr lang="en-US" dirty="0" smtClean="0">
                <a:effectLst>
                  <a:glow rad="127000">
                    <a:srgbClr val="FFC000"/>
                  </a:glow>
                </a:effectLst>
                <a:latin typeface="MV Boli" pitchFamily="2" charset="0"/>
                <a:cs typeface="MV Boli" pitchFamily="2" charset="0"/>
              </a:rPr>
              <a:t>The Omer count is disrupted when Abib 16 </a:t>
            </a:r>
            <a:br>
              <a:rPr lang="en-US" dirty="0" smtClean="0">
                <a:effectLst>
                  <a:glow rad="127000">
                    <a:srgbClr val="FFC000"/>
                  </a:glow>
                </a:effectLst>
                <a:latin typeface="MV Boli" pitchFamily="2" charset="0"/>
                <a:cs typeface="MV Boli" pitchFamily="2" charset="0"/>
              </a:rPr>
            </a:br>
            <a:r>
              <a:rPr lang="en-US" dirty="0" smtClean="0">
                <a:effectLst>
                  <a:glow rad="127000">
                    <a:srgbClr val="FFC000"/>
                  </a:glow>
                </a:effectLst>
                <a:latin typeface="MV Boli" pitchFamily="2" charset="0"/>
                <a:cs typeface="MV Boli" pitchFamily="2" charset="0"/>
              </a:rPr>
              <a:t>is the designated “date” for the Wave Sheaf [First Fruit] placement</a:t>
            </a:r>
            <a:r>
              <a:rPr lang="en-US" dirty="0" smtClean="0">
                <a:effectLst>
                  <a:glow rad="127000">
                    <a:srgbClr val="FFC000"/>
                  </a:glow>
                </a:effectLst>
                <a:latin typeface="Comic Sans MS" pitchFamily="66" charset="0"/>
              </a:rPr>
              <a:t>.  </a:t>
            </a:r>
            <a:r>
              <a:rPr lang="en-US" sz="1400" dirty="0" smtClean="0"/>
              <a:t>(3</a:t>
            </a:r>
            <a:r>
              <a:rPr lang="en-US" sz="1400" baseline="30000" dirty="0" smtClean="0"/>
              <a:t>rd</a:t>
            </a:r>
            <a:r>
              <a:rPr lang="en-US" sz="1400" dirty="0" smtClean="0"/>
              <a:t> Category</a:t>
            </a:r>
            <a:r>
              <a:rPr lang="en-US" sz="1400" dirty="0"/>
              <a:t>.)</a:t>
            </a:r>
            <a:endParaRPr lang="en-US" sz="1400" dirty="0">
              <a:effectLst>
                <a:glow rad="127000">
                  <a:srgbClr val="99FFCC"/>
                </a:glow>
              </a:effectLst>
              <a:latin typeface="Comic Sans MS" pitchFamily="66" charset="0"/>
            </a:endParaRPr>
          </a:p>
          <a:p>
            <a:pPr marL="342900" indent="-342900">
              <a:buAutoNum type="arabicPeriod"/>
            </a:pPr>
            <a:endParaRPr lang="en-US" dirty="0">
              <a:effectLst>
                <a:glow rad="127000">
                  <a:srgbClr val="FFC000"/>
                </a:glow>
              </a:effectLst>
              <a:latin typeface="MV Boli" pitchFamily="2" charset="0"/>
              <a:cs typeface="MV Boli" pitchFamily="2" charset="0"/>
            </a:endParaRPr>
          </a:p>
        </p:txBody>
      </p:sp>
    </p:spTree>
    <p:extLst>
      <p:ext uri="{BB962C8B-B14F-4D97-AF65-F5344CB8AC3E}">
        <p14:creationId xmlns:p14="http://schemas.microsoft.com/office/powerpoint/2010/main" val="41403102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t>33</a:t>
            </a:fld>
            <a:endParaRPr lang="en-US"/>
          </a:p>
        </p:txBody>
      </p:sp>
      <p:sp>
        <p:nvSpPr>
          <p:cNvPr id="5" name="TextBox 4"/>
          <p:cNvSpPr txBox="1"/>
          <p:nvPr/>
        </p:nvSpPr>
        <p:spPr>
          <a:xfrm>
            <a:off x="0" y="5722203"/>
            <a:ext cx="9144002" cy="830997"/>
          </a:xfrm>
          <a:prstGeom prst="rect">
            <a:avLst/>
          </a:prstGeom>
          <a:gradFill flip="none" rotWithShape="1">
            <a:gsLst>
              <a:gs pos="35000">
                <a:srgbClr val="8C4C64"/>
              </a:gs>
              <a:gs pos="75000">
                <a:srgbClr val="0070C0"/>
              </a:gs>
            </a:gsLst>
            <a:lin ang="0" scaled="1"/>
            <a:tileRect/>
          </a:gradFill>
          <a:ln>
            <a:solidFill>
              <a:schemeClr val="bg2">
                <a:lumMod val="90000"/>
              </a:schemeClr>
            </a:solidFill>
          </a:ln>
          <a:effectLst>
            <a:glow rad="139700">
              <a:schemeClr val="accent4">
                <a:satMod val="175000"/>
                <a:alpha val="40000"/>
              </a:schemeClr>
            </a:glow>
          </a:effectLst>
          <a:scene3d>
            <a:camera prst="orthographicFront"/>
            <a:lightRig rig="threePt" dir="t"/>
          </a:scene3d>
          <a:sp3d>
            <a:bevelT w="152400" h="50800" prst="softRound"/>
          </a:sp3d>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sz="2400" b="1" spc="150" dirty="0" smtClean="0">
                <a:ln w="11430"/>
                <a:solidFill>
                  <a:srgbClr val="F8F8F8"/>
                </a:solidFill>
                <a:effectLst>
                  <a:outerShdw blurRad="25400" algn="tl" rotWithShape="0">
                    <a:srgbClr val="000000">
                      <a:alpha val="43000"/>
                    </a:srgbClr>
                  </a:outerShdw>
                </a:effectLst>
                <a:latin typeface="Arial Rounded MT Bold" pitchFamily="34" charset="0"/>
              </a:rPr>
              <a:t>There will be 5 examples to demonstrate Category 2 challenges with Wave Sheaf placed only on Abib 16.</a:t>
            </a:r>
            <a:endParaRPr lang="en-US" sz="1400" b="1" spc="150" dirty="0" smtClean="0">
              <a:ln w="11430"/>
              <a:solidFill>
                <a:srgbClr val="F8F8F8"/>
              </a:solidFill>
              <a:effectLst>
                <a:outerShdw blurRad="25400" algn="tl" rotWithShape="0">
                  <a:srgbClr val="000000">
                    <a:alpha val="43000"/>
                  </a:srgbClr>
                </a:outerShdw>
              </a:effectLst>
            </a:endParaRPr>
          </a:p>
        </p:txBody>
      </p:sp>
      <p:sp>
        <p:nvSpPr>
          <p:cNvPr id="8" name="Title 1"/>
          <p:cNvSpPr txBox="1">
            <a:spLocks/>
          </p:cNvSpPr>
          <p:nvPr/>
        </p:nvSpPr>
        <p:spPr>
          <a:xfrm>
            <a:off x="-76200" y="0"/>
            <a:ext cx="9296400" cy="12954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Importance of </a:t>
            </a:r>
            <a:r>
              <a:rPr lang="en-US" sz="4400" spc="50" dirty="0" smtClean="0">
                <a:ln w="11430"/>
                <a:solidFill>
                  <a:srgbClr val="00B050"/>
                </a:solidFill>
                <a:effectLst>
                  <a:outerShdw blurRad="76200" dist="50800" dir="5400000" algn="tl" rotWithShape="0">
                    <a:srgbClr val="000000">
                      <a:alpha val="65000"/>
                    </a:srgbClr>
                  </a:outerShdw>
                </a:effectLst>
              </a:rPr>
              <a:t>Wave Sheaf </a:t>
            </a:r>
            <a:br>
              <a:rPr lang="en-US" sz="4400" spc="50" dirty="0" smtClean="0">
                <a:ln w="11430"/>
                <a:solidFill>
                  <a:srgbClr val="00B050"/>
                </a:solidFill>
                <a:effectLst>
                  <a:outerShdw blurRad="76200" dist="50800" dir="5400000" algn="tl" rotWithShape="0">
                    <a:srgbClr val="000000">
                      <a:alpha val="65000"/>
                    </a:srgbClr>
                  </a:outerShdw>
                </a:effectLst>
              </a:rPr>
            </a:br>
            <a:r>
              <a:rPr lang="en-US" sz="4400" spc="50" dirty="0" smtClean="0">
                <a:ln w="11430"/>
                <a:solidFill>
                  <a:srgbClr val="8C4C64"/>
                </a:solidFill>
                <a:effectLst>
                  <a:outerShdw blurRad="76200" dist="50800" dir="5400000" algn="tl" rotWithShape="0">
                    <a:srgbClr val="000000">
                      <a:alpha val="65000"/>
                    </a:srgbClr>
                  </a:outerShdw>
                </a:effectLst>
              </a:rPr>
              <a:t>Following the </a:t>
            </a:r>
            <a:r>
              <a:rPr lang="en-US" sz="4400" spc="50" dirty="0" smtClean="0">
                <a:ln w="11430"/>
                <a:solidFill>
                  <a:srgbClr val="00B0F0"/>
                </a:solidFill>
                <a:effectLst>
                  <a:outerShdw blurRad="76200" dist="50800" dir="5400000" algn="tl" rotWithShape="0">
                    <a:srgbClr val="000000">
                      <a:alpha val="65000"/>
                    </a:srgbClr>
                  </a:outerShdw>
                </a:effectLst>
              </a:rPr>
              <a:t>Weekly Sabbath</a:t>
            </a:r>
            <a:endParaRPr lang="en-US" sz="1800" spc="50" dirty="0">
              <a:ln w="11430"/>
              <a:solidFill>
                <a:srgbClr val="00B0F0"/>
              </a:solidFill>
              <a:effectLst>
                <a:outerShdw blurRad="76200" dist="50800" dir="5400000" algn="tl" rotWithShape="0">
                  <a:srgbClr val="000000">
                    <a:alpha val="65000"/>
                  </a:srgbClr>
                </a:outerShdw>
              </a:effectLst>
            </a:endParaRPr>
          </a:p>
        </p:txBody>
      </p:sp>
      <p:pic>
        <p:nvPicPr>
          <p:cNvPr id="5122" name="Picture 2" descr="C:\Users\Rae\Desktop\reaping_the_harvest-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1" y="3276600"/>
            <a:ext cx="1600200" cy="2166671"/>
          </a:xfrm>
          <a:prstGeom prst="rect">
            <a:avLst/>
          </a:prstGeom>
          <a:ln w="76200">
            <a:solidFill>
              <a:srgbClr val="0070C0"/>
            </a:solidFill>
          </a:ln>
          <a:effectLst>
            <a:glow rad="228600">
              <a:schemeClr val="accent1">
                <a:satMod val="175000"/>
                <a:alpha val="40000"/>
              </a:schemeClr>
            </a:glow>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5123" name="Picture 3" descr="C:\Users\Rae\Desktop\tomb 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86878" y="3483795"/>
            <a:ext cx="2368851" cy="1774006"/>
          </a:xfrm>
          <a:prstGeom prst="rect">
            <a:avLst/>
          </a:prstGeom>
          <a:ln w="76200">
            <a:solidFill>
              <a:srgbClr val="8C4C64"/>
            </a:solidFill>
          </a:ln>
          <a:effectLst>
            <a:glow rad="228600">
              <a:schemeClr val="accent6">
                <a:satMod val="175000"/>
                <a:alpha val="40000"/>
              </a:schemeClr>
            </a:glow>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3854860672"/>
              </p:ext>
            </p:extLst>
          </p:nvPr>
        </p:nvGraphicFramePr>
        <p:xfrm>
          <a:off x="457200" y="1524000"/>
          <a:ext cx="8229599" cy="1539239"/>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98239">
                <a:tc>
                  <a:txBody>
                    <a:bodyPr/>
                    <a:lstStyle/>
                    <a:p>
                      <a:pPr algn="ctr"/>
                      <a:r>
                        <a:rPr lang="en-US" sz="1600" dirty="0" smtClean="0"/>
                        <a:t>1</a:t>
                      </a:r>
                      <a:r>
                        <a:rPr lang="en-US" sz="1600" baseline="30000" dirty="0" smtClean="0"/>
                        <a:t>st</a:t>
                      </a:r>
                      <a:r>
                        <a:rPr lang="en-US" sz="1600" dirty="0" smtClean="0"/>
                        <a:t> (Sun)</a:t>
                      </a:r>
                      <a:endParaRPr lang="en-US" sz="1600" dirty="0"/>
                    </a:p>
                  </a:txBody>
                  <a:tcPr>
                    <a:lnB w="38100" cmpd="sng">
                      <a:noFill/>
                    </a:lnB>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72380">
                <a:tc>
                  <a:txBody>
                    <a:bodyPr/>
                    <a:lstStyle/>
                    <a:p>
                      <a:pPr algn="ctr"/>
                      <a:r>
                        <a:rPr lang="en-US" sz="1400" b="0" dirty="0" smtClean="0"/>
                        <a:t>4</a:t>
                      </a:r>
                      <a:endParaRPr lang="en-US" sz="1400"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77470" h="12700" prst="softRound"/>
                      <a:lightRig rig="flood" dir="t"/>
                    </a:cell3D>
                    <a:solidFill>
                      <a:srgbClr val="DCE5EE"/>
                    </a:solidFill>
                  </a:tcPr>
                </a:tc>
                <a:tc>
                  <a:txBody>
                    <a:bodyPr/>
                    <a:lstStyle/>
                    <a:p>
                      <a:pPr algn="ctr"/>
                      <a:r>
                        <a:rPr lang="en-US" sz="1400" dirty="0" smtClean="0"/>
                        <a:t>5</a:t>
                      </a:r>
                      <a:endParaRPr lang="en-US" sz="1400" dirty="0"/>
                    </a:p>
                  </a:txBody>
                  <a:tcPr>
                    <a:lnL w="12700" cmpd="sng">
                      <a:noFill/>
                    </a:lnL>
                    <a:cell3D prstMaterial="dkEdge">
                      <a:bevel w="77470" h="12700" prst="softRound"/>
                      <a:lightRig rig="flood" dir="t"/>
                    </a:cell3D>
                    <a:solidFill>
                      <a:srgbClr val="DCE5EE"/>
                    </a:solidFill>
                  </a:tcPr>
                </a:tc>
                <a:tc>
                  <a:txBody>
                    <a:bodyPr/>
                    <a:lstStyle/>
                    <a:p>
                      <a:pPr algn="ctr"/>
                      <a:r>
                        <a:rPr lang="en-US" sz="1400" dirty="0" smtClean="0"/>
                        <a:t>6</a:t>
                      </a:r>
                      <a:endParaRPr lang="en-US" sz="1400" dirty="0"/>
                    </a:p>
                  </a:txBody>
                  <a:tcPr>
                    <a:cell3D prstMaterial="dkEdge">
                      <a:bevel w="77470" h="12700" prst="softRound"/>
                      <a:lightRig rig="flood" dir="t"/>
                    </a:cell3D>
                  </a:tcPr>
                </a:tc>
                <a:tc>
                  <a:txBody>
                    <a:bodyPr/>
                    <a:lstStyle/>
                    <a:p>
                      <a:pPr algn="ctr"/>
                      <a:r>
                        <a:rPr lang="en-US" sz="1400" dirty="0" smtClean="0"/>
                        <a:t>7</a:t>
                      </a:r>
                      <a:endParaRPr lang="en-US" sz="1400" dirty="0"/>
                    </a:p>
                  </a:txBody>
                  <a:tcPr>
                    <a:cell3D prstMaterial="dkEdge">
                      <a:bevel w="77470" h="12700" prst="softRound"/>
                      <a:lightRig rig="flood" dir="t"/>
                    </a:cell3D>
                  </a:tcPr>
                </a:tc>
                <a:tc>
                  <a:txBody>
                    <a:bodyPr/>
                    <a:lstStyle/>
                    <a:p>
                      <a:pPr algn="ctr"/>
                      <a:r>
                        <a:rPr lang="en-US" sz="1400" dirty="0" smtClean="0"/>
                        <a:t>8</a:t>
                      </a:r>
                      <a:endParaRPr lang="en-US" sz="1400" dirty="0"/>
                    </a:p>
                  </a:txBody>
                  <a:tcPr>
                    <a:cell3D prstMaterial="dkEdge">
                      <a:bevel w="77470" h="12700" prst="softRound"/>
                      <a:lightRig rig="flood" dir="t"/>
                    </a:cell3D>
                  </a:tcPr>
                </a:tc>
                <a:tc>
                  <a:txBody>
                    <a:bodyPr/>
                    <a:lstStyle/>
                    <a:p>
                      <a:pPr algn="ctr"/>
                      <a:r>
                        <a:rPr lang="en-US" sz="1400" dirty="0" smtClean="0"/>
                        <a:t>9</a:t>
                      </a:r>
                      <a:endParaRPr lang="en-US" sz="1400" dirty="0"/>
                    </a:p>
                  </a:txBody>
                  <a:tcPr>
                    <a:cell3D prstMaterial="dkEdge">
                      <a:bevel w="77470" h="12700" prst="softRound"/>
                      <a:lightRig rig="flood" dir="t"/>
                    </a:cell3D>
                  </a:tcPr>
                </a:tc>
                <a:tc>
                  <a:txBody>
                    <a:bodyPr/>
                    <a:lstStyle/>
                    <a:p>
                      <a:pPr algn="ctr"/>
                      <a:r>
                        <a:rPr lang="en-US" sz="1400" dirty="0" smtClean="0"/>
                        <a:t>10</a:t>
                      </a:r>
                      <a:endParaRPr lang="en-US" sz="1400" dirty="0"/>
                    </a:p>
                  </a:txBody>
                  <a:tcPr>
                    <a:cell3D prstMaterial="dkEdge">
                      <a:bevel w="77470" h="12700" prst="softRound"/>
                      <a:lightRig rig="flood" dir="t"/>
                    </a:cell3D>
                  </a:tcPr>
                </a:tc>
              </a:tr>
              <a:tr h="372380">
                <a:tc>
                  <a:txBody>
                    <a:bodyPr/>
                    <a:lstStyle/>
                    <a:p>
                      <a:pPr algn="ctr"/>
                      <a:r>
                        <a:rPr lang="en-US" sz="1400" dirty="0" smtClean="0"/>
                        <a:t>11</a:t>
                      </a:r>
                      <a:endParaRPr lang="en-US" sz="1400" dirty="0"/>
                    </a:p>
                  </a:txBody>
                  <a:tcPr>
                    <a:lnT w="12700" cmpd="sng">
                      <a:noFill/>
                    </a:lnT>
                    <a:lnB w="12700" cmpd="sng">
                      <a:noFill/>
                    </a:lnB>
                    <a:cell3D prstMaterial="dkEdge">
                      <a:bevel w="77470" h="12700" prst="softRound"/>
                      <a:lightRig rig="flood" dir="t"/>
                    </a:cell3D>
                  </a:tcPr>
                </a:tc>
                <a:tc>
                  <a:txBody>
                    <a:bodyPr/>
                    <a:lstStyle/>
                    <a:p>
                      <a:pPr algn="ctr"/>
                      <a:r>
                        <a:rPr lang="en-US" sz="1400" dirty="0" smtClean="0"/>
                        <a:t>12</a:t>
                      </a:r>
                      <a:endParaRPr lang="en-US" sz="1400" dirty="0"/>
                    </a:p>
                  </a:txBody>
                  <a:tcPr>
                    <a:cell3D prstMaterial="dkEdge">
                      <a:bevel w="77470" h="12700" prst="softRound"/>
                      <a:lightRig rig="flood" dir="t"/>
                    </a:cell3D>
                  </a:tcPr>
                </a:tc>
                <a:tc>
                  <a:txBody>
                    <a:bodyPr/>
                    <a:lstStyle/>
                    <a:p>
                      <a:pPr algn="ctr"/>
                      <a:r>
                        <a:rPr lang="en-US" sz="1400" dirty="0" smtClean="0"/>
                        <a:t>13</a:t>
                      </a:r>
                      <a:endParaRPr lang="en-US" sz="1400" dirty="0"/>
                    </a:p>
                  </a:txBody>
                  <a:tcPr>
                    <a:cell3D prstMaterial="dkEdge">
                      <a:bevel w="77470" h="12700" prst="softRound"/>
                      <a:lightRig rig="flood" dir="t"/>
                    </a:cell3D>
                  </a:tcPr>
                </a:tc>
                <a:tc>
                  <a:txBody>
                    <a:bodyPr/>
                    <a:lstStyle/>
                    <a:p>
                      <a:pPr algn="ctr"/>
                      <a:r>
                        <a:rPr lang="en-US" sz="1600" b="1" dirty="0" smtClean="0">
                          <a:solidFill>
                            <a:schemeClr val="bg1"/>
                          </a:solidFill>
                        </a:rPr>
                        <a:t>14 P/O</a:t>
                      </a:r>
                      <a:endParaRPr lang="en-US" sz="1100" b="1" dirty="0">
                        <a:solidFill>
                          <a:schemeClr val="bg1"/>
                        </a:solidFill>
                      </a:endParaRPr>
                    </a:p>
                  </a:txBody>
                  <a:tcPr>
                    <a:cell3D prstMaterial="dkEdge">
                      <a:bevel w="77470" h="12700" prst="softRound"/>
                      <a:lightRig rig="flood" dir="t"/>
                    </a:cell3D>
                    <a:solidFill>
                      <a:srgbClr val="FF0000"/>
                    </a:solidFill>
                  </a:tcPr>
                </a:tc>
                <a:tc>
                  <a:txBody>
                    <a:bodyPr/>
                    <a:lstStyle/>
                    <a:p>
                      <a:pPr algn="ctr"/>
                      <a:r>
                        <a:rPr lang="en-US" sz="1400" dirty="0" smtClean="0"/>
                        <a:t>15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400" dirty="0" smtClean="0"/>
                        <a:t>16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800" b="1" dirty="0" smtClean="0"/>
                        <a:t>17 </a:t>
                      </a:r>
                      <a:r>
                        <a:rPr lang="en-US" sz="1800" b="1" dirty="0" err="1" smtClean="0"/>
                        <a:t>Ress</a:t>
                      </a:r>
                      <a:r>
                        <a:rPr lang="en-US" sz="1800" b="1" dirty="0" smtClean="0"/>
                        <a:t>.</a:t>
                      </a:r>
                      <a:endParaRPr lang="en-US" sz="1800" b="1" dirty="0"/>
                    </a:p>
                  </a:txBody>
                  <a:tcPr>
                    <a:cell3D prstMaterial="dkEdge">
                      <a:bevel w="77470" h="12700" prst="softRound"/>
                      <a:lightRig rig="flood" dir="t"/>
                    </a:cell3D>
                    <a:solidFill>
                      <a:srgbClr val="66CCFF"/>
                    </a:solidFill>
                  </a:tcPr>
                </a:tc>
              </a:tr>
              <a:tr h="372380">
                <a:tc>
                  <a:txBody>
                    <a:bodyPr/>
                    <a:lstStyle/>
                    <a:p>
                      <a:pPr algn="ctr"/>
                      <a:r>
                        <a:rPr lang="en-US" sz="2000" b="1" dirty="0" smtClean="0"/>
                        <a:t>18  W/S</a:t>
                      </a:r>
                      <a:endParaRPr lang="en-US" sz="1400" b="1" dirty="0"/>
                    </a:p>
                  </a:txBody>
                  <a:tcPr>
                    <a:lnT w="12700" cmpd="sng">
                      <a:noFill/>
                    </a:lnT>
                    <a:cell3D prstMaterial="dkEdge">
                      <a:bevel w="77470" h="12700" prst="softRound"/>
                      <a:lightRig rig="flood" dir="t"/>
                    </a:cell3D>
                    <a:solidFill>
                      <a:srgbClr val="00FF00"/>
                    </a:solidFill>
                  </a:tcPr>
                </a:tc>
                <a:tc>
                  <a:txBody>
                    <a:bodyPr/>
                    <a:lstStyle/>
                    <a:p>
                      <a:pPr algn="ctr"/>
                      <a:r>
                        <a:rPr lang="en-US" sz="1400" dirty="0" smtClean="0"/>
                        <a:t>19</a:t>
                      </a:r>
                      <a:r>
                        <a:rPr lang="en-US" sz="1400" baseline="0" dirty="0" smtClean="0"/>
                        <a:t>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400" dirty="0" smtClean="0"/>
                        <a:t>20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400" b="0" dirty="0" smtClean="0"/>
                        <a:t>21 ULB</a:t>
                      </a:r>
                      <a:endParaRPr lang="en-US" sz="1400" b="0" dirty="0"/>
                    </a:p>
                  </a:txBody>
                  <a:tcPr>
                    <a:cell3D prstMaterial="dkEdge">
                      <a:bevel w="77470" h="12700" prst="softRound"/>
                      <a:lightRig rig="flood" dir="t"/>
                    </a:cell3D>
                    <a:solidFill>
                      <a:schemeClr val="bg2">
                        <a:lumMod val="90000"/>
                      </a:schemeClr>
                    </a:solidFill>
                  </a:tcPr>
                </a:tc>
                <a:tc>
                  <a:txBody>
                    <a:bodyPr/>
                    <a:lstStyle/>
                    <a:p>
                      <a:pPr algn="ctr"/>
                      <a:r>
                        <a:rPr lang="en-US" sz="1400" dirty="0" smtClean="0"/>
                        <a:t>22</a:t>
                      </a:r>
                      <a:endParaRPr lang="en-US" sz="1400" dirty="0"/>
                    </a:p>
                  </a:txBody>
                  <a:tcPr>
                    <a:cell3D prstMaterial="dkEdge">
                      <a:bevel w="77470" h="12700" prst="softRound"/>
                      <a:lightRig rig="flood" dir="t"/>
                    </a:cell3D>
                  </a:tcPr>
                </a:tc>
                <a:tc>
                  <a:txBody>
                    <a:bodyPr/>
                    <a:lstStyle/>
                    <a:p>
                      <a:pPr algn="ctr"/>
                      <a:r>
                        <a:rPr lang="en-US" sz="1400" dirty="0" smtClean="0"/>
                        <a:t>23</a:t>
                      </a:r>
                      <a:endParaRPr lang="en-US" sz="1400" dirty="0"/>
                    </a:p>
                  </a:txBody>
                  <a:tcPr>
                    <a:cell3D prstMaterial="dkEdge">
                      <a:bevel w="77470" h="12700" prst="softRound"/>
                      <a:lightRig rig="flood" dir="t"/>
                    </a:cell3D>
                  </a:tcPr>
                </a:tc>
                <a:tc>
                  <a:txBody>
                    <a:bodyPr/>
                    <a:lstStyle/>
                    <a:p>
                      <a:pPr algn="ctr"/>
                      <a:r>
                        <a:rPr lang="en-US" sz="1400" b="1" dirty="0" smtClean="0"/>
                        <a:t>24</a:t>
                      </a:r>
                      <a:endParaRPr lang="en-US" sz="1400" b="1" dirty="0"/>
                    </a:p>
                  </a:txBody>
                  <a:tcPr>
                    <a:cell3D prstMaterial="dkEdge">
                      <a:bevel w="77470" h="12700" prst="softRound"/>
                      <a:lightRig rig="flood" dir="t"/>
                    </a:cell3D>
                    <a:solidFill>
                      <a:srgbClr val="DCE5EE"/>
                    </a:solidFill>
                  </a:tcPr>
                </a:tc>
              </a:tr>
            </a:tbl>
          </a:graphicData>
        </a:graphic>
      </p:graphicFrame>
      <p:cxnSp>
        <p:nvCxnSpPr>
          <p:cNvPr id="10" name="Straight Arrow Connector 9"/>
          <p:cNvCxnSpPr/>
          <p:nvPr/>
        </p:nvCxnSpPr>
        <p:spPr>
          <a:xfrm>
            <a:off x="8534400" y="2665396"/>
            <a:ext cx="0" cy="945356"/>
          </a:xfrm>
          <a:prstGeom prst="straightConnector1">
            <a:avLst/>
          </a:prstGeom>
          <a:ln w="76200">
            <a:solidFill>
              <a:srgbClr val="8C4C64"/>
            </a:solidFill>
            <a:headEnd type="diamond" w="med" len="med"/>
            <a:tailEnd type="triangle" w="med" len="med"/>
          </a:ln>
          <a:effectLst>
            <a:glow rad="127000">
              <a:srgbClr val="FFFF00">
                <a:alpha val="75000"/>
              </a:srgbClr>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80599" y="3138074"/>
            <a:ext cx="0" cy="671926"/>
          </a:xfrm>
          <a:prstGeom prst="straightConnector1">
            <a:avLst/>
          </a:prstGeom>
          <a:ln w="76200">
            <a:solidFill>
              <a:srgbClr val="00B050"/>
            </a:solidFill>
            <a:headEnd type="diamond" w="med" len="med"/>
            <a:tailEnd type="triangle" w="med" len="med"/>
          </a:ln>
          <a:effectLst>
            <a:glow rad="127000">
              <a:srgbClr val="FFFF00">
                <a:alpha val="75000"/>
              </a:srgbClr>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362200" y="3330385"/>
            <a:ext cx="3810000" cy="224676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smtClean="0">
                <a:solidFill>
                  <a:srgbClr val="4F2270"/>
                </a:solidFill>
              </a:rPr>
              <a:t>When Wave Sheaf is celebrated </a:t>
            </a:r>
            <a:r>
              <a:rPr lang="en-US" sz="2000" b="1" u="sng" dirty="0" smtClean="0">
                <a:solidFill>
                  <a:srgbClr val="4F2270"/>
                </a:solidFill>
              </a:rPr>
              <a:t>after</a:t>
            </a:r>
            <a:r>
              <a:rPr lang="en-US" sz="2000" b="1" dirty="0" smtClean="0">
                <a:solidFill>
                  <a:srgbClr val="4F2270"/>
                </a:solidFill>
              </a:rPr>
              <a:t> the weekly Sabbath, the “type” that is fulfilled in the “</a:t>
            </a:r>
            <a:r>
              <a:rPr lang="en-US" sz="2000" b="1" dirty="0" smtClean="0">
                <a:solidFill>
                  <a:srgbClr val="0070C0"/>
                </a:solidFill>
              </a:rPr>
              <a:t>anti-type</a:t>
            </a:r>
            <a:r>
              <a:rPr lang="en-US" sz="2000" b="1" dirty="0" smtClean="0">
                <a:solidFill>
                  <a:srgbClr val="4F2270"/>
                </a:solidFill>
              </a:rPr>
              <a:t>” is:  </a:t>
            </a:r>
            <a:r>
              <a:rPr lang="en-US" sz="2000" b="1" dirty="0" smtClean="0">
                <a:solidFill>
                  <a:srgbClr val="0070C0"/>
                </a:solidFill>
              </a:rPr>
              <a:t>The resurrection is </a:t>
            </a:r>
            <a:r>
              <a:rPr lang="en-US" sz="2000" b="1" u="sng" dirty="0" smtClean="0">
                <a:solidFill>
                  <a:srgbClr val="0070C0"/>
                </a:solidFill>
              </a:rPr>
              <a:t>alwa</a:t>
            </a:r>
            <a:r>
              <a:rPr lang="en-US" sz="2000" b="1" dirty="0" smtClean="0">
                <a:solidFill>
                  <a:srgbClr val="0070C0"/>
                </a:solidFill>
              </a:rPr>
              <a:t>y</a:t>
            </a:r>
            <a:r>
              <a:rPr lang="en-US" sz="2000" b="1" u="sng" dirty="0" smtClean="0">
                <a:solidFill>
                  <a:srgbClr val="0070C0"/>
                </a:solidFill>
              </a:rPr>
              <a:t>s</a:t>
            </a:r>
            <a:r>
              <a:rPr lang="en-US" sz="2000" b="1" dirty="0" smtClean="0">
                <a:solidFill>
                  <a:srgbClr val="0070C0"/>
                </a:solidFill>
              </a:rPr>
              <a:t> on Sabbath </a:t>
            </a:r>
            <a:r>
              <a:rPr lang="en-US" sz="2000" b="1" dirty="0" smtClean="0">
                <a:solidFill>
                  <a:srgbClr val="4F2270"/>
                </a:solidFill>
              </a:rPr>
              <a:t>&amp; the </a:t>
            </a:r>
            <a:r>
              <a:rPr lang="en-US" sz="2000" b="1" dirty="0" smtClean="0">
                <a:solidFill>
                  <a:srgbClr val="00B050"/>
                </a:solidFill>
              </a:rPr>
              <a:t>ascension always </a:t>
            </a:r>
            <a:r>
              <a:rPr lang="en-US" sz="2000" b="1" u="sng" dirty="0" smtClean="0">
                <a:solidFill>
                  <a:srgbClr val="00B050"/>
                </a:solidFill>
              </a:rPr>
              <a:t>FOLLOWS</a:t>
            </a:r>
            <a:r>
              <a:rPr lang="en-US" sz="2000" b="1" dirty="0" smtClean="0">
                <a:solidFill>
                  <a:srgbClr val="00B050"/>
                </a:solidFill>
              </a:rPr>
              <a:t> the resurrection - </a:t>
            </a:r>
            <a:r>
              <a:rPr lang="en-US" sz="2000" b="1" u="sng" dirty="0" smtClean="0">
                <a:solidFill>
                  <a:srgbClr val="00B050"/>
                </a:solidFill>
              </a:rPr>
              <a:t>the</a:t>
            </a:r>
            <a:r>
              <a:rPr lang="en-US" sz="2000" b="1" dirty="0" smtClean="0">
                <a:solidFill>
                  <a:srgbClr val="00B050"/>
                </a:solidFill>
              </a:rPr>
              <a:t> </a:t>
            </a:r>
            <a:r>
              <a:rPr lang="en-US" sz="2000" b="1" u="sng" dirty="0" smtClean="0">
                <a:solidFill>
                  <a:srgbClr val="00B050"/>
                </a:solidFill>
              </a:rPr>
              <a:t>next</a:t>
            </a:r>
            <a:r>
              <a:rPr lang="en-US" sz="2000" b="1" dirty="0" smtClean="0">
                <a:solidFill>
                  <a:srgbClr val="00B050"/>
                </a:solidFill>
              </a:rPr>
              <a:t> </a:t>
            </a:r>
            <a:r>
              <a:rPr lang="en-US" sz="2000" b="1" u="sng" dirty="0" smtClean="0">
                <a:solidFill>
                  <a:srgbClr val="00B050"/>
                </a:solidFill>
              </a:rPr>
              <a:t>da</a:t>
            </a:r>
            <a:r>
              <a:rPr lang="en-US" sz="2000" b="1" dirty="0" smtClean="0">
                <a:solidFill>
                  <a:srgbClr val="00B050"/>
                </a:solidFill>
              </a:rPr>
              <a:t>y!</a:t>
            </a:r>
            <a:endParaRPr lang="en-US" sz="2000" b="1" dirty="0">
              <a:solidFill>
                <a:srgbClr val="00B050"/>
              </a:solidFill>
            </a:endParaRPr>
          </a:p>
        </p:txBody>
      </p:sp>
      <p:sp>
        <p:nvSpPr>
          <p:cNvPr id="12" name="Title 1"/>
          <p:cNvSpPr txBox="1">
            <a:spLocks/>
          </p:cNvSpPr>
          <p:nvPr/>
        </p:nvSpPr>
        <p:spPr>
          <a:xfrm>
            <a:off x="381000" y="1805650"/>
            <a:ext cx="2545428" cy="518214"/>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spc="300" dirty="0" smtClean="0">
                <a:ln w="11430"/>
                <a:solidFill>
                  <a:srgbClr val="00B0F0"/>
                </a:solidFill>
                <a:effectLst>
                  <a:glow rad="127000">
                    <a:srgbClr val="FFFF00"/>
                  </a:glow>
                  <a:outerShdw blurRad="76200" dist="50800" dir="5400000" algn="tl" rotWithShape="0">
                    <a:srgbClr val="000000">
                      <a:alpha val="65000"/>
                    </a:srgbClr>
                  </a:outerShdw>
                </a:effectLst>
              </a:rPr>
              <a:t>Category 2</a:t>
            </a:r>
            <a:endParaRPr lang="en-US" sz="1100" spc="300" dirty="0">
              <a:ln w="11430"/>
              <a:solidFill>
                <a:srgbClr val="00B0F0"/>
              </a:solidFill>
              <a:effectLst>
                <a:glow rad="127000">
                  <a:srgbClr val="FFFF00"/>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3378432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04025"/>
            <a:ext cx="1828800" cy="365125"/>
          </a:xfrm>
        </p:spPr>
        <p:txBody>
          <a:bodyPr/>
          <a:lstStyle/>
          <a:p>
            <a:fld id="{5C014052-953B-4273-8F47-BF25327D5B24}" type="slidenum">
              <a:rPr lang="en-US" smtClean="0"/>
              <a:t>34</a:t>
            </a:fld>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2305389636"/>
              </p:ext>
            </p:extLst>
          </p:nvPr>
        </p:nvGraphicFramePr>
        <p:xfrm>
          <a:off x="524256" y="965758"/>
          <a:ext cx="8229599" cy="114300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98239">
                <a:tc>
                  <a:txBody>
                    <a:bodyPr/>
                    <a:lstStyle/>
                    <a:p>
                      <a:pPr algn="ctr"/>
                      <a:r>
                        <a:rPr lang="en-US" sz="1600" dirty="0" smtClean="0"/>
                        <a:t>1</a:t>
                      </a:r>
                      <a:r>
                        <a:rPr lang="en-US" sz="1600" baseline="30000" dirty="0" smtClean="0"/>
                        <a:t>st</a:t>
                      </a:r>
                      <a:r>
                        <a:rPr lang="en-US" sz="1600" dirty="0" smtClean="0"/>
                        <a:t> (Sun)</a:t>
                      </a:r>
                      <a:endParaRPr lang="en-US" sz="1600" dirty="0"/>
                    </a:p>
                  </a:txBody>
                  <a:tcPr>
                    <a:lnB w="38100" cmpd="sng">
                      <a:noFill/>
                    </a:lnB>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723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14 P/O</a:t>
                      </a:r>
                      <a:endParaRPr lang="en-US" sz="1100" b="1" dirty="0" smtClean="0">
                        <a:solidFill>
                          <a:schemeClr val="bg1"/>
                        </a:solidFill>
                      </a:endParaRPr>
                    </a:p>
                  </a:txBody>
                  <a:tcPr>
                    <a:lnT w="12700" cmpd="sng">
                      <a:noFill/>
                    </a:lnT>
                    <a:lnB w="12700" cmpd="sng">
                      <a:noFill/>
                    </a:lnB>
                    <a:cell3D prstMaterial="dkEdge">
                      <a:bevel w="77470" h="12700" prst="softRound"/>
                      <a:lightRig rig="flood" dir="t"/>
                    </a:cell3D>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15 ULB</a:t>
                      </a:r>
                    </a:p>
                  </a:txBody>
                  <a:tcPr>
                    <a:cell3D prstMaterial="dkEdge">
                      <a:bevel w="77470" h="12700" prst="softRound"/>
                      <a:lightRig rig="flood" dir="t"/>
                    </a:cell3D>
                    <a:solidFill>
                      <a:schemeClr val="bg2">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16 W/S?</a:t>
                      </a:r>
                    </a:p>
                  </a:txBody>
                  <a:tcPr>
                    <a:cell3D prstMaterial="dkEdge">
                      <a:bevel w="77470" h="12700" prst="softRound"/>
                      <a:lightRig rig="flood" dir="t"/>
                    </a:cell3D>
                    <a:solidFill>
                      <a:srgbClr val="00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17 ULB</a:t>
                      </a:r>
                    </a:p>
                  </a:txBody>
                  <a:tcPr>
                    <a:cell3D prstMaterial="dkEdge">
                      <a:bevel w="77470" h="12700" prst="softRound"/>
                      <a:lightRig rig="flood" dir="t"/>
                    </a:cell3D>
                    <a:solidFill>
                      <a:schemeClr val="bg2">
                        <a:lumMod val="90000"/>
                      </a:schemeClr>
                    </a:solidFill>
                  </a:tcPr>
                </a:tc>
                <a:tc>
                  <a:txBody>
                    <a:bodyPr/>
                    <a:lstStyle/>
                    <a:p>
                      <a:pPr algn="ctr"/>
                      <a:r>
                        <a:rPr lang="en-US" sz="1400" dirty="0" smtClean="0"/>
                        <a:t>18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400" b="0" dirty="0" smtClean="0"/>
                        <a:t>19</a:t>
                      </a:r>
                      <a:r>
                        <a:rPr lang="en-US" sz="1400" b="0" baseline="0" dirty="0" smtClean="0"/>
                        <a:t> ULB</a:t>
                      </a:r>
                      <a:endParaRPr lang="en-US" sz="1400" b="0" dirty="0"/>
                    </a:p>
                  </a:txBody>
                  <a:tcPr>
                    <a:cell3D prstMaterial="dkEdge">
                      <a:bevel w="77470" h="12700" prst="softRound"/>
                      <a:lightRig rig="flood" dir="t"/>
                    </a:cell3D>
                    <a:solidFill>
                      <a:schemeClr val="bg2">
                        <a:lumMod val="90000"/>
                      </a:schemeClr>
                    </a:solidFill>
                  </a:tcPr>
                </a:tc>
                <a:tc>
                  <a:txBody>
                    <a:bodyPr/>
                    <a:lstStyle/>
                    <a:p>
                      <a:pPr algn="ctr"/>
                      <a:r>
                        <a:rPr lang="en-US" sz="1800" b="1" dirty="0" smtClean="0"/>
                        <a:t>20 </a:t>
                      </a:r>
                      <a:r>
                        <a:rPr lang="en-US" sz="1800" b="1" dirty="0" err="1" smtClean="0"/>
                        <a:t>Ress</a:t>
                      </a:r>
                      <a:r>
                        <a:rPr lang="en-US" sz="1800" b="1" dirty="0" smtClean="0"/>
                        <a:t>.</a:t>
                      </a:r>
                      <a:endParaRPr lang="en-US" sz="1800" b="1" dirty="0"/>
                    </a:p>
                  </a:txBody>
                  <a:tcPr>
                    <a:cell3D prstMaterial="dkEdge">
                      <a:bevel w="77470" h="12700" prst="softRound"/>
                      <a:lightRig rig="flood" dir="t"/>
                    </a:cell3D>
                    <a:solidFill>
                      <a:srgbClr val="66CCFF"/>
                    </a:solidFill>
                  </a:tcPr>
                </a:tc>
              </a:tr>
              <a:tr h="372381">
                <a:tc>
                  <a:txBody>
                    <a:bodyPr/>
                    <a:lstStyle/>
                    <a:p>
                      <a:pPr algn="ctr"/>
                      <a:r>
                        <a:rPr lang="en-US" sz="1400" b="0" dirty="0" smtClean="0"/>
                        <a:t>21  ULB</a:t>
                      </a:r>
                      <a:endParaRPr lang="en-US" sz="1050" b="0" dirty="0"/>
                    </a:p>
                  </a:txBody>
                  <a:tcPr>
                    <a:lnT w="12700" cmpd="sng">
                      <a:noFill/>
                    </a:lnT>
                    <a:cell3D prstMaterial="dkEdge">
                      <a:bevel w="77470" h="12700" prst="softRound"/>
                      <a:lightRig rig="flood" dir="t"/>
                    </a:cell3D>
                    <a:solidFill>
                      <a:schemeClr val="bg2">
                        <a:lumMod val="90000"/>
                      </a:schemeClr>
                    </a:solidFill>
                  </a:tcPr>
                </a:tc>
                <a:tc>
                  <a:txBody>
                    <a:bodyPr/>
                    <a:lstStyle/>
                    <a:p>
                      <a:pPr algn="ctr"/>
                      <a:r>
                        <a:rPr lang="en-US" sz="1400" dirty="0" smtClean="0"/>
                        <a:t>22</a:t>
                      </a:r>
                      <a:endParaRPr lang="en-US" sz="1400" dirty="0"/>
                    </a:p>
                  </a:txBody>
                  <a:tcPr>
                    <a:cell3D prstMaterial="dkEdge">
                      <a:bevel w="77470" h="12700" prst="softRound"/>
                      <a:lightRig rig="flood" dir="t"/>
                    </a:cell3D>
                    <a:solidFill>
                      <a:srgbClr val="EFF3F7"/>
                    </a:solidFill>
                  </a:tcPr>
                </a:tc>
                <a:tc>
                  <a:txBody>
                    <a:bodyPr/>
                    <a:lstStyle/>
                    <a:p>
                      <a:pPr algn="ctr"/>
                      <a:r>
                        <a:rPr lang="en-US" sz="1400" dirty="0" smtClean="0"/>
                        <a:t>23</a:t>
                      </a:r>
                      <a:endParaRPr lang="en-US" sz="1400" dirty="0"/>
                    </a:p>
                  </a:txBody>
                  <a:tcPr>
                    <a:cell3D prstMaterial="dkEdge">
                      <a:bevel w="77470" h="12700" prst="softRound"/>
                      <a:lightRig rig="flood" dir="t"/>
                    </a:cell3D>
                    <a:solidFill>
                      <a:srgbClr val="EFF3F7"/>
                    </a:solidFill>
                  </a:tcPr>
                </a:tc>
                <a:tc>
                  <a:txBody>
                    <a:bodyPr/>
                    <a:lstStyle/>
                    <a:p>
                      <a:pPr algn="ctr"/>
                      <a:r>
                        <a:rPr lang="en-US" sz="1400" b="0" dirty="0" smtClean="0"/>
                        <a:t>24</a:t>
                      </a:r>
                      <a:endParaRPr lang="en-US" sz="1400" b="0" dirty="0"/>
                    </a:p>
                  </a:txBody>
                  <a:tcPr>
                    <a:cell3D prstMaterial="dkEdge">
                      <a:bevel w="77470" h="12700" prst="softRound"/>
                      <a:lightRig rig="flood" dir="t"/>
                    </a:cell3D>
                    <a:solidFill>
                      <a:srgbClr val="EFF3F7"/>
                    </a:solidFill>
                  </a:tcPr>
                </a:tc>
                <a:tc>
                  <a:txBody>
                    <a:bodyPr/>
                    <a:lstStyle/>
                    <a:p>
                      <a:pPr algn="ctr"/>
                      <a:r>
                        <a:rPr lang="en-US" sz="1400" dirty="0" smtClean="0"/>
                        <a:t>25</a:t>
                      </a:r>
                      <a:endParaRPr lang="en-US" sz="1400" dirty="0"/>
                    </a:p>
                  </a:txBody>
                  <a:tcPr>
                    <a:cell3D prstMaterial="dkEdge">
                      <a:bevel w="77470" h="12700" prst="softRound"/>
                      <a:lightRig rig="flood" dir="t"/>
                    </a:cell3D>
                    <a:solidFill>
                      <a:srgbClr val="EFF3F7"/>
                    </a:solidFill>
                  </a:tcPr>
                </a:tc>
                <a:tc>
                  <a:txBody>
                    <a:bodyPr/>
                    <a:lstStyle/>
                    <a:p>
                      <a:pPr algn="ctr"/>
                      <a:r>
                        <a:rPr lang="en-US" sz="1400" dirty="0" smtClean="0"/>
                        <a:t>26</a:t>
                      </a:r>
                      <a:endParaRPr lang="en-US" sz="1400" dirty="0"/>
                    </a:p>
                  </a:txBody>
                  <a:tcPr>
                    <a:cell3D prstMaterial="dkEdge">
                      <a:bevel w="77470" h="12700" prst="softRound"/>
                      <a:lightRig rig="flood" dir="t"/>
                    </a:cell3D>
                  </a:tcPr>
                </a:tc>
                <a:tc>
                  <a:txBody>
                    <a:bodyPr/>
                    <a:lstStyle/>
                    <a:p>
                      <a:pPr algn="ctr"/>
                      <a:r>
                        <a:rPr lang="en-US" sz="1400" b="1" dirty="0" smtClean="0"/>
                        <a:t>27</a:t>
                      </a:r>
                      <a:endParaRPr lang="en-US" sz="1400" b="1" dirty="0"/>
                    </a:p>
                  </a:txBody>
                  <a:tcPr>
                    <a:cell3D prstMaterial="dkEdge">
                      <a:bevel w="77470" h="12700" prst="softRound"/>
                      <a:lightRig rig="flood" dir="t"/>
                    </a:cell3D>
                    <a:solidFill>
                      <a:srgbClr val="DCE5EE"/>
                    </a:solidFill>
                  </a:tcPr>
                </a:tc>
              </a:tr>
            </a:tbl>
          </a:graphicData>
        </a:graphic>
      </p:graphicFrame>
      <p:pic>
        <p:nvPicPr>
          <p:cNvPr id="14" name="Picture 2" descr="C:\Users\Rae\Desktop\reaping_the_harvest-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79419" y="1789176"/>
            <a:ext cx="990600" cy="1341273"/>
          </a:xfrm>
          <a:prstGeom prst="rect">
            <a:avLst/>
          </a:prstGeom>
          <a:ln w="76200">
            <a:solidFill>
              <a:srgbClr val="0070C0"/>
            </a:solidFill>
          </a:ln>
          <a:effectLst>
            <a:glow rad="228600">
              <a:schemeClr val="accent1">
                <a:satMod val="175000"/>
                <a:alpha val="40000"/>
              </a:schemeClr>
            </a:glow>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5" name="Picture 3"/>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7610856" y="1812859"/>
            <a:ext cx="1291765" cy="942228"/>
          </a:xfrm>
          <a:prstGeom prst="rect">
            <a:avLst/>
          </a:prstGeom>
          <a:ln w="76200">
            <a:solidFill>
              <a:schemeClr val="accent2">
                <a:lumMod val="75000"/>
              </a:schemeClr>
            </a:solidFill>
          </a:ln>
          <a:effectLst>
            <a:glow rad="228600">
              <a:schemeClr val="accent6">
                <a:satMod val="175000"/>
                <a:alpha val="40000"/>
              </a:schemeClr>
            </a:glow>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2" name="Right Arrow 21"/>
          <p:cNvSpPr/>
          <p:nvPr/>
        </p:nvSpPr>
        <p:spPr>
          <a:xfrm>
            <a:off x="1686542" y="1560576"/>
            <a:ext cx="5957080" cy="304800"/>
          </a:xfrm>
          <a:prstGeom prst="rightArrow">
            <a:avLst/>
          </a:prstGeom>
          <a:gradFill flip="none" rotWithShape="1">
            <a:gsLst>
              <a:gs pos="0">
                <a:srgbClr val="FFF200"/>
              </a:gs>
              <a:gs pos="45000">
                <a:srgbClr val="FF7A00"/>
              </a:gs>
              <a:gs pos="70000">
                <a:srgbClr val="FF0300"/>
              </a:gs>
              <a:gs pos="100000">
                <a:srgbClr val="4D0808"/>
              </a:gs>
            </a:gsLst>
            <a:lin ang="13500000" scaled="1"/>
            <a:tileRect/>
          </a:gradFill>
          <a:ln>
            <a:solidFill>
              <a:srgbClr val="7030A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038012" y="2154936"/>
            <a:ext cx="5105987" cy="1323439"/>
          </a:xfrm>
          <a:prstGeom prst="rect">
            <a:avLst/>
          </a:prstGeom>
          <a:noFill/>
        </p:spPr>
        <p:txBody>
          <a:bodyPr wrap="square" rtlCol="0">
            <a:spAutoFit/>
            <a:scene3d>
              <a:camera prst="orthographicFront"/>
              <a:lightRig rig="threePt" dir="t"/>
            </a:scene3d>
            <a:sp3d extrusionH="57150">
              <a:bevelT w="38100" h="38100"/>
            </a:sp3d>
          </a:bodyPr>
          <a:lstStyle/>
          <a:p>
            <a:r>
              <a:rPr lang="en-US" sz="2000" b="1" dirty="0" smtClean="0">
                <a:solidFill>
                  <a:srgbClr val="006600"/>
                </a:solidFill>
              </a:rPr>
              <a:t>Abib 16 </a:t>
            </a:r>
            <a:r>
              <a:rPr lang="en-US" sz="1600" b="1" dirty="0" smtClean="0">
                <a:solidFill>
                  <a:srgbClr val="C00000"/>
                </a:solidFill>
              </a:rPr>
              <a:t>[Tues]</a:t>
            </a:r>
            <a:r>
              <a:rPr lang="en-US" sz="2000" b="1" dirty="0" smtClean="0">
                <a:solidFill>
                  <a:srgbClr val="C00000"/>
                </a:solidFill>
              </a:rPr>
              <a:t> </a:t>
            </a:r>
            <a:r>
              <a:rPr lang="en-US" sz="2000" b="1" dirty="0" smtClean="0">
                <a:solidFill>
                  <a:srgbClr val="006600"/>
                </a:solidFill>
              </a:rPr>
              <a:t>Wave Sheaf </a:t>
            </a:r>
            <a:br>
              <a:rPr lang="en-US" sz="2000" b="1" dirty="0" smtClean="0">
                <a:solidFill>
                  <a:srgbClr val="006600"/>
                </a:solidFill>
              </a:rPr>
            </a:br>
            <a:r>
              <a:rPr lang="en-US" sz="2000" b="1" dirty="0" smtClean="0">
                <a:solidFill>
                  <a:srgbClr val="006600"/>
                </a:solidFill>
              </a:rPr>
              <a:t>Ascension</a:t>
            </a:r>
            <a:r>
              <a:rPr lang="en-US" sz="2000" b="1" dirty="0" smtClean="0">
                <a:solidFill>
                  <a:srgbClr val="C00000"/>
                </a:solidFill>
              </a:rPr>
              <a:t> is celebrated </a:t>
            </a:r>
            <a:r>
              <a:rPr lang="en-US" sz="2000" b="1" u="sng" dirty="0" smtClean="0">
                <a:solidFill>
                  <a:srgbClr val="C00000"/>
                </a:solidFill>
              </a:rPr>
              <a:t>before </a:t>
            </a:r>
            <a:br>
              <a:rPr lang="en-US" sz="2000" b="1" u="sng" dirty="0" smtClean="0">
                <a:solidFill>
                  <a:srgbClr val="C00000"/>
                </a:solidFill>
              </a:rPr>
            </a:br>
            <a:r>
              <a:rPr lang="en-US" sz="2000" b="1" u="sng" dirty="0" smtClean="0">
                <a:solidFill>
                  <a:srgbClr val="C00000"/>
                </a:solidFill>
              </a:rPr>
              <a:t>the Resurrection</a:t>
            </a:r>
            <a:r>
              <a:rPr lang="en-US" sz="2000" b="1" dirty="0" smtClean="0">
                <a:solidFill>
                  <a:srgbClr val="C00000"/>
                </a:solidFill>
              </a:rPr>
              <a:t>?  No one will know the Wave Sheaf is to really occur on the 1</a:t>
            </a:r>
            <a:r>
              <a:rPr lang="en-US" sz="2000" b="1" baseline="30000" dirty="0" smtClean="0">
                <a:solidFill>
                  <a:srgbClr val="C00000"/>
                </a:solidFill>
              </a:rPr>
              <a:t>st</a:t>
            </a:r>
            <a:r>
              <a:rPr lang="en-US" sz="2000" b="1" dirty="0" smtClean="0">
                <a:solidFill>
                  <a:srgbClr val="C00000"/>
                </a:solidFill>
              </a:rPr>
              <a:t> cycle.</a:t>
            </a:r>
            <a:endParaRPr lang="en-US" sz="2000" b="1" dirty="0">
              <a:solidFill>
                <a:srgbClr val="C00000"/>
              </a:solidFill>
            </a:endParaRPr>
          </a:p>
        </p:txBody>
      </p:sp>
      <p:sp>
        <p:nvSpPr>
          <p:cNvPr id="29" name="Content Placeholder 2"/>
          <p:cNvSpPr txBox="1">
            <a:spLocks/>
          </p:cNvSpPr>
          <p:nvPr/>
        </p:nvSpPr>
        <p:spPr>
          <a:xfrm>
            <a:off x="113134" y="762000"/>
            <a:ext cx="882396" cy="762000"/>
          </a:xfrm>
          <a:prstGeom prst="rect">
            <a:avLst/>
          </a:prstGeom>
          <a:noFill/>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sz="4000" b="1" spc="50" dirty="0" smtClean="0">
                <a:ln w="11430"/>
                <a:solidFill>
                  <a:srgbClr val="FF0000"/>
                </a:solidFill>
                <a:effectLst>
                  <a:outerShdw blurRad="76200" dist="50800" dir="5400000" algn="tl" rotWithShape="0">
                    <a:srgbClr val="000000">
                      <a:alpha val="65000"/>
                    </a:srgbClr>
                  </a:outerShdw>
                </a:effectLst>
              </a:rPr>
              <a:t>#1</a:t>
            </a:r>
          </a:p>
        </p:txBody>
      </p:sp>
      <p:pic>
        <p:nvPicPr>
          <p:cNvPr id="30" name="Picture 11" descr="C:\Users\Rae\Desktop\Art on Desktop\white man clip art\makr x png.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33800" y="1345099"/>
            <a:ext cx="388089" cy="443530"/>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Arrow Connector 30"/>
          <p:cNvCxnSpPr/>
          <p:nvPr/>
        </p:nvCxnSpPr>
        <p:spPr>
          <a:xfrm>
            <a:off x="228600" y="3783655"/>
            <a:ext cx="8722360" cy="0"/>
          </a:xfrm>
          <a:prstGeom prst="straightConnector1">
            <a:avLst/>
          </a:prstGeom>
          <a:ln w="762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headEnd type="diamond" w="med" len="med"/>
            <a:tailEnd type="diamond"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13135" y="2219315"/>
            <a:ext cx="2866284" cy="1323439"/>
          </a:xfrm>
          <a:prstGeom prst="rect">
            <a:avLst/>
          </a:prstGeom>
          <a:noFill/>
        </p:spPr>
        <p:txBody>
          <a:bodyPr wrap="square" rtlCol="0">
            <a:spAutoFit/>
          </a:bodyPr>
          <a:lstStyle/>
          <a:p>
            <a:pPr algn="ctr"/>
            <a:r>
              <a:rPr lang="en-US" sz="1600" b="1" u="sng" dirty="0" smtClean="0"/>
              <a:t>Note</a:t>
            </a:r>
            <a:r>
              <a:rPr lang="en-US" sz="1600" dirty="0" smtClean="0"/>
              <a:t>:  Every weekly H767</a:t>
            </a:r>
            <a:r>
              <a:rPr lang="en-US" sz="1600" dirty="0" smtClean="0">
                <a:solidFill>
                  <a:srgbClr val="FF0000"/>
                </a:solidFill>
              </a:rPr>
              <a:t>6</a:t>
            </a:r>
            <a:r>
              <a:rPr lang="en-US" sz="1600" dirty="0" smtClean="0"/>
              <a:t> Sabbath </a:t>
            </a:r>
            <a:r>
              <a:rPr lang="en-US" sz="1200" dirty="0" smtClean="0"/>
              <a:t>[during Passover Festival]</a:t>
            </a:r>
            <a:r>
              <a:rPr lang="en-US" sz="1600" dirty="0" smtClean="0"/>
              <a:t> also represents the</a:t>
            </a:r>
            <a:br>
              <a:rPr lang="en-US" sz="1600" dirty="0" smtClean="0"/>
            </a:br>
            <a:r>
              <a:rPr lang="en-US" sz="1600" dirty="0" smtClean="0"/>
              <a:t> “anti-type” Resurrection Day</a:t>
            </a:r>
            <a:br>
              <a:rPr lang="en-US" sz="1600" dirty="0" smtClean="0"/>
            </a:br>
            <a:r>
              <a:rPr lang="en-US" sz="1600" dirty="0" smtClean="0"/>
              <a:t> and will be noted as such.</a:t>
            </a:r>
            <a:endParaRPr lang="en-US" sz="1600" dirty="0"/>
          </a:p>
        </p:txBody>
      </p:sp>
      <p:graphicFrame>
        <p:nvGraphicFramePr>
          <p:cNvPr id="23" name="Table 22"/>
          <p:cNvGraphicFramePr>
            <a:graphicFrameLocks noGrp="1"/>
          </p:cNvGraphicFramePr>
          <p:nvPr>
            <p:extLst>
              <p:ext uri="{D42A27DB-BD31-4B8C-83A1-F6EECF244321}">
                <p14:modId xmlns:p14="http://schemas.microsoft.com/office/powerpoint/2010/main" val="239892832"/>
              </p:ext>
            </p:extLst>
          </p:nvPr>
        </p:nvGraphicFramePr>
        <p:xfrm>
          <a:off x="529590" y="4117102"/>
          <a:ext cx="8229599" cy="114300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98239">
                <a:tc>
                  <a:txBody>
                    <a:bodyPr/>
                    <a:lstStyle/>
                    <a:p>
                      <a:pPr algn="ctr"/>
                      <a:r>
                        <a:rPr lang="en-US" sz="1600" dirty="0" smtClean="0"/>
                        <a:t>1</a:t>
                      </a:r>
                      <a:r>
                        <a:rPr lang="en-US" sz="1600" baseline="30000" dirty="0" smtClean="0"/>
                        <a:t>st</a:t>
                      </a:r>
                      <a:r>
                        <a:rPr lang="en-US" sz="1600" dirty="0" smtClean="0"/>
                        <a:t> (Sun)</a:t>
                      </a:r>
                      <a:endParaRPr lang="en-US" sz="1600" dirty="0"/>
                    </a:p>
                  </a:txBody>
                  <a:tcPr>
                    <a:lnB w="38100" cmpd="sng">
                      <a:noFill/>
                    </a:lnB>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723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14 P/O</a:t>
                      </a:r>
                      <a:endParaRPr lang="en-US" sz="1100" b="1" dirty="0" smtClean="0">
                        <a:solidFill>
                          <a:schemeClr val="bg1"/>
                        </a:solidFill>
                      </a:endParaRPr>
                    </a:p>
                  </a:txBody>
                  <a:tcPr>
                    <a:lnT w="12700" cmpd="sng">
                      <a:noFill/>
                    </a:lnT>
                    <a:lnB w="12700" cmpd="sng">
                      <a:noFill/>
                    </a:lnB>
                    <a:cell3D prstMaterial="dkEdge">
                      <a:bevel w="77470" h="12700" prst="softRound"/>
                      <a:lightRig rig="flood" dir="t"/>
                    </a:cell3D>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15 ULB</a:t>
                      </a:r>
                    </a:p>
                  </a:txBody>
                  <a:tcPr>
                    <a:cell3D prstMaterial="dkEdge">
                      <a:bevel w="77470" h="12700" prst="softRound"/>
                      <a:lightRig rig="flood" dir="t"/>
                    </a:cell3D>
                    <a:solidFill>
                      <a:schemeClr val="bg2">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16 </a:t>
                      </a:r>
                      <a:r>
                        <a:rPr lang="en-US" sz="1400" b="0" strike="sngStrike" dirty="0" smtClean="0"/>
                        <a:t>W/S</a:t>
                      </a:r>
                      <a:endParaRPr lang="en-US" sz="1400" b="0" dirty="0" smtClean="0"/>
                    </a:p>
                  </a:txBody>
                  <a:tcPr>
                    <a:cell3D prstMaterial="dkEdge">
                      <a:bevel w="77470" h="12700" prst="softRound"/>
                      <a:lightRig rig="flood" dir="t"/>
                    </a:cell3D>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17 ULB</a:t>
                      </a:r>
                    </a:p>
                  </a:txBody>
                  <a:tcPr>
                    <a:cell3D prstMaterial="dkEdge">
                      <a:bevel w="77470" h="12700" prst="softRound"/>
                      <a:lightRig rig="flood" dir="t"/>
                    </a:cell3D>
                    <a:solidFill>
                      <a:schemeClr val="bg2">
                        <a:lumMod val="90000"/>
                      </a:schemeClr>
                    </a:solidFill>
                  </a:tcPr>
                </a:tc>
                <a:tc>
                  <a:txBody>
                    <a:bodyPr/>
                    <a:lstStyle/>
                    <a:p>
                      <a:pPr algn="ctr"/>
                      <a:r>
                        <a:rPr lang="en-US" sz="1400" dirty="0" smtClean="0"/>
                        <a:t>18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400" b="0" dirty="0" smtClean="0"/>
                        <a:t>19</a:t>
                      </a:r>
                      <a:r>
                        <a:rPr lang="en-US" sz="1400" b="0" baseline="0" dirty="0" smtClean="0"/>
                        <a:t> ULB</a:t>
                      </a:r>
                      <a:endParaRPr lang="en-US" sz="1400" b="0" dirty="0"/>
                    </a:p>
                  </a:txBody>
                  <a:tcPr>
                    <a:cell3D prstMaterial="dkEdge">
                      <a:bevel w="77470" h="12700" prst="softRound"/>
                      <a:lightRig rig="flood" dir="t"/>
                    </a:cell3D>
                    <a:solidFill>
                      <a:schemeClr val="bg2">
                        <a:lumMod val="90000"/>
                      </a:schemeClr>
                    </a:solidFill>
                  </a:tcPr>
                </a:tc>
                <a:tc>
                  <a:txBody>
                    <a:bodyPr/>
                    <a:lstStyle/>
                    <a:p>
                      <a:pPr algn="ctr"/>
                      <a:r>
                        <a:rPr lang="en-US" sz="1800" b="1" dirty="0" smtClean="0"/>
                        <a:t>20 </a:t>
                      </a:r>
                      <a:r>
                        <a:rPr lang="en-US" sz="1800" b="1" dirty="0" err="1" smtClean="0"/>
                        <a:t>Ress</a:t>
                      </a:r>
                      <a:r>
                        <a:rPr lang="en-US" sz="1800" b="1" dirty="0" smtClean="0"/>
                        <a:t>.</a:t>
                      </a:r>
                      <a:endParaRPr lang="en-US" sz="1800" b="1" dirty="0"/>
                    </a:p>
                  </a:txBody>
                  <a:tcPr>
                    <a:cell3D prstMaterial="dkEdge">
                      <a:bevel w="77470" h="12700" prst="softRound"/>
                      <a:lightRig rig="flood" dir="t"/>
                    </a:cell3D>
                    <a:solidFill>
                      <a:srgbClr val="66CCFF"/>
                    </a:solidFill>
                  </a:tcPr>
                </a:tc>
              </a:tr>
              <a:tr h="3723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21</a:t>
                      </a:r>
                      <a:r>
                        <a:rPr lang="en-US" sz="1800" b="0" dirty="0" smtClean="0"/>
                        <a:t>  </a:t>
                      </a:r>
                      <a:r>
                        <a:rPr lang="en-US" sz="1800" b="1" dirty="0" smtClean="0"/>
                        <a:t>W/S</a:t>
                      </a:r>
                    </a:p>
                  </a:txBody>
                  <a:tcPr>
                    <a:lnT w="12700" cmpd="sng">
                      <a:noFill/>
                    </a:lnT>
                    <a:cell3D prstMaterial="dkEdge">
                      <a:bevel w="77470" h="12700" prst="softRound"/>
                      <a:lightRig rig="flood" dir="t"/>
                    </a:cell3D>
                    <a:solidFill>
                      <a:srgbClr val="00FF00"/>
                    </a:solidFill>
                  </a:tcPr>
                </a:tc>
                <a:tc>
                  <a:txBody>
                    <a:bodyPr/>
                    <a:lstStyle/>
                    <a:p>
                      <a:pPr algn="ctr"/>
                      <a:r>
                        <a:rPr lang="en-US" sz="1400" dirty="0" smtClean="0"/>
                        <a:t>22</a:t>
                      </a:r>
                      <a:endParaRPr lang="en-US" sz="1400" dirty="0"/>
                    </a:p>
                  </a:txBody>
                  <a:tcPr>
                    <a:cell3D prstMaterial="dkEdge">
                      <a:bevel w="77470" h="12700" prst="softRound"/>
                      <a:lightRig rig="flood" dir="t"/>
                    </a:cell3D>
                    <a:solidFill>
                      <a:srgbClr val="EFF3F7"/>
                    </a:solidFill>
                  </a:tcPr>
                </a:tc>
                <a:tc>
                  <a:txBody>
                    <a:bodyPr/>
                    <a:lstStyle/>
                    <a:p>
                      <a:pPr algn="ctr"/>
                      <a:r>
                        <a:rPr lang="en-US" sz="1400" dirty="0" smtClean="0"/>
                        <a:t>23</a:t>
                      </a:r>
                      <a:endParaRPr lang="en-US" sz="1400" dirty="0"/>
                    </a:p>
                  </a:txBody>
                  <a:tcPr>
                    <a:cell3D prstMaterial="dkEdge">
                      <a:bevel w="77470" h="12700" prst="softRound"/>
                      <a:lightRig rig="flood" dir="t"/>
                    </a:cell3D>
                    <a:solidFill>
                      <a:srgbClr val="EFF3F7"/>
                    </a:solidFill>
                  </a:tcPr>
                </a:tc>
                <a:tc>
                  <a:txBody>
                    <a:bodyPr/>
                    <a:lstStyle/>
                    <a:p>
                      <a:pPr algn="ctr"/>
                      <a:r>
                        <a:rPr lang="en-US" sz="1400" b="0" dirty="0" smtClean="0"/>
                        <a:t>24</a:t>
                      </a:r>
                      <a:endParaRPr lang="en-US" sz="1400" b="0" dirty="0"/>
                    </a:p>
                  </a:txBody>
                  <a:tcPr>
                    <a:cell3D prstMaterial="dkEdge">
                      <a:bevel w="77470" h="12700" prst="softRound"/>
                      <a:lightRig rig="flood" dir="t"/>
                    </a:cell3D>
                    <a:solidFill>
                      <a:srgbClr val="EFF3F7"/>
                    </a:solidFill>
                  </a:tcPr>
                </a:tc>
                <a:tc>
                  <a:txBody>
                    <a:bodyPr/>
                    <a:lstStyle/>
                    <a:p>
                      <a:pPr algn="ctr"/>
                      <a:r>
                        <a:rPr lang="en-US" sz="1400" dirty="0" smtClean="0"/>
                        <a:t>25</a:t>
                      </a:r>
                      <a:endParaRPr lang="en-US" sz="1400" dirty="0"/>
                    </a:p>
                  </a:txBody>
                  <a:tcPr>
                    <a:cell3D prstMaterial="dkEdge">
                      <a:bevel w="77470" h="12700" prst="softRound"/>
                      <a:lightRig rig="flood" dir="t"/>
                    </a:cell3D>
                    <a:solidFill>
                      <a:srgbClr val="EFF3F7"/>
                    </a:solidFill>
                  </a:tcPr>
                </a:tc>
                <a:tc>
                  <a:txBody>
                    <a:bodyPr/>
                    <a:lstStyle/>
                    <a:p>
                      <a:pPr algn="ctr"/>
                      <a:r>
                        <a:rPr lang="en-US" sz="1400" dirty="0" smtClean="0"/>
                        <a:t>26</a:t>
                      </a:r>
                      <a:endParaRPr lang="en-US" sz="1400" dirty="0"/>
                    </a:p>
                  </a:txBody>
                  <a:tcPr>
                    <a:cell3D prstMaterial="dkEdge">
                      <a:bevel w="77470" h="12700" prst="softRound"/>
                      <a:lightRig rig="flood" dir="t"/>
                    </a:cell3D>
                  </a:tcPr>
                </a:tc>
                <a:tc>
                  <a:txBody>
                    <a:bodyPr/>
                    <a:lstStyle/>
                    <a:p>
                      <a:pPr algn="ctr"/>
                      <a:r>
                        <a:rPr lang="en-US" sz="1400" b="1" dirty="0" smtClean="0"/>
                        <a:t>27</a:t>
                      </a:r>
                      <a:endParaRPr lang="en-US" sz="1400" b="1" dirty="0"/>
                    </a:p>
                  </a:txBody>
                  <a:tcPr>
                    <a:cell3D prstMaterial="dkEdge">
                      <a:bevel w="77470" h="12700" prst="softRound"/>
                      <a:lightRig rig="flood" dir="t"/>
                    </a:cell3D>
                    <a:solidFill>
                      <a:srgbClr val="DCE5EE"/>
                    </a:solidFill>
                  </a:tcPr>
                </a:tc>
              </a:tr>
            </a:tbl>
          </a:graphicData>
        </a:graphic>
      </p:graphicFrame>
      <p:pic>
        <p:nvPicPr>
          <p:cNvPr id="25" name="Picture 2" descr="C:\Users\Rae\Desktop\reaping_the_harvest-p.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73024" y="5294306"/>
            <a:ext cx="1113518" cy="1341273"/>
          </a:xfrm>
          <a:prstGeom prst="rect">
            <a:avLst/>
          </a:prstGeom>
          <a:ln w="76200">
            <a:solidFill>
              <a:srgbClr val="0070C0"/>
            </a:solidFill>
          </a:ln>
          <a:effectLst>
            <a:glow rad="228600">
              <a:schemeClr val="accent1">
                <a:satMod val="175000"/>
                <a:alpha val="40000"/>
              </a:schemeClr>
            </a:glow>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6" name="Content Placeholder 2"/>
          <p:cNvSpPr txBox="1">
            <a:spLocks/>
          </p:cNvSpPr>
          <p:nvPr/>
        </p:nvSpPr>
        <p:spPr>
          <a:xfrm>
            <a:off x="118468" y="3801584"/>
            <a:ext cx="882396" cy="762000"/>
          </a:xfrm>
          <a:prstGeom prst="rect">
            <a:avLst/>
          </a:prstGeom>
          <a:noFill/>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sz="4000" b="1" spc="50" dirty="0" smtClean="0">
                <a:ln w="11430"/>
                <a:solidFill>
                  <a:srgbClr val="7030A0"/>
                </a:solidFill>
                <a:effectLst>
                  <a:outerShdw blurRad="76200" dist="50800" dir="5400000" algn="tl" rotWithShape="0">
                    <a:srgbClr val="000000">
                      <a:alpha val="65000"/>
                    </a:srgbClr>
                  </a:outerShdw>
                </a:effectLst>
              </a:rPr>
              <a:t>#1</a:t>
            </a:r>
          </a:p>
        </p:txBody>
      </p:sp>
      <p:sp>
        <p:nvSpPr>
          <p:cNvPr id="32" name="TextBox 31"/>
          <p:cNvSpPr txBox="1"/>
          <p:nvPr/>
        </p:nvSpPr>
        <p:spPr>
          <a:xfrm>
            <a:off x="1782150" y="5344497"/>
            <a:ext cx="6904650" cy="1015663"/>
          </a:xfrm>
          <a:prstGeom prst="rect">
            <a:avLst/>
          </a:prstGeom>
          <a:noFill/>
        </p:spPr>
        <p:txBody>
          <a:bodyPr wrap="square" rtlCol="0">
            <a:spAutoFit/>
            <a:scene3d>
              <a:camera prst="orthographicFront"/>
              <a:lightRig rig="threePt" dir="t"/>
            </a:scene3d>
            <a:sp3d extrusionH="57150">
              <a:bevelT w="38100" h="38100"/>
            </a:sp3d>
          </a:bodyPr>
          <a:lstStyle/>
          <a:p>
            <a:r>
              <a:rPr lang="en-US" sz="2000" b="1" dirty="0" smtClean="0">
                <a:solidFill>
                  <a:srgbClr val="7030A0"/>
                </a:solidFill>
              </a:rPr>
              <a:t>In a Sunday Passover year, the 1</a:t>
            </a:r>
            <a:r>
              <a:rPr lang="en-US" sz="2000" b="1" baseline="30000" dirty="0" smtClean="0">
                <a:solidFill>
                  <a:srgbClr val="7030A0"/>
                </a:solidFill>
              </a:rPr>
              <a:t>st</a:t>
            </a:r>
            <a:r>
              <a:rPr lang="en-US" sz="2000" b="1" dirty="0" smtClean="0">
                <a:solidFill>
                  <a:srgbClr val="7030A0"/>
                </a:solidFill>
              </a:rPr>
              <a:t> cycle Wave Sheaf      Ascension is celebrated after the </a:t>
            </a:r>
            <a:r>
              <a:rPr lang="en-US" sz="1600" b="1" dirty="0" smtClean="0">
                <a:solidFill>
                  <a:srgbClr val="7030A0"/>
                </a:solidFill>
              </a:rPr>
              <a:t>[</a:t>
            </a:r>
            <a:r>
              <a:rPr lang="en-US" sz="1600" b="1" dirty="0" smtClean="0">
                <a:solidFill>
                  <a:srgbClr val="0070C0"/>
                </a:solidFill>
              </a:rPr>
              <a:t>H7676</a:t>
            </a:r>
            <a:r>
              <a:rPr lang="en-US" sz="1600" b="1" dirty="0" smtClean="0">
                <a:solidFill>
                  <a:srgbClr val="7030A0"/>
                </a:solidFill>
              </a:rPr>
              <a:t>] </a:t>
            </a:r>
            <a:r>
              <a:rPr lang="en-US" sz="2000" b="1" dirty="0" smtClean="0">
                <a:solidFill>
                  <a:srgbClr val="7030A0"/>
                </a:solidFill>
              </a:rPr>
              <a:t>weekly </a:t>
            </a:r>
            <a:br>
              <a:rPr lang="en-US" sz="2000" b="1" dirty="0" smtClean="0">
                <a:solidFill>
                  <a:srgbClr val="7030A0"/>
                </a:solidFill>
              </a:rPr>
            </a:br>
            <a:r>
              <a:rPr lang="en-US" sz="2000" b="1" dirty="0" smtClean="0">
                <a:solidFill>
                  <a:srgbClr val="7030A0"/>
                </a:solidFill>
              </a:rPr>
              <a:t>Sabbath according to Torah statutes.</a:t>
            </a:r>
            <a:endParaRPr lang="en-US" sz="2000" b="1" dirty="0">
              <a:solidFill>
                <a:srgbClr val="7030A0"/>
              </a:solidFill>
            </a:endParaRPr>
          </a:p>
        </p:txBody>
      </p:sp>
      <p:sp>
        <p:nvSpPr>
          <p:cNvPr id="33" name="Right Arrow 32"/>
          <p:cNvSpPr/>
          <p:nvPr/>
        </p:nvSpPr>
        <p:spPr>
          <a:xfrm>
            <a:off x="1655826" y="4732528"/>
            <a:ext cx="5987796" cy="304800"/>
          </a:xfrm>
          <a:prstGeom prst="rightArrow">
            <a:avLst/>
          </a:prstGeom>
          <a:gradFill flip="none" rotWithShape="1">
            <a:gsLst>
              <a:gs pos="0">
                <a:srgbClr val="03D4A8"/>
              </a:gs>
              <a:gs pos="25000">
                <a:srgbClr val="21D6E0"/>
              </a:gs>
              <a:gs pos="75000">
                <a:srgbClr val="0087E6"/>
              </a:gs>
              <a:gs pos="100000">
                <a:srgbClr val="005CBF"/>
              </a:gs>
            </a:gsLst>
            <a:lin ang="13500000" scaled="0"/>
            <a:tileRect/>
          </a:gradFill>
          <a:ln>
            <a:solidFill>
              <a:srgbClr val="7030A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10" descr="C:\Users\Rae\Desktop\Art on Desktop\white man clip art\mark check png.png"/>
          <p:cNvPicPr>
            <a:picLocks noChangeAspect="1" noChangeArrowheads="1"/>
          </p:cNvPicPr>
          <p:nvPr/>
        </p:nvPicPr>
        <p:blipFill>
          <a:blip r:embed="rId8" cstate="email">
            <a:lum bright="70000" contrast="-70000"/>
            <a:extLst>
              <a:ext uri="{28A0092B-C50C-407E-A947-70E740481C1C}">
                <a14:useLocalDpi xmlns:a14="http://schemas.microsoft.com/office/drawing/2010/main"/>
              </a:ext>
            </a:extLst>
          </a:blip>
          <a:srcRect/>
          <a:stretch>
            <a:fillRect/>
          </a:stretch>
        </p:blipFill>
        <p:spPr bwMode="auto">
          <a:xfrm>
            <a:off x="1295400" y="5079023"/>
            <a:ext cx="603029" cy="559777"/>
          </a:xfrm>
          <a:prstGeom prst="rect">
            <a:avLst/>
          </a:prstGeom>
          <a:noFill/>
          <a:ln>
            <a:noFill/>
          </a:ln>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35" name="Picture 3"/>
          <p:cNvPicPr>
            <a:picLocks noChangeAspect="1" noChangeArrowheads="1"/>
          </p:cNvPicPr>
          <p:nvPr/>
        </p:nvPicPr>
        <p:blipFill>
          <a:blip r:embed="rId9" cstate="email">
            <a:extLst>
              <a:ext uri="{28A0092B-C50C-407E-A947-70E740481C1C}">
                <a14:useLocalDpi xmlns:a14="http://schemas.microsoft.com/office/drawing/2010/main"/>
              </a:ext>
            </a:extLst>
          </a:blip>
          <a:stretch>
            <a:fillRect/>
          </a:stretch>
        </p:blipFill>
        <p:spPr bwMode="auto">
          <a:xfrm>
            <a:off x="7610856" y="4876800"/>
            <a:ext cx="1183876" cy="1534276"/>
          </a:xfrm>
          <a:prstGeom prst="ellipse">
            <a:avLst/>
          </a:prstGeom>
          <a:ln w="63500" cap="rnd">
            <a:gradFill>
              <a:gsLst>
                <a:gs pos="22000">
                  <a:srgbClr val="4F2270"/>
                </a:gs>
                <a:gs pos="50000">
                  <a:schemeClr val="accent1">
                    <a:tint val="44500"/>
                    <a:satMod val="160000"/>
                  </a:schemeClr>
                </a:gs>
                <a:gs pos="83000">
                  <a:srgbClr val="0070C0"/>
                </a:gs>
              </a:gsLst>
              <a:lin ang="5400000" scaled="0"/>
            </a:gra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a:extLst>
            <a:ext uri="{909E8E84-426E-40DD-AFC4-6F175D3DCCD1}">
              <a14:hiddenFill xmlns:a14="http://schemas.microsoft.com/office/drawing/2010/main">
                <a:solidFill>
                  <a:srgbClr val="FFFFFF"/>
                </a:solidFill>
              </a14:hiddenFill>
            </a:ext>
          </a:extLst>
        </p:spPr>
      </p:pic>
      <p:sp>
        <p:nvSpPr>
          <p:cNvPr id="37" name="Title 1"/>
          <p:cNvSpPr txBox="1">
            <a:spLocks/>
          </p:cNvSpPr>
          <p:nvPr/>
        </p:nvSpPr>
        <p:spPr>
          <a:xfrm>
            <a:off x="-76200" y="63550"/>
            <a:ext cx="92964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spc="50" dirty="0">
                <a:ln w="11430"/>
                <a:solidFill>
                  <a:srgbClr val="FF0000"/>
                </a:solidFill>
                <a:effectLst>
                  <a:glow rad="127000">
                    <a:schemeClr val="accent2">
                      <a:lumMod val="20000"/>
                      <a:lumOff val="80000"/>
                    </a:schemeClr>
                  </a:glow>
                  <a:outerShdw blurRad="76200" dist="50800" dir="5400000" algn="tl" rotWithShape="0">
                    <a:srgbClr val="000000">
                      <a:alpha val="65000"/>
                    </a:srgbClr>
                  </a:outerShdw>
                </a:effectLst>
              </a:rPr>
              <a:t>Conflict #</a:t>
            </a:r>
            <a:r>
              <a:rPr lang="en-US" sz="3200" spc="50" dirty="0" smtClean="0">
                <a:ln w="11430"/>
                <a:solidFill>
                  <a:srgbClr val="FF0000"/>
                </a:solidFill>
                <a:effectLst>
                  <a:glow rad="127000">
                    <a:schemeClr val="accent2">
                      <a:lumMod val="20000"/>
                      <a:lumOff val="80000"/>
                    </a:schemeClr>
                  </a:glow>
                  <a:outerShdw blurRad="76200" dist="50800" dir="5400000" algn="tl" rotWithShape="0">
                    <a:srgbClr val="000000">
                      <a:alpha val="65000"/>
                    </a:srgbClr>
                  </a:outerShdw>
                </a:effectLst>
              </a:rPr>
              <a:t>1 </a:t>
            </a:r>
            <a:r>
              <a:rPr lang="en-US" sz="3200" spc="50" dirty="0" smtClean="0">
                <a:ln w="11430"/>
                <a:solidFill>
                  <a:srgbClr val="FF0000"/>
                </a:solidFill>
                <a:effectLst>
                  <a:outerShdw blurRad="76200" dist="50800" dir="5400000" algn="tl" rotWithShape="0">
                    <a:srgbClr val="000000">
                      <a:alpha val="65000"/>
                    </a:srgbClr>
                  </a:outerShdw>
                </a:effectLst>
              </a:rPr>
              <a:t> S</a:t>
            </a:r>
            <a:r>
              <a:rPr lang="en-US" sz="2400" spc="50" dirty="0" smtClean="0">
                <a:ln w="11430"/>
                <a:solidFill>
                  <a:srgbClr val="FF0000"/>
                </a:solidFill>
                <a:effectLst>
                  <a:outerShdw blurRad="76200" dist="50800" dir="5400000" algn="tl" rotWithShape="0">
                    <a:srgbClr val="000000">
                      <a:alpha val="65000"/>
                    </a:srgbClr>
                  </a:outerShdw>
                </a:effectLst>
              </a:rPr>
              <a:t>UN</a:t>
            </a:r>
            <a:r>
              <a:rPr lang="en-US" sz="3200" spc="50" dirty="0" smtClean="0">
                <a:ln w="11430"/>
                <a:solidFill>
                  <a:srgbClr val="FF0000"/>
                </a:solidFill>
                <a:effectLst>
                  <a:outerShdw blurRad="76200" dist="50800" dir="5400000" algn="tl" rotWithShape="0">
                    <a:srgbClr val="000000">
                      <a:alpha val="65000"/>
                    </a:srgbClr>
                  </a:outerShdw>
                </a:effectLst>
              </a:rPr>
              <a:t> </a:t>
            </a:r>
            <a:r>
              <a:rPr lang="en-US" sz="4000" spc="50" dirty="0" smtClean="0">
                <a:ln w="11430"/>
                <a:solidFill>
                  <a:srgbClr val="FF0000"/>
                </a:solidFill>
                <a:effectLst>
                  <a:outerShdw blurRad="76200" dist="50800" dir="5400000" algn="tl" rotWithShape="0">
                    <a:srgbClr val="000000">
                      <a:alpha val="65000"/>
                    </a:srgbClr>
                  </a:outerShdw>
                </a:effectLst>
              </a:rPr>
              <a:t>Passover</a:t>
            </a:r>
            <a:r>
              <a:rPr lang="en-US" sz="4400" spc="50" dirty="0" smtClean="0">
                <a:ln w="11430"/>
                <a:solidFill>
                  <a:srgbClr val="FF0000"/>
                </a:solidFill>
                <a:effectLst>
                  <a:outerShdw blurRad="76200" dist="50800" dir="5400000" algn="tl" rotWithShape="0">
                    <a:srgbClr val="000000">
                      <a:alpha val="65000"/>
                    </a:srgbClr>
                  </a:outerShdw>
                </a:effectLst>
              </a:rPr>
              <a:t> </a:t>
            </a:r>
            <a:r>
              <a:rPr lang="en-US" sz="4000" spc="50" dirty="0" smtClean="0">
                <a:ln w="11430"/>
                <a:solidFill>
                  <a:srgbClr val="8C4C64"/>
                </a:solidFill>
                <a:effectLst>
                  <a:outerShdw blurRad="76200" dist="50800" dir="5400000" algn="tl" rotWithShape="0">
                    <a:srgbClr val="000000">
                      <a:alpha val="65000"/>
                    </a:srgbClr>
                  </a:outerShdw>
                </a:effectLst>
              </a:rPr>
              <a:t>&amp;</a:t>
            </a:r>
            <a:r>
              <a:rPr lang="en-US" sz="4400" spc="50" dirty="0" smtClean="0">
                <a:ln w="11430"/>
                <a:solidFill>
                  <a:srgbClr val="8C4C64"/>
                </a:solidFill>
                <a:effectLst>
                  <a:outerShdw blurRad="76200" dist="50800" dir="5400000" algn="tl" rotWithShape="0">
                    <a:srgbClr val="000000">
                      <a:alpha val="65000"/>
                    </a:srgbClr>
                  </a:outerShdw>
                </a:effectLst>
              </a:rPr>
              <a:t> </a:t>
            </a:r>
            <a:r>
              <a:rPr lang="en-US" sz="3200" spc="50" dirty="0" smtClean="0">
                <a:ln w="11430"/>
                <a:solidFill>
                  <a:srgbClr val="00B050"/>
                </a:solidFill>
                <a:effectLst>
                  <a:outerShdw blurRad="76200" dist="50800" dir="5400000" algn="tl" rotWithShape="0">
                    <a:srgbClr val="000000">
                      <a:alpha val="65000"/>
                    </a:srgbClr>
                  </a:outerShdw>
                </a:effectLst>
              </a:rPr>
              <a:t>T</a:t>
            </a:r>
            <a:r>
              <a:rPr lang="en-US" sz="2400" spc="50" dirty="0" smtClean="0">
                <a:ln w="11430"/>
                <a:solidFill>
                  <a:srgbClr val="00B050"/>
                </a:solidFill>
                <a:effectLst>
                  <a:outerShdw blurRad="76200" dist="50800" dir="5400000" algn="tl" rotWithShape="0">
                    <a:srgbClr val="000000">
                      <a:alpha val="65000"/>
                    </a:srgbClr>
                  </a:outerShdw>
                </a:effectLst>
              </a:rPr>
              <a:t>UE </a:t>
            </a:r>
            <a:r>
              <a:rPr lang="en-US" sz="4000" spc="50" dirty="0" smtClean="0">
                <a:ln w="11430"/>
                <a:solidFill>
                  <a:srgbClr val="00B050"/>
                </a:solidFill>
                <a:effectLst>
                  <a:outerShdw blurRad="76200" dist="50800" dir="5400000" algn="tl" rotWithShape="0">
                    <a:srgbClr val="000000">
                      <a:alpha val="65000"/>
                    </a:srgbClr>
                  </a:outerShdw>
                </a:effectLst>
              </a:rPr>
              <a:t>Wave Sheaf</a:t>
            </a:r>
            <a:endParaRPr lang="en-US" sz="1100" spc="50" dirty="0">
              <a:ln w="11430"/>
              <a:solidFill>
                <a:srgbClr val="FF0000"/>
              </a:solidFill>
              <a:effectLst>
                <a:outerShdw blurRad="76200" dist="50800" dir="5400000" algn="tl" rotWithShape="0">
                  <a:srgbClr val="000000">
                    <a:alpha val="65000"/>
                  </a:srgbClr>
                </a:outerShdw>
              </a:effectLst>
            </a:endParaRPr>
          </a:p>
        </p:txBody>
      </p:sp>
      <p:sp>
        <p:nvSpPr>
          <p:cNvPr id="39" name="Title 1"/>
          <p:cNvSpPr txBox="1">
            <a:spLocks/>
          </p:cNvSpPr>
          <p:nvPr/>
        </p:nvSpPr>
        <p:spPr>
          <a:xfrm>
            <a:off x="367552" y="3497976"/>
            <a:ext cx="4737848" cy="518214"/>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spc="300" dirty="0" smtClean="0">
                <a:ln w="11430"/>
                <a:solidFill>
                  <a:srgbClr val="00B0F0"/>
                </a:solidFill>
                <a:effectLst>
                  <a:glow rad="127000">
                    <a:srgbClr val="FFFF00"/>
                  </a:glow>
                  <a:outerShdw blurRad="76200" dist="50800" dir="5400000" algn="tl" rotWithShape="0">
                    <a:srgbClr val="000000">
                      <a:alpha val="65000"/>
                    </a:srgbClr>
                  </a:outerShdw>
                </a:effectLst>
              </a:rPr>
              <a:t>ON  Covenant  Calendar!</a:t>
            </a:r>
            <a:endParaRPr lang="en-US" sz="1100" spc="300" dirty="0">
              <a:ln w="11430"/>
              <a:solidFill>
                <a:srgbClr val="00B0F0"/>
              </a:solidFill>
              <a:effectLst>
                <a:glow rad="127000">
                  <a:srgbClr val="FFFF00"/>
                </a:glow>
                <a:outerShdw blurRad="76200" dist="50800" dir="5400000" algn="tl" rotWithShape="0">
                  <a:srgbClr val="000000">
                    <a:alpha val="65000"/>
                  </a:srgbClr>
                </a:outerShdw>
              </a:effectLst>
            </a:endParaRPr>
          </a:p>
        </p:txBody>
      </p:sp>
      <p:pic>
        <p:nvPicPr>
          <p:cNvPr id="27" name="Picture 11" descr="C:\Users\Rae\Desktop\Art on Desktop\white man clip art\makr x png.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00120" y="4471065"/>
            <a:ext cx="388089" cy="443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0290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2500"/>
                                        <p:tgtEl>
                                          <p:spTgt spid="22"/>
                                        </p:tgtEl>
                                      </p:cBhvr>
                                    </p:animEffect>
                                  </p:childTnLst>
                                </p:cTn>
                              </p:par>
                            </p:childTnLst>
                          </p:cTn>
                        </p:par>
                        <p:par>
                          <p:cTn id="8" fill="hold">
                            <p:stCondLst>
                              <p:cond delay="2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2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1000"/>
                                        <p:tgtEl>
                                          <p:spTgt spid="24"/>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1500"/>
                                        <p:tgtEl>
                                          <p:spTgt spid="14"/>
                                        </p:tgtEl>
                                      </p:cBhvr>
                                    </p:animEffect>
                                  </p:childTnLst>
                                </p:cTn>
                              </p:par>
                            </p:childTnLst>
                          </p:cTn>
                        </p:par>
                        <p:par>
                          <p:cTn id="21" fill="hold">
                            <p:stCondLst>
                              <p:cond delay="2500"/>
                            </p:stCondLst>
                            <p:childTnLst>
                              <p:par>
                                <p:cTn id="22" presetID="31" presetClass="entr" presetSubtype="0" fill="hold" nodeType="afterEffect">
                                  <p:stCondLst>
                                    <p:cond delay="75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style.rotation</p:attrName>
                                        </p:attrNameLst>
                                      </p:cBhvr>
                                      <p:tavLst>
                                        <p:tav tm="0">
                                          <p:val>
                                            <p:fltVal val="90"/>
                                          </p:val>
                                        </p:tav>
                                        <p:tav tm="100000">
                                          <p:val>
                                            <p:fltVal val="0"/>
                                          </p:val>
                                        </p:tav>
                                      </p:tavLst>
                                    </p:anim>
                                    <p:animEffect transition="in" filter="fade">
                                      <p:cBhvr>
                                        <p:cTn id="27" dur="1000"/>
                                        <p:tgtEl>
                                          <p:spTgt spid="30"/>
                                        </p:tgtEl>
                                      </p:cBhvr>
                                    </p:animEffect>
                                  </p:childTnLst>
                                </p:cTn>
                              </p:par>
                            </p:childTnLst>
                          </p:cTn>
                        </p:par>
                        <p:par>
                          <p:cTn id="28" fill="hold">
                            <p:stCondLst>
                              <p:cond delay="4250"/>
                            </p:stCondLst>
                            <p:childTnLst>
                              <p:par>
                                <p:cTn id="29" presetID="45" presetClass="entr" presetSubtype="0" fill="hold" nodeType="afterEffect">
                                  <p:stCondLst>
                                    <p:cond delay="50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2000"/>
                                        <p:tgtEl>
                                          <p:spTgt spid="30"/>
                                        </p:tgtEl>
                                      </p:cBhvr>
                                    </p:animEffect>
                                    <p:anim calcmode="lin" valueType="num">
                                      <p:cBhvr>
                                        <p:cTn id="32" dur="2000" fill="hold"/>
                                        <p:tgtEl>
                                          <p:spTgt spid="30"/>
                                        </p:tgtEl>
                                        <p:attrNameLst>
                                          <p:attrName>ppt_w</p:attrName>
                                        </p:attrNameLst>
                                      </p:cBhvr>
                                      <p:tavLst>
                                        <p:tav tm="0" fmla="#ppt_w*sin(2.5*pi*$)">
                                          <p:val>
                                            <p:fltVal val="0"/>
                                          </p:val>
                                        </p:tav>
                                        <p:tav tm="100000">
                                          <p:val>
                                            <p:fltVal val="1"/>
                                          </p:val>
                                        </p:tav>
                                      </p:tavLst>
                                    </p:anim>
                                    <p:anim calcmode="lin" valueType="num">
                                      <p:cBhvr>
                                        <p:cTn id="33" dur="20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left)">
                                      <p:cBhvr>
                                        <p:cTn id="38" dur="2000"/>
                                        <p:tgtEl>
                                          <p:spTgt spid="39"/>
                                        </p:tgtEl>
                                      </p:cBhvr>
                                    </p:animEffect>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20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2500"/>
                                        <p:tgtEl>
                                          <p:spTgt spid="33"/>
                                        </p:tgtEl>
                                      </p:cBhvr>
                                    </p:animEffect>
                                  </p:childTnLst>
                                </p:cTn>
                              </p:par>
                            </p:childTnLst>
                          </p:cTn>
                        </p:par>
                        <p:par>
                          <p:cTn id="48" fill="hold">
                            <p:stCondLst>
                              <p:cond delay="2500"/>
                            </p:stCondLst>
                            <p:childTnLst>
                              <p:par>
                                <p:cTn id="49" presetID="6"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circle(in)">
                                      <p:cBhvr>
                                        <p:cTn id="51" dur="2000"/>
                                        <p:tgtEl>
                                          <p:spTgt spid="35"/>
                                        </p:tgtEl>
                                      </p:cBhvr>
                                    </p:animEffect>
                                  </p:childTnLst>
                                </p:cTn>
                              </p:par>
                            </p:childTnLst>
                          </p:cTn>
                        </p:par>
                        <p:par>
                          <p:cTn id="52" fill="hold">
                            <p:stCondLst>
                              <p:cond delay="4500"/>
                            </p:stCondLst>
                            <p:childTnLst>
                              <p:par>
                                <p:cTn id="53" presetID="45" presetClass="entr" presetSubtype="0" fill="hold" nodeType="afterEffect">
                                  <p:stCondLst>
                                    <p:cond delay="50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2000"/>
                                        <p:tgtEl>
                                          <p:spTgt spid="27"/>
                                        </p:tgtEl>
                                      </p:cBhvr>
                                    </p:animEffect>
                                    <p:anim calcmode="lin" valueType="num">
                                      <p:cBhvr>
                                        <p:cTn id="56" dur="2000" fill="hold"/>
                                        <p:tgtEl>
                                          <p:spTgt spid="27"/>
                                        </p:tgtEl>
                                        <p:attrNameLst>
                                          <p:attrName>ppt_w</p:attrName>
                                        </p:attrNameLst>
                                      </p:cBhvr>
                                      <p:tavLst>
                                        <p:tav tm="0" fmla="#ppt_w*sin(2.5*pi*$)">
                                          <p:val>
                                            <p:fltVal val="0"/>
                                          </p:val>
                                        </p:tav>
                                        <p:tav tm="100000">
                                          <p:val>
                                            <p:fltVal val="1"/>
                                          </p:val>
                                        </p:tav>
                                      </p:tavLst>
                                    </p:anim>
                                    <p:anim calcmode="lin" valueType="num">
                                      <p:cBhvr>
                                        <p:cTn id="57" dur="20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up)">
                                      <p:cBhvr>
                                        <p:cTn id="62" dur="1500"/>
                                        <p:tgtEl>
                                          <p:spTgt spid="25"/>
                                        </p:tgtEl>
                                      </p:cBhvr>
                                    </p:animEffect>
                                  </p:childTnLst>
                                </p:cTn>
                              </p:par>
                            </p:childTnLst>
                          </p:cTn>
                        </p:par>
                        <p:par>
                          <p:cTn id="63" fill="hold">
                            <p:stCondLst>
                              <p:cond delay="1500"/>
                            </p:stCondLst>
                            <p:childTnLst>
                              <p:par>
                                <p:cTn id="64" presetID="31" presetClass="entr" presetSubtype="0" fill="hold"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1250" fill="hold"/>
                                        <p:tgtEl>
                                          <p:spTgt spid="34"/>
                                        </p:tgtEl>
                                        <p:attrNameLst>
                                          <p:attrName>ppt_w</p:attrName>
                                        </p:attrNameLst>
                                      </p:cBhvr>
                                      <p:tavLst>
                                        <p:tav tm="0">
                                          <p:val>
                                            <p:fltVal val="0"/>
                                          </p:val>
                                        </p:tav>
                                        <p:tav tm="100000">
                                          <p:val>
                                            <p:strVal val="#ppt_w"/>
                                          </p:val>
                                        </p:tav>
                                      </p:tavLst>
                                    </p:anim>
                                    <p:anim calcmode="lin" valueType="num">
                                      <p:cBhvr>
                                        <p:cTn id="67" dur="1250" fill="hold"/>
                                        <p:tgtEl>
                                          <p:spTgt spid="34"/>
                                        </p:tgtEl>
                                        <p:attrNameLst>
                                          <p:attrName>ppt_h</p:attrName>
                                        </p:attrNameLst>
                                      </p:cBhvr>
                                      <p:tavLst>
                                        <p:tav tm="0">
                                          <p:val>
                                            <p:fltVal val="0"/>
                                          </p:val>
                                        </p:tav>
                                        <p:tav tm="100000">
                                          <p:val>
                                            <p:strVal val="#ppt_h"/>
                                          </p:val>
                                        </p:tav>
                                      </p:tavLst>
                                    </p:anim>
                                    <p:anim calcmode="lin" valueType="num">
                                      <p:cBhvr>
                                        <p:cTn id="68" dur="1250" fill="hold"/>
                                        <p:tgtEl>
                                          <p:spTgt spid="34"/>
                                        </p:tgtEl>
                                        <p:attrNameLst>
                                          <p:attrName>style.rotation</p:attrName>
                                        </p:attrNameLst>
                                      </p:cBhvr>
                                      <p:tavLst>
                                        <p:tav tm="0">
                                          <p:val>
                                            <p:fltVal val="90"/>
                                          </p:val>
                                        </p:tav>
                                        <p:tav tm="100000">
                                          <p:val>
                                            <p:fltVal val="0"/>
                                          </p:val>
                                        </p:tav>
                                      </p:tavLst>
                                    </p:anim>
                                    <p:animEffect transition="in" filter="fade">
                                      <p:cBhvr>
                                        <p:cTn id="69" dur="1250"/>
                                        <p:tgtEl>
                                          <p:spTgt spid="34"/>
                                        </p:tgtEl>
                                      </p:cBhvr>
                                    </p:animEffect>
                                  </p:childTnLst>
                                </p:cTn>
                              </p:par>
                            </p:childTnLst>
                          </p:cTn>
                        </p:par>
                        <p:par>
                          <p:cTn id="70" fill="hold">
                            <p:stCondLst>
                              <p:cond delay="2750"/>
                            </p:stCondLst>
                            <p:childTnLst>
                              <p:par>
                                <p:cTn id="71" presetID="42" presetClass="entr" presetSubtype="0"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1000"/>
                                        <p:tgtEl>
                                          <p:spTgt spid="32"/>
                                        </p:tgtEl>
                                      </p:cBhvr>
                                    </p:animEffect>
                                    <p:anim calcmode="lin" valueType="num">
                                      <p:cBhvr>
                                        <p:cTn id="74" dur="1000" fill="hold"/>
                                        <p:tgtEl>
                                          <p:spTgt spid="32"/>
                                        </p:tgtEl>
                                        <p:attrNameLst>
                                          <p:attrName>ppt_x</p:attrName>
                                        </p:attrNameLst>
                                      </p:cBhvr>
                                      <p:tavLst>
                                        <p:tav tm="0">
                                          <p:val>
                                            <p:strVal val="#ppt_x"/>
                                          </p:val>
                                        </p:tav>
                                        <p:tav tm="100000">
                                          <p:val>
                                            <p:strVal val="#ppt_x"/>
                                          </p:val>
                                        </p:tav>
                                      </p:tavLst>
                                    </p:anim>
                                    <p:anim calcmode="lin" valueType="num">
                                      <p:cBhvr>
                                        <p:cTn id="7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32" grpId="0"/>
      <p:bldP spid="33" grpId="0" animBg="1"/>
      <p:bldP spid="39"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alphaModFix amt="3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04025"/>
            <a:ext cx="1828800" cy="365125"/>
          </a:xfrm>
        </p:spPr>
        <p:txBody>
          <a:bodyPr/>
          <a:lstStyle/>
          <a:p>
            <a:fld id="{5C014052-953B-4273-8F47-BF25327D5B24}" type="slidenum">
              <a:rPr lang="en-US" smtClean="0"/>
              <a:t>35</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857281518"/>
              </p:ext>
            </p:extLst>
          </p:nvPr>
        </p:nvGraphicFramePr>
        <p:xfrm>
          <a:off x="533400" y="4099102"/>
          <a:ext cx="8229599" cy="114300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98239">
                <a:tc>
                  <a:txBody>
                    <a:bodyPr/>
                    <a:lstStyle/>
                    <a:p>
                      <a:pPr algn="ctr"/>
                      <a:r>
                        <a:rPr lang="en-US" sz="1600" dirty="0" smtClean="0"/>
                        <a:t>1</a:t>
                      </a:r>
                      <a:r>
                        <a:rPr lang="en-US" sz="1600" baseline="30000" dirty="0" smtClean="0"/>
                        <a:t>st</a:t>
                      </a:r>
                      <a:r>
                        <a:rPr lang="en-US" sz="1600" dirty="0" smtClean="0"/>
                        <a:t> (Sun)</a:t>
                      </a:r>
                      <a:endParaRPr lang="en-US" sz="1600" dirty="0"/>
                    </a:p>
                  </a:txBody>
                  <a:tcPr>
                    <a:lnB w="38100" cmpd="sng">
                      <a:noFill/>
                    </a:lnB>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72380">
                <a:tc>
                  <a:txBody>
                    <a:bodyPr/>
                    <a:lstStyle/>
                    <a:p>
                      <a:pPr algn="ctr"/>
                      <a:r>
                        <a:rPr lang="en-US" sz="1400" dirty="0" smtClean="0"/>
                        <a:t>12</a:t>
                      </a:r>
                      <a:endParaRPr lang="en-US" sz="1400" dirty="0"/>
                    </a:p>
                  </a:txBody>
                  <a:tcPr>
                    <a:lnT w="12700" cmpd="sng">
                      <a:noFill/>
                    </a:lnT>
                    <a:lnB w="12700" cmpd="sng">
                      <a:noFill/>
                    </a:lnB>
                    <a:cell3D prstMaterial="dkEdge">
                      <a:bevel w="77470" h="12700" prst="softRound"/>
                      <a:lightRig rig="flood" dir="t"/>
                    </a:cell3D>
                  </a:tcPr>
                </a:tc>
                <a:tc>
                  <a:txBody>
                    <a:bodyPr/>
                    <a:lstStyle/>
                    <a:p>
                      <a:pPr algn="ctr"/>
                      <a:r>
                        <a:rPr lang="en-US" sz="1400" dirty="0" smtClean="0"/>
                        <a:t>13</a:t>
                      </a:r>
                      <a:endParaRPr lang="en-US" sz="1400" dirty="0"/>
                    </a:p>
                  </a:txBody>
                  <a:tcPr>
                    <a:cell3D prstMaterial="dkEdge">
                      <a:bevel w="77470" h="12700" prst="softRound"/>
                      <a:lightRig rig="flood" dir="t"/>
                    </a:cell3D>
                  </a:tcPr>
                </a:tc>
                <a:tc>
                  <a:txBody>
                    <a:bodyPr/>
                    <a:lstStyle/>
                    <a:p>
                      <a:pPr algn="ctr"/>
                      <a:r>
                        <a:rPr lang="en-US" sz="1400" b="1" dirty="0" smtClean="0">
                          <a:solidFill>
                            <a:schemeClr val="bg1"/>
                          </a:solidFill>
                        </a:rPr>
                        <a:t>14 P/O</a:t>
                      </a:r>
                      <a:endParaRPr lang="en-US" sz="1050" b="1" dirty="0">
                        <a:solidFill>
                          <a:schemeClr val="bg1"/>
                        </a:solidFill>
                      </a:endParaRPr>
                    </a:p>
                  </a:txBody>
                  <a:tcPr>
                    <a:cell3D prstMaterial="dkEdge">
                      <a:bevel w="77470" h="12700" prst="softRound"/>
                      <a:lightRig rig="flood" dir="t"/>
                    </a:cell3D>
                    <a:solidFill>
                      <a:srgbClr val="FF0000"/>
                    </a:solidFill>
                  </a:tcPr>
                </a:tc>
                <a:tc>
                  <a:txBody>
                    <a:bodyPr/>
                    <a:lstStyle/>
                    <a:p>
                      <a:pPr algn="ctr"/>
                      <a:r>
                        <a:rPr lang="en-US" sz="1400" dirty="0" smtClean="0"/>
                        <a:t>15 ULB</a:t>
                      </a:r>
                      <a:endParaRPr lang="en-US" sz="1400" dirty="0"/>
                    </a:p>
                  </a:txBody>
                  <a:tcPr>
                    <a:cell3D prstMaterial="dkEdge">
                      <a:bevel w="77470" h="12700" prst="softRound"/>
                      <a:lightRig rig="flood" dir="t"/>
                    </a:cell3D>
                    <a:solidFill>
                      <a:schemeClr val="bg2">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16 </a:t>
                      </a:r>
                      <a:r>
                        <a:rPr lang="en-US" sz="1400" b="0" strike="sngStrike" dirty="0" smtClean="0"/>
                        <a:t>W/S</a:t>
                      </a:r>
                      <a:endParaRPr lang="en-US" sz="1400" b="0" dirty="0" smtClean="0"/>
                    </a:p>
                  </a:txBody>
                  <a:tcPr>
                    <a:cell3D prstMaterial="dkEdge">
                      <a:bevel w="77470" h="12700" prst="softRound"/>
                      <a:lightRig rig="flood" dir="t"/>
                    </a:cell3D>
                    <a:solidFill>
                      <a:srgbClr val="92D050"/>
                    </a:solidFill>
                  </a:tcPr>
                </a:tc>
                <a:tc>
                  <a:txBody>
                    <a:bodyPr/>
                    <a:lstStyle/>
                    <a:p>
                      <a:pPr algn="ctr"/>
                      <a:r>
                        <a:rPr lang="en-US" sz="1400" dirty="0" smtClean="0"/>
                        <a:t>17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800" b="1" dirty="0" smtClean="0"/>
                        <a:t>18 </a:t>
                      </a:r>
                      <a:r>
                        <a:rPr lang="en-US" sz="1800" b="1" dirty="0" err="1" smtClean="0"/>
                        <a:t>Ress</a:t>
                      </a:r>
                      <a:r>
                        <a:rPr lang="en-US" sz="1800" b="1" dirty="0" smtClean="0"/>
                        <a:t>.</a:t>
                      </a:r>
                      <a:endParaRPr lang="en-US" sz="1800" b="1" dirty="0"/>
                    </a:p>
                  </a:txBody>
                  <a:tcPr>
                    <a:cell3D prstMaterial="dkEdge">
                      <a:bevel w="77470" h="12700" prst="softRound"/>
                      <a:lightRig rig="flood" dir="t"/>
                    </a:cell3D>
                    <a:solidFill>
                      <a:srgbClr val="66CCFF"/>
                    </a:solidFill>
                  </a:tcPr>
                </a:tc>
              </a:tr>
              <a:tr h="372381">
                <a:tc>
                  <a:txBody>
                    <a:bodyPr/>
                    <a:lstStyle/>
                    <a:p>
                      <a:pPr algn="ctr"/>
                      <a:r>
                        <a:rPr lang="en-US" sz="1800" b="1" dirty="0" smtClean="0"/>
                        <a:t>19</a:t>
                      </a:r>
                      <a:r>
                        <a:rPr lang="en-US" sz="1800" b="1" baseline="0" dirty="0" smtClean="0"/>
                        <a:t> W/S</a:t>
                      </a:r>
                      <a:endParaRPr lang="en-US" sz="1800" b="1" dirty="0"/>
                    </a:p>
                  </a:txBody>
                  <a:tcPr>
                    <a:lnT w="12700" cmpd="sng">
                      <a:noFill/>
                    </a:lnT>
                    <a:cell3D prstMaterial="dkEdge">
                      <a:bevel w="77470" h="12700" prst="softRound"/>
                      <a:lightRig rig="flood" dir="t"/>
                    </a:cell3D>
                    <a:solidFill>
                      <a:srgbClr val="00FF00"/>
                    </a:solidFill>
                  </a:tcPr>
                </a:tc>
                <a:tc>
                  <a:txBody>
                    <a:bodyPr/>
                    <a:lstStyle/>
                    <a:p>
                      <a:pPr algn="ctr"/>
                      <a:r>
                        <a:rPr lang="en-US" sz="1400" dirty="0" smtClean="0"/>
                        <a:t>20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400" b="0" dirty="0" smtClean="0"/>
                        <a:t>21 ULB</a:t>
                      </a:r>
                      <a:endParaRPr lang="en-US" sz="1400" b="0" dirty="0"/>
                    </a:p>
                  </a:txBody>
                  <a:tcPr>
                    <a:cell3D prstMaterial="dkEdge">
                      <a:bevel w="77470" h="12700" prst="softRound"/>
                      <a:lightRig rig="flood" dir="t"/>
                    </a:cell3D>
                    <a:solidFill>
                      <a:schemeClr val="bg2">
                        <a:lumMod val="90000"/>
                      </a:schemeClr>
                    </a:solidFill>
                  </a:tcPr>
                </a:tc>
                <a:tc>
                  <a:txBody>
                    <a:bodyPr/>
                    <a:lstStyle/>
                    <a:p>
                      <a:pPr algn="ctr"/>
                      <a:r>
                        <a:rPr lang="en-US" sz="1400" b="0" dirty="0" smtClean="0"/>
                        <a:t>22</a:t>
                      </a:r>
                      <a:endParaRPr lang="en-US" sz="1400" b="0" dirty="0"/>
                    </a:p>
                  </a:txBody>
                  <a:tcPr>
                    <a:cell3D prstMaterial="dkEdge">
                      <a:bevel w="77470" h="12700" prst="softRound"/>
                      <a:lightRig rig="flood" dir="t"/>
                    </a:cell3D>
                    <a:solidFill>
                      <a:srgbClr val="EFF3F7"/>
                    </a:solidFill>
                  </a:tcPr>
                </a:tc>
                <a:tc>
                  <a:txBody>
                    <a:bodyPr/>
                    <a:lstStyle/>
                    <a:p>
                      <a:pPr algn="ctr"/>
                      <a:r>
                        <a:rPr lang="en-US" sz="1400" dirty="0" smtClean="0"/>
                        <a:t>23</a:t>
                      </a:r>
                      <a:endParaRPr lang="en-US" sz="1400" dirty="0"/>
                    </a:p>
                  </a:txBody>
                  <a:tcPr>
                    <a:cell3D prstMaterial="dkEdge">
                      <a:bevel w="77470" h="12700" prst="softRound"/>
                      <a:lightRig rig="flood" dir="t"/>
                    </a:cell3D>
                    <a:solidFill>
                      <a:srgbClr val="EFF3F7"/>
                    </a:solidFill>
                  </a:tcPr>
                </a:tc>
                <a:tc>
                  <a:txBody>
                    <a:bodyPr/>
                    <a:lstStyle/>
                    <a:p>
                      <a:pPr algn="ctr"/>
                      <a:r>
                        <a:rPr lang="en-US" sz="1400" dirty="0" smtClean="0"/>
                        <a:t>24</a:t>
                      </a:r>
                      <a:endParaRPr lang="en-US" sz="1400" dirty="0"/>
                    </a:p>
                  </a:txBody>
                  <a:tcPr>
                    <a:cell3D prstMaterial="dkEdge">
                      <a:bevel w="77470" h="12700" prst="softRound"/>
                      <a:lightRig rig="flood" dir="t"/>
                    </a:cell3D>
                  </a:tcPr>
                </a:tc>
                <a:tc>
                  <a:txBody>
                    <a:bodyPr/>
                    <a:lstStyle/>
                    <a:p>
                      <a:pPr algn="ctr"/>
                      <a:r>
                        <a:rPr lang="en-US" sz="1400" b="1" dirty="0" smtClean="0"/>
                        <a:t>25</a:t>
                      </a:r>
                      <a:endParaRPr lang="en-US" sz="1400" b="1" dirty="0"/>
                    </a:p>
                  </a:txBody>
                  <a:tcPr>
                    <a:cell3D prstMaterial="dkEdge">
                      <a:bevel w="77470" h="12700" prst="softRound"/>
                      <a:lightRig rig="flood" dir="t"/>
                    </a:cell3D>
                    <a:solidFill>
                      <a:srgbClr val="DCE5EE"/>
                    </a:solidFill>
                  </a:tcPr>
                </a:tc>
              </a:tr>
            </a:tbl>
          </a:graphicData>
        </a:graphic>
      </p:graphicFrame>
      <p:pic>
        <p:nvPicPr>
          <p:cNvPr id="5122" name="Picture 2" descr="C:\Users\Rae\Desktop\reaping_the_harvest-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740" y="5288127"/>
            <a:ext cx="990600" cy="1341273"/>
          </a:xfrm>
          <a:prstGeom prst="rect">
            <a:avLst/>
          </a:prstGeom>
          <a:ln w="76200">
            <a:solidFill>
              <a:srgbClr val="0070C0"/>
            </a:solidFill>
          </a:ln>
          <a:effectLst>
            <a:glow rad="228600">
              <a:schemeClr val="accent1">
                <a:satMod val="175000"/>
                <a:alpha val="40000"/>
              </a:schemeClr>
            </a:glow>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8" name="Content Placeholder 2"/>
          <p:cNvSpPr txBox="1">
            <a:spLocks/>
          </p:cNvSpPr>
          <p:nvPr/>
        </p:nvSpPr>
        <p:spPr>
          <a:xfrm>
            <a:off x="-9144" y="4111752"/>
            <a:ext cx="1004674" cy="762000"/>
          </a:xfrm>
          <a:prstGeom prst="rect">
            <a:avLst/>
          </a:prstGeom>
          <a:noFill/>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4000" b="1" spc="50" dirty="0" smtClean="0">
                <a:ln w="11430"/>
                <a:solidFill>
                  <a:srgbClr val="7030A0"/>
                </a:solidFill>
                <a:effectLst>
                  <a:outerShdw blurRad="76200" dist="50800" dir="5400000" algn="tl" rotWithShape="0">
                    <a:srgbClr val="000000">
                      <a:alpha val="65000"/>
                    </a:srgbClr>
                  </a:outerShdw>
                </a:effectLst>
              </a:rPr>
              <a:t>#2</a:t>
            </a:r>
          </a:p>
        </p:txBody>
      </p:sp>
      <p:cxnSp>
        <p:nvCxnSpPr>
          <p:cNvPr id="31" name="Straight Arrow Connector 30"/>
          <p:cNvCxnSpPr/>
          <p:nvPr/>
        </p:nvCxnSpPr>
        <p:spPr>
          <a:xfrm>
            <a:off x="228600" y="3724656"/>
            <a:ext cx="8722360" cy="0"/>
          </a:xfrm>
          <a:prstGeom prst="straightConnector1">
            <a:avLst/>
          </a:prstGeom>
          <a:ln w="762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headEnd type="diamond" w="med" len="med"/>
            <a:tailEnd type="diamond"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621536" y="5513832"/>
            <a:ext cx="6042141" cy="1015663"/>
          </a:xfrm>
          <a:prstGeom prst="rect">
            <a:avLst/>
          </a:prstGeom>
          <a:noFill/>
        </p:spPr>
        <p:txBody>
          <a:bodyPr wrap="square" rtlCol="0">
            <a:spAutoFit/>
            <a:scene3d>
              <a:camera prst="orthographicFront"/>
              <a:lightRig rig="threePt" dir="t"/>
            </a:scene3d>
            <a:sp3d extrusionH="57150">
              <a:bevelT w="38100" h="38100"/>
            </a:sp3d>
          </a:bodyPr>
          <a:lstStyle/>
          <a:p>
            <a:r>
              <a:rPr lang="en-US" sz="2000" b="1" dirty="0" smtClean="0">
                <a:solidFill>
                  <a:srgbClr val="7030A0"/>
                </a:solidFill>
              </a:rPr>
              <a:t>In </a:t>
            </a:r>
            <a:r>
              <a:rPr lang="en-US" sz="2000" b="1" dirty="0">
                <a:solidFill>
                  <a:srgbClr val="7030A0"/>
                </a:solidFill>
              </a:rPr>
              <a:t>a </a:t>
            </a:r>
            <a:r>
              <a:rPr lang="en-US" sz="2000" b="1" dirty="0" smtClean="0">
                <a:solidFill>
                  <a:srgbClr val="7030A0"/>
                </a:solidFill>
              </a:rPr>
              <a:t>Tuesday </a:t>
            </a:r>
            <a:r>
              <a:rPr lang="en-US" sz="2000" b="1" dirty="0">
                <a:solidFill>
                  <a:srgbClr val="7030A0"/>
                </a:solidFill>
              </a:rPr>
              <a:t>Passover year, the 1</a:t>
            </a:r>
            <a:r>
              <a:rPr lang="en-US" sz="2000" b="1" baseline="30000" dirty="0" smtClean="0">
                <a:solidFill>
                  <a:srgbClr val="7030A0"/>
                </a:solidFill>
              </a:rPr>
              <a:t>st</a:t>
            </a:r>
            <a:r>
              <a:rPr lang="en-US" sz="2000" b="1" dirty="0" smtClean="0">
                <a:solidFill>
                  <a:srgbClr val="7030A0"/>
                </a:solidFill>
              </a:rPr>
              <a:t> </a:t>
            </a:r>
            <a:r>
              <a:rPr lang="en-US" sz="2000" b="1" dirty="0">
                <a:solidFill>
                  <a:srgbClr val="7030A0"/>
                </a:solidFill>
              </a:rPr>
              <a:t>cycle Wave Sheaf </a:t>
            </a:r>
            <a:r>
              <a:rPr lang="en-US" sz="2000" b="1" dirty="0" smtClean="0">
                <a:solidFill>
                  <a:srgbClr val="7030A0"/>
                </a:solidFill>
              </a:rPr>
              <a:t>     Ascension is also correctly celebrated </a:t>
            </a:r>
            <a:r>
              <a:rPr lang="en-US" sz="2000" b="1" dirty="0">
                <a:solidFill>
                  <a:srgbClr val="7030A0"/>
                </a:solidFill>
              </a:rPr>
              <a:t>after </a:t>
            </a:r>
            <a:r>
              <a:rPr lang="en-US" sz="2000" b="1" dirty="0" smtClean="0">
                <a:solidFill>
                  <a:srgbClr val="7030A0"/>
                </a:solidFill>
              </a:rPr>
              <a:t>the </a:t>
            </a:r>
            <a:br>
              <a:rPr lang="en-US" sz="2000" b="1" dirty="0" smtClean="0">
                <a:solidFill>
                  <a:srgbClr val="7030A0"/>
                </a:solidFill>
              </a:rPr>
            </a:br>
            <a:r>
              <a:rPr lang="en-US" sz="1600" b="1" dirty="0" smtClean="0">
                <a:solidFill>
                  <a:srgbClr val="7030A0"/>
                </a:solidFill>
              </a:rPr>
              <a:t>[</a:t>
            </a:r>
            <a:r>
              <a:rPr lang="en-US" sz="1600" b="1" dirty="0">
                <a:solidFill>
                  <a:srgbClr val="0070C0"/>
                </a:solidFill>
              </a:rPr>
              <a:t>H7676</a:t>
            </a:r>
            <a:r>
              <a:rPr lang="en-US" sz="1600" b="1" dirty="0">
                <a:solidFill>
                  <a:srgbClr val="7030A0"/>
                </a:solidFill>
              </a:rPr>
              <a:t>] </a:t>
            </a:r>
            <a:r>
              <a:rPr lang="en-US" sz="2000" b="1" dirty="0" smtClean="0">
                <a:solidFill>
                  <a:srgbClr val="7030A0"/>
                </a:solidFill>
              </a:rPr>
              <a:t>weekly </a:t>
            </a:r>
            <a:r>
              <a:rPr lang="en-US" sz="2000" b="1" dirty="0">
                <a:solidFill>
                  <a:srgbClr val="7030A0"/>
                </a:solidFill>
              </a:rPr>
              <a:t>Sabbath according to Torah statutes.</a:t>
            </a:r>
          </a:p>
        </p:txBody>
      </p:sp>
      <p:sp>
        <p:nvSpPr>
          <p:cNvPr id="35" name="Right Arrow 34"/>
          <p:cNvSpPr/>
          <p:nvPr/>
        </p:nvSpPr>
        <p:spPr>
          <a:xfrm>
            <a:off x="4078224" y="4730496"/>
            <a:ext cx="3617976" cy="289560"/>
          </a:xfrm>
          <a:prstGeom prst="rightArrow">
            <a:avLst>
              <a:gd name="adj1" fmla="val 44000"/>
              <a:gd name="adj2" fmla="val 50000"/>
            </a:avLst>
          </a:prstGeom>
          <a:gradFill flip="none" rotWithShape="1">
            <a:gsLst>
              <a:gs pos="0">
                <a:srgbClr val="03D4A8"/>
              </a:gs>
              <a:gs pos="25000">
                <a:srgbClr val="21D6E0"/>
              </a:gs>
              <a:gs pos="75000">
                <a:srgbClr val="0087E6"/>
              </a:gs>
              <a:gs pos="100000">
                <a:srgbClr val="005CBF"/>
              </a:gs>
            </a:gsLst>
            <a:lin ang="13500000" scaled="0"/>
            <a:tileRect/>
          </a:gradFill>
          <a:ln>
            <a:solidFill>
              <a:srgbClr val="7030A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10" descr="C:\Users\Rae\Desktop\Art on Desktop\white man clip art\mark check png.png"/>
          <p:cNvPicPr>
            <a:picLocks noChangeAspect="1" noChangeArrowheads="1"/>
          </p:cNvPicPr>
          <p:nvPr/>
        </p:nvPicPr>
        <p:blipFill>
          <a:blip r:embed="rId5" cstate="email">
            <a:lum bright="70000" contrast="-70000"/>
            <a:extLst>
              <a:ext uri="{28A0092B-C50C-407E-A947-70E740481C1C}">
                <a14:useLocalDpi xmlns:a14="http://schemas.microsoft.com/office/drawing/2010/main"/>
              </a:ext>
            </a:extLst>
          </a:blip>
          <a:srcRect/>
          <a:stretch>
            <a:fillRect/>
          </a:stretch>
        </p:blipFill>
        <p:spPr bwMode="auto">
          <a:xfrm>
            <a:off x="1331976" y="4978439"/>
            <a:ext cx="603029" cy="559777"/>
          </a:xfrm>
          <a:prstGeom prst="rect">
            <a:avLst/>
          </a:prstGeom>
          <a:noFill/>
          <a:ln>
            <a:noFill/>
          </a:ln>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0" name="Picture 3"/>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7462932" y="4800600"/>
            <a:ext cx="1376268" cy="1623207"/>
          </a:xfrm>
          <a:prstGeom prst="ellipse">
            <a:avLst/>
          </a:prstGeom>
          <a:ln w="63500" cap="rnd">
            <a:gradFill>
              <a:gsLst>
                <a:gs pos="22000">
                  <a:srgbClr val="4F2270"/>
                </a:gs>
                <a:gs pos="50000">
                  <a:schemeClr val="accent1">
                    <a:tint val="44500"/>
                    <a:satMod val="160000"/>
                  </a:schemeClr>
                </a:gs>
                <a:gs pos="83000">
                  <a:srgbClr val="0070C0"/>
                </a:gs>
              </a:gsLst>
              <a:lin ang="5400000" scaled="0"/>
            </a:gra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a:extLst>
            <a:ext uri="{909E8E84-426E-40DD-AFC4-6F175D3DCCD1}">
              <a14:hiddenFill xmlns:a14="http://schemas.microsoft.com/office/drawing/2010/main">
                <a:solidFill>
                  <a:srgbClr val="FFFFFF"/>
                </a:solidFill>
              </a14:hiddenFill>
            </a:ext>
          </a:extLst>
        </p:spPr>
      </p:pic>
      <p:graphicFrame>
        <p:nvGraphicFramePr>
          <p:cNvPr id="34" name="Table 33"/>
          <p:cNvGraphicFramePr>
            <a:graphicFrameLocks noGrp="1"/>
          </p:cNvGraphicFramePr>
          <p:nvPr>
            <p:extLst>
              <p:ext uri="{D42A27DB-BD31-4B8C-83A1-F6EECF244321}">
                <p14:modId xmlns:p14="http://schemas.microsoft.com/office/powerpoint/2010/main" val="2215978880"/>
              </p:ext>
            </p:extLst>
          </p:nvPr>
        </p:nvGraphicFramePr>
        <p:xfrm>
          <a:off x="549645" y="1096975"/>
          <a:ext cx="8229599" cy="114300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98239">
                <a:tc>
                  <a:txBody>
                    <a:bodyPr/>
                    <a:lstStyle/>
                    <a:p>
                      <a:pPr algn="ctr"/>
                      <a:r>
                        <a:rPr lang="en-US" sz="1600" dirty="0" smtClean="0"/>
                        <a:t>1</a:t>
                      </a:r>
                      <a:r>
                        <a:rPr lang="en-US" sz="1600" baseline="30000" dirty="0" smtClean="0"/>
                        <a:t>st</a:t>
                      </a:r>
                      <a:r>
                        <a:rPr lang="en-US" sz="1600" dirty="0" smtClean="0"/>
                        <a:t> (Sun)</a:t>
                      </a:r>
                      <a:endParaRPr lang="en-US" sz="1600" dirty="0"/>
                    </a:p>
                  </a:txBody>
                  <a:tcPr>
                    <a:lnB w="38100" cmpd="sng">
                      <a:noFill/>
                    </a:lnB>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72380">
                <a:tc>
                  <a:txBody>
                    <a:bodyPr/>
                    <a:lstStyle/>
                    <a:p>
                      <a:pPr algn="ctr"/>
                      <a:r>
                        <a:rPr lang="en-US" sz="1400" dirty="0" smtClean="0"/>
                        <a:t>12</a:t>
                      </a:r>
                      <a:endParaRPr lang="en-US" sz="1400" dirty="0"/>
                    </a:p>
                  </a:txBody>
                  <a:tcPr>
                    <a:lnT w="12700" cmpd="sng">
                      <a:noFill/>
                    </a:lnT>
                    <a:lnB w="12700" cmpd="sng">
                      <a:noFill/>
                    </a:lnB>
                    <a:cell3D prstMaterial="dkEdge">
                      <a:bevel w="77470" h="12700" prst="softRound"/>
                      <a:lightRig rig="flood" dir="t"/>
                    </a:cell3D>
                  </a:tcPr>
                </a:tc>
                <a:tc>
                  <a:txBody>
                    <a:bodyPr/>
                    <a:lstStyle/>
                    <a:p>
                      <a:pPr algn="ctr"/>
                      <a:r>
                        <a:rPr lang="en-US" sz="1400" dirty="0" smtClean="0"/>
                        <a:t>13</a:t>
                      </a:r>
                      <a:endParaRPr lang="en-US" sz="1400" dirty="0"/>
                    </a:p>
                  </a:txBody>
                  <a:tcPr>
                    <a:cell3D prstMaterial="dkEdge">
                      <a:bevel w="77470" h="12700" prst="softRound"/>
                      <a:lightRig rig="flood" dir="t"/>
                    </a:cell3D>
                  </a:tcPr>
                </a:tc>
                <a:tc>
                  <a:txBody>
                    <a:bodyPr/>
                    <a:lstStyle/>
                    <a:p>
                      <a:pPr algn="ctr"/>
                      <a:r>
                        <a:rPr lang="en-US" sz="1400" b="1" dirty="0" smtClean="0">
                          <a:solidFill>
                            <a:schemeClr val="bg1"/>
                          </a:solidFill>
                        </a:rPr>
                        <a:t>14 P/O</a:t>
                      </a:r>
                      <a:endParaRPr lang="en-US" sz="1050" b="1" dirty="0">
                        <a:solidFill>
                          <a:schemeClr val="bg1"/>
                        </a:solidFill>
                      </a:endParaRPr>
                    </a:p>
                  </a:txBody>
                  <a:tcPr>
                    <a:cell3D prstMaterial="dkEdge">
                      <a:bevel w="77470" h="12700" prst="softRound"/>
                      <a:lightRig rig="flood" dir="t"/>
                    </a:cell3D>
                    <a:solidFill>
                      <a:srgbClr val="FF0000"/>
                    </a:solidFill>
                  </a:tcPr>
                </a:tc>
                <a:tc>
                  <a:txBody>
                    <a:bodyPr/>
                    <a:lstStyle/>
                    <a:p>
                      <a:pPr algn="ctr"/>
                      <a:r>
                        <a:rPr lang="en-US" sz="1400" dirty="0" smtClean="0"/>
                        <a:t>15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800" b="1" dirty="0" smtClean="0"/>
                        <a:t>16 W/S?</a:t>
                      </a:r>
                      <a:endParaRPr lang="en-US" sz="1800" b="1" dirty="0"/>
                    </a:p>
                  </a:txBody>
                  <a:tcPr>
                    <a:cell3D prstMaterial="dkEdge">
                      <a:bevel w="77470" h="12700" prst="softRound"/>
                      <a:lightRig rig="flood" dir="t"/>
                    </a:cell3D>
                    <a:solidFill>
                      <a:srgbClr val="00FF00"/>
                    </a:solidFill>
                  </a:tcPr>
                </a:tc>
                <a:tc>
                  <a:txBody>
                    <a:bodyPr/>
                    <a:lstStyle/>
                    <a:p>
                      <a:pPr algn="ctr"/>
                      <a:r>
                        <a:rPr lang="en-US" sz="1400" dirty="0" smtClean="0"/>
                        <a:t>17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800" b="1" dirty="0" smtClean="0"/>
                        <a:t>18 </a:t>
                      </a:r>
                      <a:r>
                        <a:rPr lang="en-US" sz="1800" b="1" dirty="0" err="1" smtClean="0"/>
                        <a:t>Ress</a:t>
                      </a:r>
                      <a:r>
                        <a:rPr lang="en-US" sz="1800" b="1" dirty="0" smtClean="0"/>
                        <a:t>.</a:t>
                      </a:r>
                      <a:endParaRPr lang="en-US" sz="1800" b="1" dirty="0"/>
                    </a:p>
                  </a:txBody>
                  <a:tcPr>
                    <a:cell3D prstMaterial="dkEdge">
                      <a:bevel w="77470" h="12700" prst="softRound"/>
                      <a:lightRig rig="flood" dir="t"/>
                    </a:cell3D>
                    <a:solidFill>
                      <a:srgbClr val="66CCFF"/>
                    </a:solidFill>
                  </a:tcPr>
                </a:tc>
              </a:tr>
              <a:tr h="372381">
                <a:tc>
                  <a:txBody>
                    <a:bodyPr/>
                    <a:lstStyle/>
                    <a:p>
                      <a:pPr algn="ctr"/>
                      <a:r>
                        <a:rPr lang="en-US" sz="1400" dirty="0" smtClean="0"/>
                        <a:t>19</a:t>
                      </a:r>
                      <a:r>
                        <a:rPr lang="en-US" sz="1400" baseline="0" dirty="0" smtClean="0"/>
                        <a:t> ULB</a:t>
                      </a:r>
                      <a:endParaRPr lang="en-US" sz="1400" dirty="0"/>
                    </a:p>
                  </a:txBody>
                  <a:tcPr>
                    <a:lnT w="12700" cmpd="sng">
                      <a:noFill/>
                    </a:lnT>
                    <a:cell3D prstMaterial="dkEdge">
                      <a:bevel w="77470" h="12700" prst="softRound"/>
                      <a:lightRig rig="flood" dir="t"/>
                    </a:cell3D>
                    <a:solidFill>
                      <a:schemeClr val="bg2">
                        <a:lumMod val="90000"/>
                      </a:schemeClr>
                    </a:solidFill>
                  </a:tcPr>
                </a:tc>
                <a:tc>
                  <a:txBody>
                    <a:bodyPr/>
                    <a:lstStyle/>
                    <a:p>
                      <a:pPr algn="ctr"/>
                      <a:r>
                        <a:rPr lang="en-US" sz="1400" dirty="0" smtClean="0"/>
                        <a:t>20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400" b="0" dirty="0" smtClean="0"/>
                        <a:t>21 ULB</a:t>
                      </a:r>
                      <a:endParaRPr lang="en-US" sz="1400" b="0" dirty="0"/>
                    </a:p>
                  </a:txBody>
                  <a:tcPr>
                    <a:cell3D prstMaterial="dkEdge">
                      <a:bevel w="77470" h="12700" prst="softRound"/>
                      <a:lightRig rig="flood" dir="t"/>
                    </a:cell3D>
                    <a:solidFill>
                      <a:schemeClr val="bg2">
                        <a:lumMod val="90000"/>
                      </a:schemeClr>
                    </a:solidFill>
                  </a:tcPr>
                </a:tc>
                <a:tc>
                  <a:txBody>
                    <a:bodyPr/>
                    <a:lstStyle/>
                    <a:p>
                      <a:pPr algn="ctr"/>
                      <a:r>
                        <a:rPr lang="en-US" sz="1400" b="0" dirty="0" smtClean="0"/>
                        <a:t>22</a:t>
                      </a:r>
                      <a:endParaRPr lang="en-US" sz="1400" b="0" dirty="0"/>
                    </a:p>
                  </a:txBody>
                  <a:tcPr>
                    <a:cell3D prstMaterial="dkEdge">
                      <a:bevel w="77470" h="12700" prst="softRound"/>
                      <a:lightRig rig="flood" dir="t"/>
                    </a:cell3D>
                    <a:solidFill>
                      <a:srgbClr val="EFF3F7"/>
                    </a:solidFill>
                  </a:tcPr>
                </a:tc>
                <a:tc>
                  <a:txBody>
                    <a:bodyPr/>
                    <a:lstStyle/>
                    <a:p>
                      <a:pPr algn="ctr"/>
                      <a:r>
                        <a:rPr lang="en-US" sz="1400" dirty="0" smtClean="0"/>
                        <a:t>23</a:t>
                      </a:r>
                      <a:endParaRPr lang="en-US" sz="1400" dirty="0"/>
                    </a:p>
                  </a:txBody>
                  <a:tcPr>
                    <a:cell3D prstMaterial="dkEdge">
                      <a:bevel w="77470" h="12700" prst="softRound"/>
                      <a:lightRig rig="flood" dir="t"/>
                    </a:cell3D>
                    <a:solidFill>
                      <a:srgbClr val="EFF3F7"/>
                    </a:solidFill>
                  </a:tcPr>
                </a:tc>
                <a:tc>
                  <a:txBody>
                    <a:bodyPr/>
                    <a:lstStyle/>
                    <a:p>
                      <a:pPr algn="ctr"/>
                      <a:r>
                        <a:rPr lang="en-US" sz="1400" dirty="0" smtClean="0"/>
                        <a:t>24</a:t>
                      </a:r>
                      <a:endParaRPr lang="en-US" sz="1400" dirty="0"/>
                    </a:p>
                  </a:txBody>
                  <a:tcPr>
                    <a:cell3D prstMaterial="dkEdge">
                      <a:bevel w="77470" h="12700" prst="softRound"/>
                      <a:lightRig rig="flood" dir="t"/>
                    </a:cell3D>
                  </a:tcPr>
                </a:tc>
                <a:tc>
                  <a:txBody>
                    <a:bodyPr/>
                    <a:lstStyle/>
                    <a:p>
                      <a:pPr algn="ctr"/>
                      <a:r>
                        <a:rPr lang="en-US" sz="1400" b="1" dirty="0" smtClean="0"/>
                        <a:t>25</a:t>
                      </a:r>
                      <a:endParaRPr lang="en-US" sz="1400" b="1" dirty="0"/>
                    </a:p>
                  </a:txBody>
                  <a:tcPr>
                    <a:cell3D prstMaterial="dkEdge">
                      <a:bevel w="77470" h="12700" prst="softRound"/>
                      <a:lightRig rig="flood" dir="t"/>
                    </a:cell3D>
                    <a:solidFill>
                      <a:srgbClr val="DCE5EE"/>
                    </a:solidFill>
                  </a:tcPr>
                </a:tc>
              </a:tr>
            </a:tbl>
          </a:graphicData>
        </a:graphic>
      </p:graphicFrame>
      <p:sp>
        <p:nvSpPr>
          <p:cNvPr id="37" name="TextBox 36"/>
          <p:cNvSpPr txBox="1"/>
          <p:nvPr/>
        </p:nvSpPr>
        <p:spPr>
          <a:xfrm>
            <a:off x="563880" y="2239975"/>
            <a:ext cx="5038344" cy="1323439"/>
          </a:xfrm>
          <a:prstGeom prst="rect">
            <a:avLst/>
          </a:prstGeom>
          <a:noFill/>
        </p:spPr>
        <p:txBody>
          <a:bodyPr wrap="square" rtlCol="0">
            <a:spAutoFit/>
            <a:scene3d>
              <a:camera prst="orthographicFront"/>
              <a:lightRig rig="threePt" dir="t"/>
            </a:scene3d>
            <a:sp3d extrusionH="57150">
              <a:bevelT w="38100" h="38100"/>
            </a:sp3d>
          </a:bodyPr>
          <a:lstStyle/>
          <a:p>
            <a:r>
              <a:rPr lang="en-US" sz="2000" b="1" dirty="0" smtClean="0">
                <a:solidFill>
                  <a:srgbClr val="006600"/>
                </a:solidFill>
              </a:rPr>
              <a:t>Abib 16 Wave Sheaf Ascension </a:t>
            </a:r>
            <a:r>
              <a:rPr lang="en-US" sz="2000" b="1" dirty="0" smtClean="0">
                <a:solidFill>
                  <a:srgbClr val="C00000"/>
                </a:solidFill>
              </a:rPr>
              <a:t>is again       celebrated before the Resurrection.   </a:t>
            </a:r>
            <a:br>
              <a:rPr lang="en-US" sz="2000" b="1" dirty="0" smtClean="0">
                <a:solidFill>
                  <a:srgbClr val="C00000"/>
                </a:solidFill>
              </a:rPr>
            </a:br>
            <a:r>
              <a:rPr lang="en-US" sz="2000" b="1" dirty="0" smtClean="0">
                <a:solidFill>
                  <a:srgbClr val="C00000"/>
                </a:solidFill>
              </a:rPr>
              <a:t>Abib 16 FAILS to prophesy the “day” </a:t>
            </a:r>
            <a:br>
              <a:rPr lang="en-US" sz="2000" b="1" dirty="0" smtClean="0">
                <a:solidFill>
                  <a:srgbClr val="C00000"/>
                </a:solidFill>
              </a:rPr>
            </a:br>
            <a:r>
              <a:rPr lang="en-US" sz="2000" b="1" dirty="0" smtClean="0">
                <a:solidFill>
                  <a:srgbClr val="C00000"/>
                </a:solidFill>
              </a:rPr>
              <a:t>of </a:t>
            </a:r>
            <a:r>
              <a:rPr lang="en-US" sz="2000" b="1" dirty="0" smtClean="0">
                <a:solidFill>
                  <a:srgbClr val="0066FF"/>
                </a:solidFill>
              </a:rPr>
              <a:t>Yahusha’s</a:t>
            </a:r>
            <a:r>
              <a:rPr lang="en-US" sz="2000" b="1" dirty="0" smtClean="0">
                <a:solidFill>
                  <a:srgbClr val="C00000"/>
                </a:solidFill>
              </a:rPr>
              <a:t> actual Wave Sheaf Offering!</a:t>
            </a:r>
            <a:endParaRPr lang="en-US" sz="2000" b="1" dirty="0">
              <a:solidFill>
                <a:srgbClr val="C00000"/>
              </a:solidFill>
            </a:endParaRPr>
          </a:p>
        </p:txBody>
      </p:sp>
      <p:pic>
        <p:nvPicPr>
          <p:cNvPr id="41" name="Picture 2" descr="C:\Users\Rae\Desktop\reaping_the_harvest-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50245" y="1996440"/>
            <a:ext cx="990600" cy="1341273"/>
          </a:xfrm>
          <a:prstGeom prst="rect">
            <a:avLst/>
          </a:prstGeom>
          <a:ln w="76200">
            <a:solidFill>
              <a:srgbClr val="0070C0"/>
            </a:solidFill>
          </a:ln>
          <a:effectLst>
            <a:glow rad="228600">
              <a:schemeClr val="accent1">
                <a:satMod val="175000"/>
                <a:alpha val="40000"/>
              </a:schemeClr>
            </a:glow>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42" name="Picture 3"/>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7331414" y="1936906"/>
            <a:ext cx="1418807" cy="1034894"/>
          </a:xfrm>
          <a:prstGeom prst="rect">
            <a:avLst/>
          </a:prstGeom>
          <a:ln w="76200">
            <a:solidFill>
              <a:schemeClr val="accent2">
                <a:lumMod val="75000"/>
              </a:schemeClr>
            </a:solidFill>
          </a:ln>
          <a:effectLst>
            <a:glow rad="228600">
              <a:schemeClr val="accent6">
                <a:satMod val="175000"/>
                <a:alpha val="40000"/>
              </a:schemeClr>
            </a:glow>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4" name="Right Arrow 43"/>
          <p:cNvSpPr/>
          <p:nvPr/>
        </p:nvSpPr>
        <p:spPr>
          <a:xfrm>
            <a:off x="4041648" y="1713129"/>
            <a:ext cx="3657600" cy="304800"/>
          </a:xfrm>
          <a:prstGeom prst="rightArrow">
            <a:avLst/>
          </a:prstGeom>
          <a:gradFill flip="none" rotWithShape="1">
            <a:gsLst>
              <a:gs pos="0">
                <a:srgbClr val="FFF200"/>
              </a:gs>
              <a:gs pos="45000">
                <a:srgbClr val="FF7A00"/>
              </a:gs>
              <a:gs pos="70000">
                <a:srgbClr val="FF0300"/>
              </a:gs>
              <a:gs pos="100000">
                <a:srgbClr val="4D0808"/>
              </a:gs>
            </a:gsLst>
            <a:lin ang="13500000" scaled="1"/>
            <a:tileRect/>
          </a:gradFill>
          <a:ln>
            <a:solidFill>
              <a:srgbClr val="7030A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ontent Placeholder 2"/>
          <p:cNvSpPr txBox="1">
            <a:spLocks/>
          </p:cNvSpPr>
          <p:nvPr/>
        </p:nvSpPr>
        <p:spPr>
          <a:xfrm>
            <a:off x="7101" y="1103529"/>
            <a:ext cx="1004674" cy="762000"/>
          </a:xfrm>
          <a:prstGeom prst="rect">
            <a:avLst/>
          </a:prstGeom>
          <a:noFill/>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4000" b="1" spc="50" dirty="0" smtClean="0">
                <a:ln w="11430"/>
                <a:solidFill>
                  <a:srgbClr val="FF0000"/>
                </a:solidFill>
                <a:effectLst>
                  <a:outerShdw blurRad="76200" dist="50800" dir="5400000" algn="tl" rotWithShape="0">
                    <a:srgbClr val="000000">
                      <a:alpha val="65000"/>
                    </a:srgbClr>
                  </a:outerShdw>
                </a:effectLst>
              </a:rPr>
              <a:t>#2</a:t>
            </a:r>
          </a:p>
        </p:txBody>
      </p:sp>
      <p:sp>
        <p:nvSpPr>
          <p:cNvPr id="46" name="Title 1"/>
          <p:cNvSpPr txBox="1">
            <a:spLocks/>
          </p:cNvSpPr>
          <p:nvPr/>
        </p:nvSpPr>
        <p:spPr>
          <a:xfrm>
            <a:off x="-76200" y="63550"/>
            <a:ext cx="92964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spc="50" dirty="0">
                <a:ln w="11430"/>
                <a:solidFill>
                  <a:srgbClr val="FF0000"/>
                </a:solidFill>
                <a:effectLst>
                  <a:glow rad="127000">
                    <a:schemeClr val="accent2">
                      <a:lumMod val="20000"/>
                      <a:lumOff val="80000"/>
                    </a:schemeClr>
                  </a:glow>
                  <a:outerShdw blurRad="76200" dist="50800" dir="5400000" algn="tl" rotWithShape="0">
                    <a:srgbClr val="000000">
                      <a:alpha val="65000"/>
                    </a:srgbClr>
                  </a:outerShdw>
                </a:effectLst>
              </a:rPr>
              <a:t>Conflict #</a:t>
            </a:r>
            <a:r>
              <a:rPr lang="en-US" sz="3200" spc="50" dirty="0" smtClean="0">
                <a:ln w="11430"/>
                <a:solidFill>
                  <a:srgbClr val="FF0000"/>
                </a:solidFill>
                <a:effectLst>
                  <a:glow rad="127000">
                    <a:schemeClr val="accent2">
                      <a:lumMod val="20000"/>
                      <a:lumOff val="80000"/>
                    </a:schemeClr>
                  </a:glow>
                  <a:outerShdw blurRad="76200" dist="50800" dir="5400000" algn="tl" rotWithShape="0">
                    <a:srgbClr val="000000">
                      <a:alpha val="65000"/>
                    </a:srgbClr>
                  </a:outerShdw>
                </a:effectLst>
              </a:rPr>
              <a:t>2 </a:t>
            </a:r>
            <a:r>
              <a:rPr lang="en-US" sz="3200" spc="50" dirty="0" smtClean="0">
                <a:ln w="11430"/>
                <a:solidFill>
                  <a:srgbClr val="FF0000"/>
                </a:solidFill>
                <a:effectLst>
                  <a:outerShdw blurRad="76200" dist="50800" dir="5400000" algn="tl" rotWithShape="0">
                    <a:srgbClr val="000000">
                      <a:alpha val="65000"/>
                    </a:srgbClr>
                  </a:outerShdw>
                </a:effectLst>
              </a:rPr>
              <a:t> T</a:t>
            </a:r>
            <a:r>
              <a:rPr lang="en-US" sz="2400" spc="50" dirty="0" smtClean="0">
                <a:ln w="11430"/>
                <a:solidFill>
                  <a:srgbClr val="FF0000"/>
                </a:solidFill>
                <a:effectLst>
                  <a:outerShdw blurRad="76200" dist="50800" dir="5400000" algn="tl" rotWithShape="0">
                    <a:srgbClr val="000000">
                      <a:alpha val="65000"/>
                    </a:srgbClr>
                  </a:outerShdw>
                </a:effectLst>
              </a:rPr>
              <a:t>UE</a:t>
            </a:r>
            <a:r>
              <a:rPr lang="en-US" sz="3200" spc="50" dirty="0" smtClean="0">
                <a:ln w="11430"/>
                <a:solidFill>
                  <a:srgbClr val="FF0000"/>
                </a:solidFill>
                <a:effectLst>
                  <a:outerShdw blurRad="76200" dist="50800" dir="5400000" algn="tl" rotWithShape="0">
                    <a:srgbClr val="000000">
                      <a:alpha val="65000"/>
                    </a:srgbClr>
                  </a:outerShdw>
                </a:effectLst>
              </a:rPr>
              <a:t> </a:t>
            </a:r>
            <a:r>
              <a:rPr lang="en-US" sz="4000" spc="50" dirty="0" smtClean="0">
                <a:ln w="11430"/>
                <a:solidFill>
                  <a:srgbClr val="FF0000"/>
                </a:solidFill>
                <a:effectLst>
                  <a:outerShdw blurRad="76200" dist="50800" dir="5400000" algn="tl" rotWithShape="0">
                    <a:srgbClr val="000000">
                      <a:alpha val="65000"/>
                    </a:srgbClr>
                  </a:outerShdw>
                </a:effectLst>
              </a:rPr>
              <a:t>Passover</a:t>
            </a:r>
            <a:r>
              <a:rPr lang="en-US" sz="4400" spc="50" dirty="0" smtClean="0">
                <a:ln w="11430"/>
                <a:solidFill>
                  <a:srgbClr val="FF0000"/>
                </a:solidFill>
                <a:effectLst>
                  <a:outerShdw blurRad="76200" dist="50800" dir="5400000" algn="tl" rotWithShape="0">
                    <a:srgbClr val="000000">
                      <a:alpha val="65000"/>
                    </a:srgbClr>
                  </a:outerShdw>
                </a:effectLst>
              </a:rPr>
              <a:t> </a:t>
            </a:r>
            <a:r>
              <a:rPr lang="en-US" sz="4000" spc="50" dirty="0" smtClean="0">
                <a:ln w="11430"/>
                <a:solidFill>
                  <a:srgbClr val="8C4C64"/>
                </a:solidFill>
                <a:effectLst>
                  <a:outerShdw blurRad="76200" dist="50800" dir="5400000" algn="tl" rotWithShape="0">
                    <a:srgbClr val="000000">
                      <a:alpha val="65000"/>
                    </a:srgbClr>
                  </a:outerShdw>
                </a:effectLst>
              </a:rPr>
              <a:t>&amp;</a:t>
            </a:r>
            <a:r>
              <a:rPr lang="en-US" sz="4400" spc="50" dirty="0" smtClean="0">
                <a:ln w="11430"/>
                <a:solidFill>
                  <a:srgbClr val="8C4C64"/>
                </a:solidFill>
                <a:effectLst>
                  <a:outerShdw blurRad="76200" dist="50800" dir="5400000" algn="tl" rotWithShape="0">
                    <a:srgbClr val="000000">
                      <a:alpha val="65000"/>
                    </a:srgbClr>
                  </a:outerShdw>
                </a:effectLst>
              </a:rPr>
              <a:t> </a:t>
            </a:r>
            <a:r>
              <a:rPr lang="en-US" sz="3200" spc="50" dirty="0" smtClean="0">
                <a:ln w="11430"/>
                <a:solidFill>
                  <a:srgbClr val="00B050"/>
                </a:solidFill>
                <a:effectLst>
                  <a:outerShdw blurRad="76200" dist="50800" dir="5400000" algn="tl" rotWithShape="0">
                    <a:srgbClr val="000000">
                      <a:alpha val="65000"/>
                    </a:srgbClr>
                  </a:outerShdw>
                </a:effectLst>
              </a:rPr>
              <a:t>T</a:t>
            </a:r>
            <a:r>
              <a:rPr lang="en-US" sz="2400" spc="50" dirty="0" smtClean="0">
                <a:ln w="11430"/>
                <a:solidFill>
                  <a:srgbClr val="00B050"/>
                </a:solidFill>
                <a:effectLst>
                  <a:outerShdw blurRad="76200" dist="50800" dir="5400000" algn="tl" rotWithShape="0">
                    <a:srgbClr val="000000">
                      <a:alpha val="65000"/>
                    </a:srgbClr>
                  </a:outerShdw>
                </a:effectLst>
              </a:rPr>
              <a:t>HUR </a:t>
            </a:r>
            <a:r>
              <a:rPr lang="en-US" sz="4000" spc="50" dirty="0" smtClean="0">
                <a:ln w="11430"/>
                <a:solidFill>
                  <a:srgbClr val="00B050"/>
                </a:solidFill>
                <a:effectLst>
                  <a:outerShdw blurRad="76200" dist="50800" dir="5400000" algn="tl" rotWithShape="0">
                    <a:srgbClr val="000000">
                      <a:alpha val="65000"/>
                    </a:srgbClr>
                  </a:outerShdw>
                </a:effectLst>
              </a:rPr>
              <a:t>Wave Sheaf</a:t>
            </a:r>
            <a:endParaRPr lang="en-US" sz="1200" spc="50" dirty="0">
              <a:ln w="11430"/>
              <a:solidFill>
                <a:srgbClr val="FF0000"/>
              </a:solidFill>
              <a:effectLst>
                <a:outerShdw blurRad="76200" dist="50800" dir="5400000" algn="tl" rotWithShape="0">
                  <a:srgbClr val="000000">
                    <a:alpha val="65000"/>
                  </a:srgbClr>
                </a:outerShdw>
              </a:effectLst>
            </a:endParaRPr>
          </a:p>
        </p:txBody>
      </p:sp>
      <p:sp>
        <p:nvSpPr>
          <p:cNvPr id="48" name="Title 1"/>
          <p:cNvSpPr txBox="1">
            <a:spLocks/>
          </p:cNvSpPr>
          <p:nvPr/>
        </p:nvSpPr>
        <p:spPr>
          <a:xfrm>
            <a:off x="4297680" y="3456378"/>
            <a:ext cx="4800600" cy="518214"/>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spc="300" dirty="0" smtClean="0">
                <a:ln w="11430"/>
                <a:solidFill>
                  <a:srgbClr val="00B0F0"/>
                </a:solidFill>
                <a:effectLst>
                  <a:glow rad="127000">
                    <a:srgbClr val="FFFF00"/>
                  </a:glow>
                  <a:outerShdw blurRad="76200" dist="50800" dir="5400000" algn="tl" rotWithShape="0">
                    <a:srgbClr val="000000">
                      <a:alpha val="65000"/>
                    </a:srgbClr>
                  </a:outerShdw>
                </a:effectLst>
              </a:rPr>
              <a:t>ON  Covenant  Calendar!</a:t>
            </a:r>
            <a:endParaRPr lang="en-US" sz="1100" spc="300" dirty="0">
              <a:ln w="11430"/>
              <a:solidFill>
                <a:srgbClr val="00B0F0"/>
              </a:solidFill>
              <a:effectLst>
                <a:glow rad="127000">
                  <a:srgbClr val="FFFF00"/>
                </a:glow>
                <a:outerShdw blurRad="76200" dist="50800" dir="5400000" algn="tl" rotWithShape="0">
                  <a:srgbClr val="000000">
                    <a:alpha val="65000"/>
                  </a:srgbClr>
                </a:outerShdw>
              </a:effectLst>
            </a:endParaRPr>
          </a:p>
        </p:txBody>
      </p:sp>
      <p:pic>
        <p:nvPicPr>
          <p:cNvPr id="49" name="Picture 11" descr="C:\Users\Rae\Desktop\Art on Desktop\white man clip art\makr x png.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739163" y="4487755"/>
            <a:ext cx="388089" cy="44353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1" descr="C:\Users\Rae\Desktop\Art on Desktop\white man clip art\makr x png.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1959" y="1484529"/>
            <a:ext cx="388089" cy="443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7553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2000"/>
                                        <p:tgtEl>
                                          <p:spTgt spid="44"/>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up)">
                                      <p:cBhvr>
                                        <p:cTn id="11" dur="1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arn(inVertical)">
                                      <p:cBhvr>
                                        <p:cTn id="16" dur="1000"/>
                                        <p:tgtEl>
                                          <p:spTgt spid="37"/>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2000"/>
                                        <p:tgtEl>
                                          <p:spTgt spid="41"/>
                                        </p:tgtEl>
                                      </p:cBhvr>
                                    </p:animEffect>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1000" fill="hold"/>
                                        <p:tgtEl>
                                          <p:spTgt spid="23"/>
                                        </p:tgtEl>
                                        <p:attrNameLst>
                                          <p:attrName>ppt_w</p:attrName>
                                        </p:attrNameLst>
                                      </p:cBhvr>
                                      <p:tavLst>
                                        <p:tav tm="0">
                                          <p:val>
                                            <p:fltVal val="0"/>
                                          </p:val>
                                        </p:tav>
                                        <p:tav tm="100000">
                                          <p:val>
                                            <p:strVal val="#ppt_w"/>
                                          </p:val>
                                        </p:tav>
                                      </p:tavLst>
                                    </p:anim>
                                    <p:anim calcmode="lin" valueType="num">
                                      <p:cBhvr>
                                        <p:cTn id="25" dur="1000" fill="hold"/>
                                        <p:tgtEl>
                                          <p:spTgt spid="23"/>
                                        </p:tgtEl>
                                        <p:attrNameLst>
                                          <p:attrName>ppt_h</p:attrName>
                                        </p:attrNameLst>
                                      </p:cBhvr>
                                      <p:tavLst>
                                        <p:tav tm="0">
                                          <p:val>
                                            <p:fltVal val="0"/>
                                          </p:val>
                                        </p:tav>
                                        <p:tav tm="100000">
                                          <p:val>
                                            <p:strVal val="#ppt_h"/>
                                          </p:val>
                                        </p:tav>
                                      </p:tavLst>
                                    </p:anim>
                                    <p:anim calcmode="lin" valueType="num">
                                      <p:cBhvr>
                                        <p:cTn id="26" dur="1000" fill="hold"/>
                                        <p:tgtEl>
                                          <p:spTgt spid="23"/>
                                        </p:tgtEl>
                                        <p:attrNameLst>
                                          <p:attrName>style.rotation</p:attrName>
                                        </p:attrNameLst>
                                      </p:cBhvr>
                                      <p:tavLst>
                                        <p:tav tm="0">
                                          <p:val>
                                            <p:fltVal val="90"/>
                                          </p:val>
                                        </p:tav>
                                        <p:tav tm="100000">
                                          <p:val>
                                            <p:fltVal val="0"/>
                                          </p:val>
                                        </p:tav>
                                      </p:tavLst>
                                    </p:anim>
                                    <p:animEffect transition="in" filter="fade">
                                      <p:cBhvr>
                                        <p:cTn id="27" dur="1000"/>
                                        <p:tgtEl>
                                          <p:spTgt spid="23"/>
                                        </p:tgtEl>
                                      </p:cBhvr>
                                    </p:animEffect>
                                  </p:childTnLst>
                                </p:cTn>
                              </p:par>
                            </p:childTnLst>
                          </p:cTn>
                        </p:par>
                        <p:par>
                          <p:cTn id="28" fill="hold">
                            <p:stCondLst>
                              <p:cond delay="4000"/>
                            </p:stCondLst>
                            <p:childTnLst>
                              <p:par>
                                <p:cTn id="29" presetID="45" presetClass="entr" presetSubtype="0" fill="hold" nodeType="afterEffect">
                                  <p:stCondLst>
                                    <p:cond delay="5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2000"/>
                                        <p:tgtEl>
                                          <p:spTgt spid="23"/>
                                        </p:tgtEl>
                                      </p:cBhvr>
                                    </p:animEffect>
                                    <p:anim calcmode="lin" valueType="num">
                                      <p:cBhvr>
                                        <p:cTn id="32" dur="2000" fill="hold"/>
                                        <p:tgtEl>
                                          <p:spTgt spid="23"/>
                                        </p:tgtEl>
                                        <p:attrNameLst>
                                          <p:attrName>ppt_w</p:attrName>
                                        </p:attrNameLst>
                                      </p:cBhvr>
                                      <p:tavLst>
                                        <p:tav tm="0" fmla="#ppt_w*sin(2.5*pi*$)">
                                          <p:val>
                                            <p:fltVal val="0"/>
                                          </p:val>
                                        </p:tav>
                                        <p:tav tm="100000">
                                          <p:val>
                                            <p:fltVal val="1"/>
                                          </p:val>
                                        </p:tav>
                                      </p:tavLst>
                                    </p:anim>
                                    <p:anim calcmode="lin" valueType="num">
                                      <p:cBhvr>
                                        <p:cTn id="33"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left)">
                                      <p:cBhvr>
                                        <p:cTn id="38" dur="2000"/>
                                        <p:tgtEl>
                                          <p:spTgt spid="48"/>
                                        </p:tgtEl>
                                      </p:cBhvr>
                                    </p:animEffect>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2000"/>
                                        <p:tgtEl>
                                          <p:spTgt spid="35"/>
                                        </p:tgtEl>
                                      </p:cBhvr>
                                    </p:animEffect>
                                  </p:childTnLst>
                                </p:cTn>
                              </p:par>
                            </p:childTnLst>
                          </p:cTn>
                        </p:par>
                        <p:par>
                          <p:cTn id="48" fill="hold">
                            <p:stCondLst>
                              <p:cond delay="2000"/>
                            </p:stCondLst>
                            <p:childTnLst>
                              <p:par>
                                <p:cTn id="49" presetID="22" presetClass="entr" presetSubtype="1" fill="hold"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ipe(up)">
                                      <p:cBhvr>
                                        <p:cTn id="51" dur="1500"/>
                                        <p:tgtEl>
                                          <p:spTgt spid="40"/>
                                        </p:tgtEl>
                                      </p:cBhvr>
                                    </p:animEffect>
                                  </p:childTnLst>
                                </p:cTn>
                              </p:par>
                            </p:childTnLst>
                          </p:cTn>
                        </p:par>
                        <p:par>
                          <p:cTn id="52" fill="hold">
                            <p:stCondLst>
                              <p:cond delay="3500"/>
                            </p:stCondLst>
                            <p:childTnLst>
                              <p:par>
                                <p:cTn id="53" presetID="22" presetClass="entr" presetSubtype="1" fill="hold" nodeType="afterEffect">
                                  <p:stCondLst>
                                    <p:cond delay="0"/>
                                  </p:stCondLst>
                                  <p:childTnLst>
                                    <p:set>
                                      <p:cBhvr>
                                        <p:cTn id="54" dur="1" fill="hold">
                                          <p:stCondLst>
                                            <p:cond delay="0"/>
                                          </p:stCondLst>
                                        </p:cTn>
                                        <p:tgtEl>
                                          <p:spTgt spid="5122"/>
                                        </p:tgtEl>
                                        <p:attrNameLst>
                                          <p:attrName>style.visibility</p:attrName>
                                        </p:attrNameLst>
                                      </p:cBhvr>
                                      <p:to>
                                        <p:strVal val="visible"/>
                                      </p:to>
                                    </p:set>
                                    <p:animEffect transition="in" filter="wipe(up)">
                                      <p:cBhvr>
                                        <p:cTn id="55" dur="1500"/>
                                        <p:tgtEl>
                                          <p:spTgt spid="5122"/>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barn(inVertical)">
                                      <p:cBhvr>
                                        <p:cTn id="60" dur="1000"/>
                                        <p:tgtEl>
                                          <p:spTgt spid="33"/>
                                        </p:tgtEl>
                                      </p:cBhvr>
                                    </p:animEffect>
                                  </p:childTnLst>
                                </p:cTn>
                              </p:par>
                            </p:childTnLst>
                          </p:cTn>
                        </p:par>
                        <p:par>
                          <p:cTn id="61" fill="hold">
                            <p:stCondLst>
                              <p:cond delay="1000"/>
                            </p:stCondLst>
                            <p:childTnLst>
                              <p:par>
                                <p:cTn id="62" presetID="31" presetClass="entr" presetSubtype="0" fill="hold"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1000" fill="hold"/>
                                        <p:tgtEl>
                                          <p:spTgt spid="36"/>
                                        </p:tgtEl>
                                        <p:attrNameLst>
                                          <p:attrName>ppt_w</p:attrName>
                                        </p:attrNameLst>
                                      </p:cBhvr>
                                      <p:tavLst>
                                        <p:tav tm="0">
                                          <p:val>
                                            <p:fltVal val="0"/>
                                          </p:val>
                                        </p:tav>
                                        <p:tav tm="100000">
                                          <p:val>
                                            <p:strVal val="#ppt_w"/>
                                          </p:val>
                                        </p:tav>
                                      </p:tavLst>
                                    </p:anim>
                                    <p:anim calcmode="lin" valueType="num">
                                      <p:cBhvr>
                                        <p:cTn id="65" dur="1000" fill="hold"/>
                                        <p:tgtEl>
                                          <p:spTgt spid="36"/>
                                        </p:tgtEl>
                                        <p:attrNameLst>
                                          <p:attrName>ppt_h</p:attrName>
                                        </p:attrNameLst>
                                      </p:cBhvr>
                                      <p:tavLst>
                                        <p:tav tm="0">
                                          <p:val>
                                            <p:fltVal val="0"/>
                                          </p:val>
                                        </p:tav>
                                        <p:tav tm="100000">
                                          <p:val>
                                            <p:strVal val="#ppt_h"/>
                                          </p:val>
                                        </p:tav>
                                      </p:tavLst>
                                    </p:anim>
                                    <p:anim calcmode="lin" valueType="num">
                                      <p:cBhvr>
                                        <p:cTn id="66" dur="1000" fill="hold"/>
                                        <p:tgtEl>
                                          <p:spTgt spid="36"/>
                                        </p:tgtEl>
                                        <p:attrNameLst>
                                          <p:attrName>style.rotation</p:attrName>
                                        </p:attrNameLst>
                                      </p:cBhvr>
                                      <p:tavLst>
                                        <p:tav tm="0">
                                          <p:val>
                                            <p:fltVal val="90"/>
                                          </p:val>
                                        </p:tav>
                                        <p:tav tm="100000">
                                          <p:val>
                                            <p:fltVal val="0"/>
                                          </p:val>
                                        </p:tav>
                                      </p:tavLst>
                                    </p:anim>
                                    <p:animEffect transition="in" filter="fade">
                                      <p:cBhvr>
                                        <p:cTn id="67" dur="1000"/>
                                        <p:tgtEl>
                                          <p:spTgt spid="36"/>
                                        </p:tgtEl>
                                      </p:cBhvr>
                                    </p:animEffect>
                                  </p:childTnLst>
                                </p:cTn>
                              </p:par>
                            </p:childTnLst>
                          </p:cTn>
                        </p:par>
                        <p:par>
                          <p:cTn id="68" fill="hold">
                            <p:stCondLst>
                              <p:cond delay="2000"/>
                            </p:stCondLst>
                            <p:childTnLst>
                              <p:par>
                                <p:cTn id="69" presetID="4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2000"/>
                                        <p:tgtEl>
                                          <p:spTgt spid="49"/>
                                        </p:tgtEl>
                                      </p:cBhvr>
                                    </p:animEffect>
                                    <p:anim calcmode="lin" valueType="num">
                                      <p:cBhvr>
                                        <p:cTn id="72" dur="2000" fill="hold"/>
                                        <p:tgtEl>
                                          <p:spTgt spid="49"/>
                                        </p:tgtEl>
                                        <p:attrNameLst>
                                          <p:attrName>ppt_w</p:attrName>
                                        </p:attrNameLst>
                                      </p:cBhvr>
                                      <p:tavLst>
                                        <p:tav tm="0" fmla="#ppt_w*sin(2.5*pi*$)">
                                          <p:val>
                                            <p:fltVal val="0"/>
                                          </p:val>
                                        </p:tav>
                                        <p:tav tm="100000">
                                          <p:val>
                                            <p:fltVal val="1"/>
                                          </p:val>
                                        </p:tav>
                                      </p:tavLst>
                                    </p:anim>
                                    <p:anim calcmode="lin" valueType="num">
                                      <p:cBhvr>
                                        <p:cTn id="73" dur="2000" fill="hold"/>
                                        <p:tgtEl>
                                          <p:spTgt spid="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animBg="1"/>
      <p:bldP spid="37" grpId="0"/>
      <p:bldP spid="44" grpId="0" animBg="1"/>
      <p:bldP spid="4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04025"/>
            <a:ext cx="1828800" cy="365125"/>
          </a:xfrm>
        </p:spPr>
        <p:txBody>
          <a:bodyPr/>
          <a:lstStyle/>
          <a:p>
            <a:fld id="{5C014052-953B-4273-8F47-BF25327D5B24}" type="slidenum">
              <a:rPr lang="en-US" smtClean="0"/>
              <a:t>36</a:t>
            </a:fld>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2608050883"/>
              </p:ext>
            </p:extLst>
          </p:nvPr>
        </p:nvGraphicFramePr>
        <p:xfrm>
          <a:off x="438404" y="762000"/>
          <a:ext cx="8229599" cy="1166859"/>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98239">
                <a:tc>
                  <a:txBody>
                    <a:bodyPr/>
                    <a:lstStyle/>
                    <a:p>
                      <a:pPr algn="ctr"/>
                      <a:r>
                        <a:rPr lang="en-US" sz="1600" dirty="0" smtClean="0"/>
                        <a:t>1</a:t>
                      </a:r>
                      <a:r>
                        <a:rPr lang="en-US" sz="1600" baseline="30000" dirty="0" smtClean="0"/>
                        <a:t>st</a:t>
                      </a:r>
                      <a:r>
                        <a:rPr lang="en-US" sz="1600" dirty="0" smtClean="0"/>
                        <a:t> (Sun)</a:t>
                      </a:r>
                      <a:endParaRPr lang="en-US" sz="1600" dirty="0"/>
                    </a:p>
                  </a:txBody>
                  <a:tcPr>
                    <a:lnB w="38100" cmpd="sng">
                      <a:noFill/>
                    </a:lnB>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solidFill>
                      <a:srgbClr val="94B6D2"/>
                    </a:solidFill>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solidFill>
                      <a:srgbClr val="94B6D2"/>
                    </a:solidFill>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72380">
                <a:tc>
                  <a:txBody>
                    <a:bodyPr/>
                    <a:lstStyle/>
                    <a:p>
                      <a:pPr algn="ctr"/>
                      <a:r>
                        <a:rPr lang="en-US" sz="1400" dirty="0" smtClean="0"/>
                        <a:t>9</a:t>
                      </a:r>
                      <a:endParaRPr lang="en-US" sz="1400" dirty="0"/>
                    </a:p>
                  </a:txBody>
                  <a:tcPr>
                    <a:lnT w="12700" cmpd="sng">
                      <a:noFill/>
                    </a:lnT>
                    <a:lnB w="12700" cmpd="sng">
                      <a:noFill/>
                    </a:lnB>
                    <a:cell3D prstMaterial="dkEdge">
                      <a:bevel w="77470" h="12700" prst="softRound"/>
                      <a:lightRig rig="flood" dir="t"/>
                    </a:cell3D>
                  </a:tcPr>
                </a:tc>
                <a:tc>
                  <a:txBody>
                    <a:bodyPr/>
                    <a:lstStyle/>
                    <a:p>
                      <a:pPr algn="ctr"/>
                      <a:r>
                        <a:rPr lang="en-US" sz="1400" dirty="0" smtClean="0"/>
                        <a:t>10</a:t>
                      </a:r>
                      <a:endParaRPr lang="en-US" sz="1400" dirty="0"/>
                    </a:p>
                  </a:txBody>
                  <a:tcPr>
                    <a:cell3D prstMaterial="dkEdge">
                      <a:bevel w="77470" h="12700" prst="softRound"/>
                      <a:lightRig rig="flood" dir="t"/>
                    </a:cell3D>
                  </a:tcPr>
                </a:tc>
                <a:tc>
                  <a:txBody>
                    <a:bodyPr/>
                    <a:lstStyle/>
                    <a:p>
                      <a:pPr algn="ctr"/>
                      <a:r>
                        <a:rPr lang="en-US" sz="1400" dirty="0" smtClean="0"/>
                        <a:t>11</a:t>
                      </a:r>
                      <a:endParaRPr lang="en-US" sz="1400" dirty="0"/>
                    </a:p>
                  </a:txBody>
                  <a:tcPr>
                    <a:cell3D prstMaterial="dkEdge">
                      <a:bevel w="77470" h="12700" prst="softRound"/>
                      <a:lightRig rig="flood" dir="t"/>
                    </a:cell3D>
                    <a:solidFill>
                      <a:srgbClr val="DCE5EE"/>
                    </a:solidFill>
                  </a:tcPr>
                </a:tc>
                <a:tc>
                  <a:txBody>
                    <a:bodyPr/>
                    <a:lstStyle/>
                    <a:p>
                      <a:pPr algn="ctr"/>
                      <a:r>
                        <a:rPr lang="en-US" sz="1400" dirty="0" smtClean="0"/>
                        <a:t>12</a:t>
                      </a:r>
                      <a:endParaRPr lang="en-US" sz="1400" dirty="0"/>
                    </a:p>
                  </a:txBody>
                  <a:tcPr>
                    <a:cell3D prstMaterial="dkEdge">
                      <a:bevel w="77470" h="12700" prst="softRound"/>
                      <a:lightRig rig="flood" dir="t"/>
                    </a:cell3D>
                    <a:solidFill>
                      <a:srgbClr val="DCE5EE"/>
                    </a:solidFill>
                  </a:tcPr>
                </a:tc>
                <a:tc>
                  <a:txBody>
                    <a:bodyPr/>
                    <a:lstStyle/>
                    <a:p>
                      <a:pPr algn="ctr"/>
                      <a:r>
                        <a:rPr lang="en-US" sz="1400" dirty="0" smtClean="0"/>
                        <a:t>13</a:t>
                      </a:r>
                      <a:endParaRPr lang="en-US" sz="1400" dirty="0"/>
                    </a:p>
                  </a:txBody>
                  <a:tcPr>
                    <a:cell3D prstMaterial="dkEdge">
                      <a:bevel w="77470" h="12700" prst="softRound"/>
                      <a:lightRig rig="flood" dir="t"/>
                    </a:cell3D>
                    <a:solidFill>
                      <a:srgbClr val="DCE5EE"/>
                    </a:solidFill>
                  </a:tcPr>
                </a:tc>
                <a:tc>
                  <a:txBody>
                    <a:bodyPr/>
                    <a:lstStyle/>
                    <a:p>
                      <a:pPr algn="ctr"/>
                      <a:r>
                        <a:rPr lang="en-US" sz="1800" b="1" dirty="0" smtClean="0">
                          <a:solidFill>
                            <a:schemeClr val="bg1"/>
                          </a:solidFill>
                        </a:rPr>
                        <a:t>14 P/O</a:t>
                      </a:r>
                      <a:endParaRPr lang="en-US" sz="1200" b="1" dirty="0">
                        <a:solidFill>
                          <a:schemeClr val="bg1"/>
                        </a:solidFill>
                      </a:endParaRPr>
                    </a:p>
                  </a:txBody>
                  <a:tcPr>
                    <a:cell3D prstMaterial="dkEdge">
                      <a:bevel w="77470" h="12700" prst="softRound"/>
                      <a:lightRig rig="flood" dir="t"/>
                    </a:cell3D>
                    <a:solidFill>
                      <a:srgbClr val="FF0000"/>
                    </a:solidFill>
                  </a:tcPr>
                </a:tc>
                <a:tc>
                  <a:txBody>
                    <a:bodyPr/>
                    <a:lstStyle/>
                    <a:p>
                      <a:pPr algn="ctr"/>
                      <a:r>
                        <a:rPr lang="en-US" sz="1800" b="1" dirty="0" smtClean="0"/>
                        <a:t>15 </a:t>
                      </a:r>
                      <a:r>
                        <a:rPr lang="en-US" sz="1800" b="1" dirty="0" err="1" smtClean="0"/>
                        <a:t>Ress</a:t>
                      </a:r>
                      <a:r>
                        <a:rPr lang="en-US" sz="1800" b="1" dirty="0" smtClean="0"/>
                        <a:t>.</a:t>
                      </a:r>
                      <a:endParaRPr lang="en-US" sz="1800" b="1" dirty="0"/>
                    </a:p>
                  </a:txBody>
                  <a:tcPr>
                    <a:cell3D prstMaterial="dkEdge">
                      <a:bevel w="77470" h="12700" prst="softRound"/>
                      <a:lightRig rig="flood" dir="t"/>
                    </a:cell3D>
                    <a:solidFill>
                      <a:srgbClr val="66CCFF"/>
                    </a:solidFill>
                  </a:tcPr>
                </a:tc>
              </a:tr>
              <a:tr h="372381">
                <a:tc>
                  <a:txBody>
                    <a:bodyPr/>
                    <a:lstStyle/>
                    <a:p>
                      <a:pPr algn="ctr"/>
                      <a:r>
                        <a:rPr lang="en-US" sz="2000" b="1" dirty="0" smtClean="0"/>
                        <a:t>16  W/S</a:t>
                      </a:r>
                      <a:endParaRPr lang="en-US" sz="1400" b="1" dirty="0"/>
                    </a:p>
                  </a:txBody>
                  <a:tcPr>
                    <a:lnT w="12700" cmpd="sng">
                      <a:noFill/>
                    </a:lnT>
                    <a:cell3D prstMaterial="dkEdge">
                      <a:bevel w="77470" h="12700" prst="softRound"/>
                      <a:lightRig rig="flood" dir="t"/>
                    </a:cell3D>
                    <a:solidFill>
                      <a:srgbClr val="00FF00"/>
                    </a:solidFill>
                  </a:tcPr>
                </a:tc>
                <a:tc>
                  <a:txBody>
                    <a:bodyPr/>
                    <a:lstStyle/>
                    <a:p>
                      <a:pPr algn="ctr"/>
                      <a:r>
                        <a:rPr lang="en-US" sz="1400" dirty="0" smtClean="0"/>
                        <a:t>17</a:t>
                      </a:r>
                      <a:r>
                        <a:rPr lang="en-US" sz="1400" baseline="0" dirty="0" smtClean="0"/>
                        <a:t>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400" dirty="0" smtClean="0"/>
                        <a:t>18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400" b="0" dirty="0" smtClean="0"/>
                        <a:t>19 ULB</a:t>
                      </a:r>
                      <a:endParaRPr lang="en-US" sz="1400" b="0" dirty="0"/>
                    </a:p>
                  </a:txBody>
                  <a:tcPr>
                    <a:cell3D prstMaterial="dkEdge">
                      <a:bevel w="77470" h="12700" prst="softRound"/>
                      <a:lightRig rig="flood" dir="t"/>
                    </a:cell3D>
                    <a:solidFill>
                      <a:schemeClr val="bg2">
                        <a:lumMod val="90000"/>
                      </a:schemeClr>
                    </a:solidFill>
                  </a:tcPr>
                </a:tc>
                <a:tc>
                  <a:txBody>
                    <a:bodyPr/>
                    <a:lstStyle/>
                    <a:p>
                      <a:pPr algn="ctr"/>
                      <a:r>
                        <a:rPr lang="en-US" sz="1400" dirty="0" smtClean="0"/>
                        <a:t>20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400" dirty="0" smtClean="0"/>
                        <a:t>21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400" b="1" dirty="0" smtClean="0"/>
                        <a:t>22</a:t>
                      </a:r>
                      <a:endParaRPr lang="en-US" sz="1400" b="1" dirty="0"/>
                    </a:p>
                  </a:txBody>
                  <a:tcPr>
                    <a:cell3D prstMaterial="dkEdge">
                      <a:bevel w="77470" h="12700" prst="softRound"/>
                      <a:lightRig rig="flood" dir="t"/>
                    </a:cell3D>
                    <a:solidFill>
                      <a:srgbClr val="DCE5EE"/>
                    </a:solidFill>
                  </a:tcPr>
                </a:tc>
              </a:tr>
            </a:tbl>
          </a:graphicData>
        </a:graphic>
      </p:graphicFrame>
      <p:pic>
        <p:nvPicPr>
          <p:cNvPr id="17" name="Picture 2" descr="C:\Users\Rae\Desktop\reaping_the_harvest-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8480" y="1978541"/>
            <a:ext cx="1140356" cy="1544043"/>
          </a:xfrm>
          <a:prstGeom prst="rect">
            <a:avLst/>
          </a:prstGeom>
          <a:ln w="76200">
            <a:solidFill>
              <a:srgbClr val="0070C0"/>
            </a:solidFill>
          </a:ln>
          <a:effectLst>
            <a:glow rad="228600">
              <a:schemeClr val="accent1">
                <a:satMod val="175000"/>
                <a:alpha val="40000"/>
              </a:schemeClr>
            </a:glow>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689608" y="2104596"/>
            <a:ext cx="7378192" cy="954107"/>
          </a:xfrm>
          <a:prstGeom prst="rect">
            <a:avLst/>
          </a:prstGeom>
          <a:noFill/>
        </p:spPr>
        <p:txBody>
          <a:bodyPr wrap="square" rtlCol="0">
            <a:spAutoFit/>
            <a:scene3d>
              <a:camera prst="orthographicFront"/>
              <a:lightRig rig="threePt" dir="t"/>
            </a:scene3d>
            <a:sp3d extrusionH="57150">
              <a:bevelT w="38100" h="38100"/>
            </a:sp3d>
          </a:bodyPr>
          <a:lstStyle/>
          <a:p>
            <a:r>
              <a:rPr lang="en-US" b="1" dirty="0" smtClean="0">
                <a:solidFill>
                  <a:srgbClr val="7030A0"/>
                </a:solidFill>
              </a:rPr>
              <a:t>In a Covenant Calendar year where Passover is observed on </a:t>
            </a:r>
            <a:br>
              <a:rPr lang="en-US" b="1" dirty="0" smtClean="0">
                <a:solidFill>
                  <a:srgbClr val="7030A0"/>
                </a:solidFill>
              </a:rPr>
            </a:br>
            <a:r>
              <a:rPr lang="en-US" b="1" dirty="0" smtClean="0">
                <a:solidFill>
                  <a:srgbClr val="7030A0"/>
                </a:solidFill>
              </a:rPr>
              <a:t>Friday,  Abib 16 will follow the weekly </a:t>
            </a:r>
            <a:r>
              <a:rPr lang="en-US" sz="1600" b="1" dirty="0" smtClean="0">
                <a:solidFill>
                  <a:srgbClr val="7030A0"/>
                </a:solidFill>
              </a:rPr>
              <a:t>[</a:t>
            </a:r>
            <a:r>
              <a:rPr lang="en-US" sz="1600" b="1" dirty="0" smtClean="0">
                <a:solidFill>
                  <a:srgbClr val="0070C0"/>
                </a:solidFill>
              </a:rPr>
              <a:t>H7676</a:t>
            </a:r>
            <a:r>
              <a:rPr lang="en-US" sz="1600" b="1" dirty="0" smtClean="0">
                <a:solidFill>
                  <a:srgbClr val="7030A0"/>
                </a:solidFill>
              </a:rPr>
              <a:t>]</a:t>
            </a:r>
            <a:r>
              <a:rPr lang="en-US" sz="2000" b="1" dirty="0" smtClean="0">
                <a:solidFill>
                  <a:srgbClr val="7030A0"/>
                </a:solidFill>
              </a:rPr>
              <a:t> </a:t>
            </a:r>
            <a:r>
              <a:rPr lang="en-US" b="1" dirty="0" smtClean="0">
                <a:solidFill>
                  <a:srgbClr val="7030A0"/>
                </a:solidFill>
              </a:rPr>
              <a:t>Sabbath, and is </a:t>
            </a:r>
            <a:br>
              <a:rPr lang="en-US" b="1" dirty="0" smtClean="0">
                <a:solidFill>
                  <a:srgbClr val="7030A0"/>
                </a:solidFill>
              </a:rPr>
            </a:br>
            <a:r>
              <a:rPr lang="en-US" b="1" dirty="0" smtClean="0">
                <a:solidFill>
                  <a:srgbClr val="7030A0"/>
                </a:solidFill>
              </a:rPr>
              <a:t>honored properly according to Torah statute</a:t>
            </a:r>
            <a:r>
              <a:rPr lang="en-US" b="1" dirty="0">
                <a:solidFill>
                  <a:srgbClr val="7030A0"/>
                </a:solidFill>
              </a:rPr>
              <a:t>. </a:t>
            </a:r>
            <a:r>
              <a:rPr lang="en-US" b="1" dirty="0" smtClean="0">
                <a:solidFill>
                  <a:srgbClr val="7030A0"/>
                </a:solidFill>
              </a:rPr>
              <a:t> </a:t>
            </a:r>
            <a:endParaRPr lang="en-US" b="1" dirty="0">
              <a:solidFill>
                <a:srgbClr val="FF0000"/>
              </a:solidFill>
            </a:endParaRPr>
          </a:p>
        </p:txBody>
      </p:sp>
      <p:sp>
        <p:nvSpPr>
          <p:cNvPr id="6" name="Left-Up Arrow 5"/>
          <p:cNvSpPr/>
          <p:nvPr/>
        </p:nvSpPr>
        <p:spPr>
          <a:xfrm>
            <a:off x="1608836" y="1307067"/>
            <a:ext cx="6172200" cy="838200"/>
          </a:xfrm>
          <a:prstGeom prst="leftUpArrow">
            <a:avLst>
              <a:gd name="adj1" fmla="val 31545"/>
              <a:gd name="adj2" fmla="val 23909"/>
              <a:gd name="adj3" fmla="val 26091"/>
            </a:avLst>
          </a:prstGeom>
          <a:gradFill flip="none" rotWithShape="1">
            <a:gsLst>
              <a:gs pos="0">
                <a:srgbClr val="03D4A8"/>
              </a:gs>
              <a:gs pos="25000">
                <a:srgbClr val="21D6E0"/>
              </a:gs>
              <a:gs pos="75000">
                <a:srgbClr val="0087E6"/>
              </a:gs>
              <a:gs pos="100000">
                <a:srgbClr val="005CBF"/>
              </a:gs>
            </a:gsLst>
            <a:lin ang="10800000" scaled="1"/>
            <a:tileRect/>
          </a:grad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2060"/>
                </a:solidFill>
                <a:effectLst>
                  <a:glow rad="127000">
                    <a:schemeClr val="bg1"/>
                  </a:glow>
                </a:effectLst>
              </a:rPr>
              <a:t>Ascension is celebrated AFTER Resurrection!</a:t>
            </a:r>
            <a:endParaRPr lang="en-US" sz="1600" b="1" dirty="0">
              <a:solidFill>
                <a:srgbClr val="002060"/>
              </a:solidFill>
              <a:effectLst>
                <a:glow rad="127000">
                  <a:schemeClr val="bg1"/>
                </a:glow>
              </a:effectLst>
            </a:endParaRPr>
          </a:p>
        </p:txBody>
      </p:sp>
      <p:sp>
        <p:nvSpPr>
          <p:cNvPr id="27" name="Content Placeholder 2"/>
          <p:cNvSpPr txBox="1">
            <a:spLocks/>
          </p:cNvSpPr>
          <p:nvPr/>
        </p:nvSpPr>
        <p:spPr>
          <a:xfrm>
            <a:off x="97894" y="838200"/>
            <a:ext cx="882396" cy="762000"/>
          </a:xfrm>
          <a:prstGeom prst="rect">
            <a:avLst/>
          </a:prstGeom>
          <a:noFill/>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sz="4000" b="1" spc="50" dirty="0" smtClean="0">
                <a:ln w="11430"/>
                <a:solidFill>
                  <a:srgbClr val="FF0000"/>
                </a:solidFill>
                <a:effectLst>
                  <a:outerShdw blurRad="76200" dist="50800" dir="5400000" algn="tl" rotWithShape="0">
                    <a:srgbClr val="000000">
                      <a:alpha val="65000"/>
                    </a:srgbClr>
                  </a:outerShdw>
                </a:effectLst>
              </a:rPr>
              <a:t>#3</a:t>
            </a:r>
            <a:endParaRPr lang="en-US" sz="3600" b="1" spc="50" dirty="0" smtClean="0">
              <a:ln w="11430"/>
              <a:solidFill>
                <a:srgbClr val="FF0000"/>
              </a:solidFill>
              <a:effectLst>
                <a:outerShdw blurRad="76200" dist="50800" dir="5400000" algn="tl" rotWithShape="0">
                  <a:srgbClr val="000000">
                    <a:alpha val="65000"/>
                  </a:srgbClr>
                </a:outerShdw>
              </a:effectLst>
            </a:endParaRPr>
          </a:p>
        </p:txBody>
      </p:sp>
      <p:cxnSp>
        <p:nvCxnSpPr>
          <p:cNvPr id="32" name="Straight Arrow Connector 31"/>
          <p:cNvCxnSpPr/>
          <p:nvPr/>
        </p:nvCxnSpPr>
        <p:spPr>
          <a:xfrm>
            <a:off x="228600" y="3691128"/>
            <a:ext cx="8722360" cy="0"/>
          </a:xfrm>
          <a:prstGeom prst="straightConnector1">
            <a:avLst/>
          </a:prstGeom>
          <a:ln w="762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headEnd type="diamond" w="med" len="med"/>
            <a:tailEnd type="diamond"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pic>
        <p:nvPicPr>
          <p:cNvPr id="35" name="Picture 3"/>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7761105" y="1524503"/>
            <a:ext cx="1148205" cy="1489375"/>
          </a:xfrm>
          <a:prstGeom prst="ellipse">
            <a:avLst/>
          </a:prstGeom>
          <a:ln w="63500" cap="rnd">
            <a:gradFill flip="none" rotWithShape="1">
              <a:gsLst>
                <a:gs pos="0">
                  <a:srgbClr val="0070C0"/>
                </a:gs>
                <a:gs pos="50000">
                  <a:schemeClr val="accent1">
                    <a:tint val="44500"/>
                    <a:satMod val="160000"/>
                  </a:schemeClr>
                </a:gs>
                <a:gs pos="80000">
                  <a:srgbClr val="4F2270"/>
                </a:gs>
              </a:gsLst>
              <a:lin ang="16200000" scaled="1"/>
              <a:tileRect/>
            </a:gra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aphicFrame>
        <p:nvGraphicFramePr>
          <p:cNvPr id="23" name="Table 22"/>
          <p:cNvGraphicFramePr>
            <a:graphicFrameLocks noGrp="1"/>
          </p:cNvGraphicFramePr>
          <p:nvPr>
            <p:extLst>
              <p:ext uri="{D42A27DB-BD31-4B8C-83A1-F6EECF244321}">
                <p14:modId xmlns:p14="http://schemas.microsoft.com/office/powerpoint/2010/main" val="2061024452"/>
              </p:ext>
            </p:extLst>
          </p:nvPr>
        </p:nvGraphicFramePr>
        <p:xfrm>
          <a:off x="397137" y="3882093"/>
          <a:ext cx="8229599" cy="1166859"/>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98239">
                <a:tc>
                  <a:txBody>
                    <a:bodyPr/>
                    <a:lstStyle/>
                    <a:p>
                      <a:pPr algn="ctr"/>
                      <a:r>
                        <a:rPr lang="en-US" sz="1600" dirty="0" smtClean="0"/>
                        <a:t>1</a:t>
                      </a:r>
                      <a:r>
                        <a:rPr lang="en-US" sz="1600" baseline="30000" dirty="0" smtClean="0"/>
                        <a:t>st</a:t>
                      </a:r>
                      <a:r>
                        <a:rPr lang="en-US" sz="1600" dirty="0" smtClean="0"/>
                        <a:t> (Sun)</a:t>
                      </a:r>
                      <a:endParaRPr lang="en-US" sz="1600" dirty="0"/>
                    </a:p>
                  </a:txBody>
                  <a:tcPr>
                    <a:lnB w="38100" cmpd="sng">
                      <a:noFill/>
                    </a:lnB>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solidFill>
                      <a:srgbClr val="94B6D2"/>
                    </a:solidFill>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solidFill>
                      <a:srgbClr val="94B6D2"/>
                    </a:solidFill>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72380">
                <a:tc>
                  <a:txBody>
                    <a:bodyPr/>
                    <a:lstStyle/>
                    <a:p>
                      <a:pPr algn="ctr"/>
                      <a:r>
                        <a:rPr lang="en-US" sz="1400" dirty="0" smtClean="0"/>
                        <a:t>9</a:t>
                      </a:r>
                      <a:endParaRPr lang="en-US" sz="1400" dirty="0"/>
                    </a:p>
                  </a:txBody>
                  <a:tcPr>
                    <a:lnT w="12700" cmpd="sng">
                      <a:noFill/>
                    </a:lnT>
                    <a:lnB w="12700" cmpd="sng">
                      <a:noFill/>
                    </a:lnB>
                    <a:cell3D prstMaterial="dkEdge">
                      <a:bevel w="77470" h="12700" prst="softRound"/>
                      <a:lightRig rig="flood" dir="t"/>
                    </a:cell3D>
                  </a:tcPr>
                </a:tc>
                <a:tc>
                  <a:txBody>
                    <a:bodyPr/>
                    <a:lstStyle/>
                    <a:p>
                      <a:pPr algn="ctr"/>
                      <a:r>
                        <a:rPr lang="en-US" sz="1400" dirty="0" smtClean="0"/>
                        <a:t>10</a:t>
                      </a:r>
                      <a:endParaRPr lang="en-US" sz="1400" dirty="0"/>
                    </a:p>
                  </a:txBody>
                  <a:tcPr>
                    <a:cell3D prstMaterial="dkEdge">
                      <a:bevel w="77470" h="12700" prst="softRound"/>
                      <a:lightRig rig="flood" dir="t"/>
                    </a:cell3D>
                  </a:tcPr>
                </a:tc>
                <a:tc>
                  <a:txBody>
                    <a:bodyPr/>
                    <a:lstStyle/>
                    <a:p>
                      <a:pPr algn="ctr"/>
                      <a:r>
                        <a:rPr lang="en-US" sz="1400" dirty="0" smtClean="0"/>
                        <a:t>11</a:t>
                      </a:r>
                      <a:endParaRPr lang="en-US" sz="1400" dirty="0"/>
                    </a:p>
                  </a:txBody>
                  <a:tcPr>
                    <a:cell3D prstMaterial="dkEdge">
                      <a:bevel w="77470" h="12700" prst="softRound"/>
                      <a:lightRig rig="flood" dir="t"/>
                    </a:cell3D>
                    <a:solidFill>
                      <a:srgbClr val="DCE5EE"/>
                    </a:solidFill>
                  </a:tcPr>
                </a:tc>
                <a:tc>
                  <a:txBody>
                    <a:bodyPr/>
                    <a:lstStyle/>
                    <a:p>
                      <a:pPr algn="ctr"/>
                      <a:r>
                        <a:rPr lang="en-US" sz="1400" dirty="0" smtClean="0"/>
                        <a:t>12</a:t>
                      </a:r>
                      <a:endParaRPr lang="en-US" sz="1400" dirty="0"/>
                    </a:p>
                  </a:txBody>
                  <a:tcPr>
                    <a:cell3D prstMaterial="dkEdge">
                      <a:bevel w="77470" h="12700" prst="softRound"/>
                      <a:lightRig rig="flood" dir="t"/>
                    </a:cell3D>
                    <a:solidFill>
                      <a:srgbClr val="DCE5EE"/>
                    </a:solidFill>
                  </a:tcPr>
                </a:tc>
                <a:tc>
                  <a:txBody>
                    <a:bodyPr/>
                    <a:lstStyle/>
                    <a:p>
                      <a:pPr algn="ctr"/>
                      <a:r>
                        <a:rPr lang="en-US" sz="1400" dirty="0" smtClean="0"/>
                        <a:t>13</a:t>
                      </a:r>
                      <a:endParaRPr lang="en-US" sz="1400" dirty="0"/>
                    </a:p>
                  </a:txBody>
                  <a:tcPr>
                    <a:cell3D prstMaterial="dkEdge">
                      <a:bevel w="77470" h="12700" prst="softRound"/>
                      <a:lightRig rig="flood" dir="t"/>
                    </a:cell3D>
                    <a:solidFill>
                      <a:srgbClr val="DCE5EE"/>
                    </a:solidFill>
                  </a:tcPr>
                </a:tc>
                <a:tc>
                  <a:txBody>
                    <a:bodyPr/>
                    <a:lstStyle/>
                    <a:p>
                      <a:pPr algn="ctr"/>
                      <a:r>
                        <a:rPr lang="en-US" sz="1800" b="1" dirty="0" smtClean="0">
                          <a:solidFill>
                            <a:schemeClr val="bg1"/>
                          </a:solidFill>
                        </a:rPr>
                        <a:t>14 P/O</a:t>
                      </a:r>
                      <a:endParaRPr lang="en-US" sz="1200" b="1" dirty="0">
                        <a:solidFill>
                          <a:schemeClr val="bg1"/>
                        </a:solidFill>
                      </a:endParaRPr>
                    </a:p>
                  </a:txBody>
                  <a:tcPr>
                    <a:cell3D prstMaterial="dkEdge">
                      <a:bevel w="77470" h="12700" prst="softRound"/>
                      <a:lightRig rig="flood" dir="t"/>
                    </a:cell3D>
                    <a:solidFill>
                      <a:srgbClr val="FF0000"/>
                    </a:solidFill>
                  </a:tcPr>
                </a:tc>
                <a:tc>
                  <a:txBody>
                    <a:bodyPr/>
                    <a:lstStyle/>
                    <a:p>
                      <a:pPr algn="ctr"/>
                      <a:r>
                        <a:rPr lang="en-US" sz="1800" b="1" dirty="0" smtClean="0"/>
                        <a:t>15 </a:t>
                      </a:r>
                      <a:r>
                        <a:rPr lang="en-US" sz="1800" b="1" dirty="0" err="1" smtClean="0"/>
                        <a:t>Ress</a:t>
                      </a:r>
                      <a:r>
                        <a:rPr lang="en-US" sz="1800" b="1" dirty="0" smtClean="0"/>
                        <a:t>.</a:t>
                      </a:r>
                      <a:endParaRPr lang="en-US" sz="1800" b="1" dirty="0"/>
                    </a:p>
                  </a:txBody>
                  <a:tcPr>
                    <a:cell3D prstMaterial="dkEdge">
                      <a:bevel w="77470" h="12700" prst="softRound"/>
                      <a:lightRig rig="flood" dir="t"/>
                    </a:cell3D>
                    <a:solidFill>
                      <a:srgbClr val="66CCFF"/>
                    </a:solidFill>
                  </a:tcPr>
                </a:tc>
              </a:tr>
              <a:tr h="372381">
                <a:tc>
                  <a:txBody>
                    <a:bodyPr/>
                    <a:lstStyle/>
                    <a:p>
                      <a:pPr algn="ctr"/>
                      <a:r>
                        <a:rPr lang="en-US" sz="2000" b="1" dirty="0" smtClean="0"/>
                        <a:t>16  W/S</a:t>
                      </a:r>
                      <a:endParaRPr lang="en-US" sz="1400" b="1" dirty="0"/>
                    </a:p>
                  </a:txBody>
                  <a:tcPr>
                    <a:lnT w="12700" cmpd="sng">
                      <a:noFill/>
                    </a:lnT>
                    <a:cell3D prstMaterial="dkEdge">
                      <a:bevel w="77470" h="12700" prst="softRound"/>
                      <a:lightRig rig="flood" dir="t"/>
                    </a:cell3D>
                    <a:solidFill>
                      <a:srgbClr val="00FF00"/>
                    </a:solidFill>
                  </a:tcPr>
                </a:tc>
                <a:tc>
                  <a:txBody>
                    <a:bodyPr/>
                    <a:lstStyle/>
                    <a:p>
                      <a:pPr algn="ctr"/>
                      <a:r>
                        <a:rPr lang="en-US" sz="1400" dirty="0" smtClean="0"/>
                        <a:t>17</a:t>
                      </a:r>
                      <a:r>
                        <a:rPr lang="en-US" sz="1400" baseline="0" dirty="0" smtClean="0"/>
                        <a:t>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400" dirty="0" smtClean="0"/>
                        <a:t>18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400" b="0" dirty="0" smtClean="0"/>
                        <a:t>19 ULB</a:t>
                      </a:r>
                      <a:endParaRPr lang="en-US" sz="1400" b="0" dirty="0"/>
                    </a:p>
                  </a:txBody>
                  <a:tcPr>
                    <a:cell3D prstMaterial="dkEdge">
                      <a:bevel w="77470" h="12700" prst="softRound"/>
                      <a:lightRig rig="flood" dir="t"/>
                    </a:cell3D>
                    <a:solidFill>
                      <a:schemeClr val="bg2">
                        <a:lumMod val="90000"/>
                      </a:schemeClr>
                    </a:solidFill>
                  </a:tcPr>
                </a:tc>
                <a:tc>
                  <a:txBody>
                    <a:bodyPr/>
                    <a:lstStyle/>
                    <a:p>
                      <a:pPr algn="ctr"/>
                      <a:r>
                        <a:rPr lang="en-US" sz="1400" dirty="0" smtClean="0"/>
                        <a:t>20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400" dirty="0" smtClean="0"/>
                        <a:t>21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400" b="1" dirty="0" smtClean="0"/>
                        <a:t>22</a:t>
                      </a:r>
                      <a:endParaRPr lang="en-US" sz="1400" b="1" dirty="0"/>
                    </a:p>
                  </a:txBody>
                  <a:tcPr>
                    <a:cell3D prstMaterial="dkEdge">
                      <a:bevel w="77470" h="12700" prst="softRound"/>
                      <a:lightRig rig="flood" dir="t"/>
                    </a:cell3D>
                    <a:solidFill>
                      <a:srgbClr val="DCE5EE"/>
                    </a:solidFill>
                  </a:tcPr>
                </a:tc>
              </a:tr>
            </a:tbl>
          </a:graphicData>
        </a:graphic>
      </p:graphicFrame>
      <p:pic>
        <p:nvPicPr>
          <p:cNvPr id="25" name="Picture 2" descr="C:\Users\Rae\Desktop\reaping_the_harvest-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6760" y="5084919"/>
            <a:ext cx="1140679" cy="1544481"/>
          </a:xfrm>
          <a:prstGeom prst="rect">
            <a:avLst/>
          </a:prstGeom>
          <a:ln w="76200">
            <a:solidFill>
              <a:srgbClr val="0070C0"/>
            </a:solidFill>
          </a:ln>
          <a:effectLst>
            <a:glow rad="228600">
              <a:schemeClr val="accent1">
                <a:satMod val="175000"/>
                <a:alpha val="40000"/>
              </a:schemeClr>
            </a:glow>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610748" y="5198012"/>
            <a:ext cx="6390252" cy="1631216"/>
          </a:xfrm>
          <a:prstGeom prst="rect">
            <a:avLst/>
          </a:prstGeom>
          <a:noFill/>
        </p:spPr>
        <p:txBody>
          <a:bodyPr wrap="square" rtlCol="0">
            <a:spAutoFit/>
            <a:scene3d>
              <a:camera prst="orthographicFront"/>
              <a:lightRig rig="threePt" dir="t"/>
            </a:scene3d>
            <a:sp3d extrusionH="57150">
              <a:bevelT w="38100" h="38100"/>
            </a:sp3d>
          </a:bodyPr>
          <a:lstStyle/>
          <a:p>
            <a:r>
              <a:rPr lang="en-US" sz="2000" b="1" dirty="0" smtClean="0">
                <a:solidFill>
                  <a:srgbClr val="7030A0"/>
                </a:solidFill>
              </a:rPr>
              <a:t>There are no changes between this example and the </a:t>
            </a:r>
            <a:br>
              <a:rPr lang="en-US" sz="2000" b="1" dirty="0" smtClean="0">
                <a:solidFill>
                  <a:srgbClr val="7030A0"/>
                </a:solidFill>
              </a:rPr>
            </a:br>
            <a:r>
              <a:rPr lang="en-US" sz="2000" b="1" dirty="0" smtClean="0">
                <a:solidFill>
                  <a:srgbClr val="7030A0"/>
                </a:solidFill>
              </a:rPr>
              <a:t>one just given above.  </a:t>
            </a:r>
            <a:r>
              <a:rPr lang="en-US" sz="2000" b="1" dirty="0" smtClean="0">
                <a:solidFill>
                  <a:srgbClr val="FF0000"/>
                </a:solidFill>
              </a:rPr>
              <a:t>However, be sure to recognize </a:t>
            </a:r>
            <a:br>
              <a:rPr lang="en-US" sz="2000" b="1" dirty="0" smtClean="0">
                <a:solidFill>
                  <a:srgbClr val="FF0000"/>
                </a:solidFill>
              </a:rPr>
            </a:br>
            <a:r>
              <a:rPr lang="en-US" sz="2000" b="1" dirty="0" smtClean="0">
                <a:solidFill>
                  <a:srgbClr val="FF0000"/>
                </a:solidFill>
              </a:rPr>
              <a:t>the 6</a:t>
            </a:r>
            <a:r>
              <a:rPr lang="en-US" sz="2000" b="1" baseline="30000" dirty="0" smtClean="0">
                <a:solidFill>
                  <a:srgbClr val="FF0000"/>
                </a:solidFill>
              </a:rPr>
              <a:t>th</a:t>
            </a:r>
            <a:r>
              <a:rPr lang="en-US" sz="2000" b="1" dirty="0" smtClean="0">
                <a:solidFill>
                  <a:srgbClr val="FF0000"/>
                </a:solidFill>
              </a:rPr>
              <a:t> cycle Passover does not fulfill the requirements of </a:t>
            </a:r>
            <a:r>
              <a:rPr lang="en-US" sz="2000" b="1" dirty="0" smtClean="0">
                <a:solidFill>
                  <a:srgbClr val="0066FF"/>
                </a:solidFill>
              </a:rPr>
              <a:t>Yahusha’s</a:t>
            </a:r>
            <a:r>
              <a:rPr lang="en-US" sz="2000" b="1" dirty="0" smtClean="0">
                <a:solidFill>
                  <a:srgbClr val="FF0000"/>
                </a:solidFill>
              </a:rPr>
              <a:t> messianic prophecy of  “3 days &amp; 3 nights” </a:t>
            </a:r>
            <a:r>
              <a:rPr lang="en-US" sz="2000" b="1" u="sng" dirty="0" smtClean="0">
                <a:solidFill>
                  <a:srgbClr val="FF0000"/>
                </a:solidFill>
              </a:rPr>
              <a:t>before</a:t>
            </a:r>
            <a:r>
              <a:rPr lang="en-US" sz="2000" b="1" dirty="0" smtClean="0">
                <a:solidFill>
                  <a:srgbClr val="FF0000"/>
                </a:solidFill>
              </a:rPr>
              <a:t> His weekly Sabbath Resurrection.</a:t>
            </a:r>
            <a:endParaRPr lang="en-US" sz="2000" b="1" dirty="0">
              <a:solidFill>
                <a:srgbClr val="FF0000"/>
              </a:solidFill>
            </a:endParaRPr>
          </a:p>
        </p:txBody>
      </p:sp>
      <p:sp>
        <p:nvSpPr>
          <p:cNvPr id="31" name="Left-Up Arrow 30"/>
          <p:cNvSpPr/>
          <p:nvPr/>
        </p:nvSpPr>
        <p:spPr>
          <a:xfrm>
            <a:off x="1475891" y="4445448"/>
            <a:ext cx="6300454" cy="838200"/>
          </a:xfrm>
          <a:prstGeom prst="leftUpArrow">
            <a:avLst>
              <a:gd name="adj1" fmla="val 31545"/>
              <a:gd name="adj2" fmla="val 23909"/>
              <a:gd name="adj3" fmla="val 26091"/>
            </a:avLst>
          </a:prstGeom>
          <a:gradFill flip="none" rotWithShape="1">
            <a:gsLst>
              <a:gs pos="0">
                <a:srgbClr val="03D4A8"/>
              </a:gs>
              <a:gs pos="25000">
                <a:srgbClr val="21D6E0"/>
              </a:gs>
              <a:gs pos="75000">
                <a:srgbClr val="0087E6"/>
              </a:gs>
              <a:gs pos="100000">
                <a:srgbClr val="005CBF"/>
              </a:gs>
            </a:gsLst>
            <a:lin ang="10800000" scaled="1"/>
            <a:tileRect/>
          </a:grad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2060"/>
                </a:solidFill>
                <a:effectLst>
                  <a:glow rad="127000">
                    <a:schemeClr val="bg1"/>
                  </a:glow>
                </a:effectLst>
              </a:rPr>
              <a:t>Ascension is celebrated AFTER Resurrection!</a:t>
            </a:r>
            <a:endParaRPr lang="en-US" sz="1600" b="1" dirty="0">
              <a:solidFill>
                <a:srgbClr val="002060"/>
              </a:solidFill>
              <a:effectLst>
                <a:glow rad="127000">
                  <a:schemeClr val="bg1"/>
                </a:glow>
              </a:effectLst>
            </a:endParaRPr>
          </a:p>
        </p:txBody>
      </p:sp>
      <p:sp>
        <p:nvSpPr>
          <p:cNvPr id="33" name="Content Placeholder 2"/>
          <p:cNvSpPr txBox="1">
            <a:spLocks/>
          </p:cNvSpPr>
          <p:nvPr/>
        </p:nvSpPr>
        <p:spPr>
          <a:xfrm>
            <a:off x="13447" y="3950208"/>
            <a:ext cx="882396" cy="762000"/>
          </a:xfrm>
          <a:prstGeom prst="rect">
            <a:avLst/>
          </a:prstGeom>
          <a:noFill/>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sz="4000" b="1" spc="50" dirty="0" smtClean="0">
                <a:ln w="11430"/>
                <a:solidFill>
                  <a:srgbClr val="7030A0"/>
                </a:solidFill>
                <a:effectLst>
                  <a:outerShdw blurRad="76200" dist="50800" dir="5400000" algn="tl" rotWithShape="0">
                    <a:srgbClr val="000000">
                      <a:alpha val="65000"/>
                    </a:srgbClr>
                  </a:outerShdw>
                </a:effectLst>
              </a:rPr>
              <a:t>#3</a:t>
            </a:r>
            <a:endParaRPr lang="en-US" sz="3600" b="1" spc="50" dirty="0" smtClean="0">
              <a:ln w="11430"/>
              <a:solidFill>
                <a:srgbClr val="7030A0"/>
              </a:solidFill>
              <a:effectLst>
                <a:outerShdw blurRad="76200" dist="50800" dir="5400000" algn="tl" rotWithShape="0">
                  <a:srgbClr val="000000">
                    <a:alpha val="65000"/>
                  </a:srgbClr>
                </a:outerShdw>
              </a:effectLst>
            </a:endParaRPr>
          </a:p>
        </p:txBody>
      </p:sp>
      <p:pic>
        <p:nvPicPr>
          <p:cNvPr id="36" name="Picture 3"/>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7620000" y="4626166"/>
            <a:ext cx="1207008" cy="1518196"/>
          </a:xfrm>
          <a:prstGeom prst="ellipse">
            <a:avLst/>
          </a:prstGeom>
          <a:ln w="63500" cap="rnd">
            <a:gradFill>
              <a:gsLst>
                <a:gs pos="22000">
                  <a:srgbClr val="4F2270"/>
                </a:gs>
                <a:gs pos="50000">
                  <a:schemeClr val="accent1">
                    <a:tint val="44500"/>
                    <a:satMod val="160000"/>
                  </a:schemeClr>
                </a:gs>
                <a:gs pos="83000">
                  <a:srgbClr val="0070C0"/>
                </a:gs>
              </a:gsLst>
              <a:lin ang="5400000" scaled="0"/>
            </a:gra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a:extLst>
            <a:ext uri="{909E8E84-426E-40DD-AFC4-6F175D3DCCD1}">
              <a14:hiddenFill xmlns:a14="http://schemas.microsoft.com/office/drawing/2010/main">
                <a:solidFill>
                  <a:srgbClr val="FFFFFF"/>
                </a:solidFill>
              </a14:hiddenFill>
            </a:ext>
          </a:extLst>
        </p:spPr>
      </p:pic>
      <p:sp>
        <p:nvSpPr>
          <p:cNvPr id="38" name="Title 1"/>
          <p:cNvSpPr txBox="1">
            <a:spLocks/>
          </p:cNvSpPr>
          <p:nvPr/>
        </p:nvSpPr>
        <p:spPr>
          <a:xfrm>
            <a:off x="-76200" y="-45720"/>
            <a:ext cx="92964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spc="50" dirty="0">
                <a:ln w="11430"/>
                <a:solidFill>
                  <a:srgbClr val="FF0000"/>
                </a:solidFill>
                <a:effectLst>
                  <a:glow rad="127000">
                    <a:schemeClr val="accent2">
                      <a:lumMod val="20000"/>
                      <a:lumOff val="80000"/>
                    </a:schemeClr>
                  </a:glow>
                  <a:outerShdw blurRad="76200" dist="50800" dir="5400000" algn="tl" rotWithShape="0">
                    <a:srgbClr val="000000">
                      <a:alpha val="65000"/>
                    </a:srgbClr>
                  </a:outerShdw>
                </a:effectLst>
              </a:rPr>
              <a:t>Conflict #3</a:t>
            </a:r>
            <a:r>
              <a:rPr lang="en-US" sz="3200" spc="50" dirty="0">
                <a:ln w="11430"/>
                <a:solidFill>
                  <a:srgbClr val="FF0000"/>
                </a:solidFill>
                <a:effectLst>
                  <a:outerShdw blurRad="76200" dist="50800" dir="5400000" algn="tl" rotWithShape="0">
                    <a:srgbClr val="000000">
                      <a:alpha val="65000"/>
                    </a:srgbClr>
                  </a:outerShdw>
                </a:effectLst>
              </a:rPr>
              <a:t> </a:t>
            </a:r>
            <a:r>
              <a:rPr lang="en-US" sz="3200" spc="50" dirty="0" smtClean="0">
                <a:ln w="11430"/>
                <a:solidFill>
                  <a:srgbClr val="FF0000"/>
                </a:solidFill>
                <a:effectLst>
                  <a:outerShdw blurRad="76200" dist="50800" dir="5400000" algn="tl" rotWithShape="0">
                    <a:srgbClr val="000000">
                      <a:alpha val="65000"/>
                    </a:srgbClr>
                  </a:outerShdw>
                </a:effectLst>
              </a:rPr>
              <a:t>  F</a:t>
            </a:r>
            <a:r>
              <a:rPr lang="en-US" sz="2400" spc="50" dirty="0" smtClean="0">
                <a:ln w="11430"/>
                <a:solidFill>
                  <a:srgbClr val="FF0000"/>
                </a:solidFill>
                <a:effectLst>
                  <a:outerShdw blurRad="76200" dist="50800" dir="5400000" algn="tl" rotWithShape="0">
                    <a:srgbClr val="000000">
                      <a:alpha val="65000"/>
                    </a:srgbClr>
                  </a:outerShdw>
                </a:effectLst>
              </a:rPr>
              <a:t>RI</a:t>
            </a:r>
            <a:r>
              <a:rPr lang="en-US" sz="3200" spc="50" dirty="0" smtClean="0">
                <a:ln w="11430"/>
                <a:solidFill>
                  <a:srgbClr val="FF0000"/>
                </a:solidFill>
                <a:effectLst>
                  <a:outerShdw blurRad="76200" dist="50800" dir="5400000" algn="tl" rotWithShape="0">
                    <a:srgbClr val="000000">
                      <a:alpha val="65000"/>
                    </a:srgbClr>
                  </a:outerShdw>
                </a:effectLst>
              </a:rPr>
              <a:t> </a:t>
            </a:r>
            <a:r>
              <a:rPr lang="en-US" sz="4000" spc="50" dirty="0" smtClean="0">
                <a:ln w="11430"/>
                <a:solidFill>
                  <a:srgbClr val="FF0000"/>
                </a:solidFill>
                <a:effectLst>
                  <a:outerShdw blurRad="76200" dist="50800" dir="5400000" algn="tl" rotWithShape="0">
                    <a:srgbClr val="000000">
                      <a:alpha val="65000"/>
                    </a:srgbClr>
                  </a:outerShdw>
                </a:effectLst>
              </a:rPr>
              <a:t>Passover</a:t>
            </a:r>
            <a:r>
              <a:rPr lang="en-US" sz="4400" spc="50" dirty="0" smtClean="0">
                <a:ln w="11430"/>
                <a:solidFill>
                  <a:srgbClr val="FF0000"/>
                </a:solidFill>
                <a:effectLst>
                  <a:outerShdw blurRad="76200" dist="50800" dir="5400000" algn="tl" rotWithShape="0">
                    <a:srgbClr val="000000">
                      <a:alpha val="65000"/>
                    </a:srgbClr>
                  </a:outerShdw>
                </a:effectLst>
              </a:rPr>
              <a:t> </a:t>
            </a:r>
            <a:r>
              <a:rPr lang="en-US" sz="4000" spc="50" dirty="0" smtClean="0">
                <a:ln w="11430"/>
                <a:solidFill>
                  <a:srgbClr val="8C4C64"/>
                </a:solidFill>
                <a:effectLst>
                  <a:outerShdw blurRad="76200" dist="50800" dir="5400000" algn="tl" rotWithShape="0">
                    <a:srgbClr val="000000">
                      <a:alpha val="65000"/>
                    </a:srgbClr>
                  </a:outerShdw>
                </a:effectLst>
              </a:rPr>
              <a:t>&amp;</a:t>
            </a:r>
            <a:r>
              <a:rPr lang="en-US" sz="4400" spc="50" dirty="0" smtClean="0">
                <a:ln w="11430"/>
                <a:solidFill>
                  <a:srgbClr val="8C4C64"/>
                </a:solidFill>
                <a:effectLst>
                  <a:outerShdw blurRad="76200" dist="50800" dir="5400000" algn="tl" rotWithShape="0">
                    <a:srgbClr val="000000">
                      <a:alpha val="65000"/>
                    </a:srgbClr>
                  </a:outerShdw>
                </a:effectLst>
              </a:rPr>
              <a:t> </a:t>
            </a:r>
            <a:r>
              <a:rPr lang="en-US" sz="3200" spc="50" dirty="0" smtClean="0">
                <a:ln w="11430"/>
                <a:solidFill>
                  <a:srgbClr val="00B050"/>
                </a:solidFill>
                <a:effectLst>
                  <a:outerShdw blurRad="76200" dist="50800" dir="5400000" algn="tl" rotWithShape="0">
                    <a:srgbClr val="000000">
                      <a:alpha val="65000"/>
                    </a:srgbClr>
                  </a:outerShdw>
                </a:effectLst>
              </a:rPr>
              <a:t>S</a:t>
            </a:r>
            <a:r>
              <a:rPr lang="en-US" sz="2400" spc="50" dirty="0" smtClean="0">
                <a:ln w="11430"/>
                <a:solidFill>
                  <a:srgbClr val="00B050"/>
                </a:solidFill>
                <a:effectLst>
                  <a:outerShdw blurRad="76200" dist="50800" dir="5400000" algn="tl" rotWithShape="0">
                    <a:srgbClr val="000000">
                      <a:alpha val="65000"/>
                    </a:srgbClr>
                  </a:outerShdw>
                </a:effectLst>
              </a:rPr>
              <a:t>UN</a:t>
            </a:r>
            <a:r>
              <a:rPr lang="en-US" sz="3200" spc="50" dirty="0" smtClean="0">
                <a:ln w="11430"/>
                <a:solidFill>
                  <a:srgbClr val="00B050"/>
                </a:solidFill>
                <a:effectLst>
                  <a:outerShdw blurRad="76200" dist="50800" dir="5400000" algn="tl" rotWithShape="0">
                    <a:srgbClr val="000000">
                      <a:alpha val="65000"/>
                    </a:srgbClr>
                  </a:outerShdw>
                </a:effectLst>
              </a:rPr>
              <a:t> </a:t>
            </a:r>
            <a:r>
              <a:rPr lang="en-US" sz="4000" spc="50" dirty="0" smtClean="0">
                <a:ln w="11430"/>
                <a:solidFill>
                  <a:srgbClr val="00B050"/>
                </a:solidFill>
                <a:effectLst>
                  <a:outerShdw blurRad="76200" dist="50800" dir="5400000" algn="tl" rotWithShape="0">
                    <a:srgbClr val="000000">
                      <a:alpha val="65000"/>
                    </a:srgbClr>
                  </a:outerShdw>
                </a:effectLst>
              </a:rPr>
              <a:t>Wave Sheaf</a:t>
            </a:r>
            <a:endParaRPr lang="en-US" sz="1100" spc="50" dirty="0">
              <a:ln w="11430"/>
              <a:solidFill>
                <a:srgbClr val="FF0000"/>
              </a:solidFill>
              <a:effectLst>
                <a:outerShdw blurRad="76200" dist="50800" dir="5400000" algn="tl" rotWithShape="0">
                  <a:srgbClr val="000000">
                    <a:alpha val="65000"/>
                  </a:srgbClr>
                </a:outerShdw>
              </a:effectLst>
            </a:endParaRPr>
          </a:p>
        </p:txBody>
      </p:sp>
      <p:sp>
        <p:nvSpPr>
          <p:cNvPr id="39" name="Title 1"/>
          <p:cNvSpPr txBox="1">
            <a:spLocks/>
          </p:cNvSpPr>
          <p:nvPr/>
        </p:nvSpPr>
        <p:spPr>
          <a:xfrm>
            <a:off x="3886200" y="3437350"/>
            <a:ext cx="5287738" cy="518214"/>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spc="300" dirty="0" smtClean="0">
                <a:ln w="11430"/>
                <a:solidFill>
                  <a:srgbClr val="00B0F0"/>
                </a:solidFill>
                <a:effectLst>
                  <a:glow rad="127000">
                    <a:srgbClr val="FFFF00"/>
                  </a:glow>
                  <a:outerShdw blurRad="76200" dist="50800" dir="5400000" algn="tl" rotWithShape="0">
                    <a:srgbClr val="000000">
                      <a:alpha val="65000"/>
                    </a:srgbClr>
                  </a:outerShdw>
                </a:effectLst>
              </a:rPr>
              <a:t>ON  Covenant  Calendar!</a:t>
            </a:r>
            <a:endParaRPr lang="en-US" sz="1100" spc="300" dirty="0">
              <a:ln w="11430"/>
              <a:solidFill>
                <a:srgbClr val="00B0F0"/>
              </a:solidFill>
              <a:effectLst>
                <a:glow rad="127000">
                  <a:srgbClr val="FFFF00"/>
                </a:glow>
                <a:outerShdw blurRad="76200" dist="50800" dir="5400000" algn="tl" rotWithShape="0">
                  <a:srgbClr val="000000">
                    <a:alpha val="65000"/>
                  </a:srgbClr>
                </a:outerShdw>
              </a:effectLst>
            </a:endParaRPr>
          </a:p>
        </p:txBody>
      </p:sp>
      <p:sp>
        <p:nvSpPr>
          <p:cNvPr id="3" name="Rounded Rectangle 2"/>
          <p:cNvSpPr/>
          <p:nvPr/>
        </p:nvSpPr>
        <p:spPr>
          <a:xfrm>
            <a:off x="3983736" y="722376"/>
            <a:ext cx="1143000" cy="457200"/>
          </a:xfrm>
          <a:prstGeom prst="roundRect">
            <a:avLst>
              <a:gd name="adj" fmla="val 36000"/>
            </a:avLst>
          </a:prstGeom>
          <a:noFill/>
          <a:ln w="57150">
            <a:solidFill>
              <a:srgbClr val="FF33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1689608" y="2697290"/>
            <a:ext cx="635558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r>
              <a:rPr lang="en-US" b="1" dirty="0" smtClean="0">
                <a:solidFill>
                  <a:srgbClr val="FF0000"/>
                </a:solidFill>
              </a:rPr>
              <a:t>				</a:t>
            </a:r>
            <a:r>
              <a:rPr lang="en-US" b="1" dirty="0">
                <a:solidFill>
                  <a:srgbClr val="FF0000"/>
                </a:solidFill>
              </a:rPr>
              <a:t> </a:t>
            </a:r>
            <a:r>
              <a:rPr lang="en-US" b="1" dirty="0" smtClean="0">
                <a:solidFill>
                  <a:srgbClr val="FF0000"/>
                </a:solidFill>
              </a:rPr>
              <a:t>                 However</a:t>
            </a:r>
            <a:r>
              <a:rPr lang="en-US" b="1" dirty="0">
                <a:solidFill>
                  <a:srgbClr val="FF0000"/>
                </a:solidFill>
              </a:rPr>
              <a:t>, this </a:t>
            </a:r>
            <a:r>
              <a:rPr lang="en-US" b="1" dirty="0" smtClean="0">
                <a:solidFill>
                  <a:srgbClr val="FF0000"/>
                </a:solidFill>
              </a:rPr>
              <a:t> </a:t>
            </a:r>
            <a:r>
              <a:rPr lang="en-US" b="1" u="sng" dirty="0" smtClean="0">
                <a:solidFill>
                  <a:schemeClr val="tx1"/>
                </a:solidFill>
              </a:rPr>
              <a:t>CANNOT</a:t>
            </a:r>
            <a:r>
              <a:rPr lang="en-US" b="1" dirty="0" smtClean="0">
                <a:solidFill>
                  <a:srgbClr val="FF0000"/>
                </a:solidFill>
              </a:rPr>
              <a:t> </a:t>
            </a:r>
            <a:r>
              <a:rPr lang="en-US" b="1" dirty="0">
                <a:solidFill>
                  <a:srgbClr val="FF0000"/>
                </a:solidFill>
              </a:rPr>
              <a:t>endorse the </a:t>
            </a:r>
            <a:r>
              <a:rPr lang="en-US" b="1" dirty="0" smtClean="0">
                <a:solidFill>
                  <a:srgbClr val="FF0000"/>
                </a:solidFill>
              </a:rPr>
              <a:t>Scripture’s 4</a:t>
            </a:r>
            <a:r>
              <a:rPr lang="en-US" b="1" baseline="30000" dirty="0" smtClean="0">
                <a:solidFill>
                  <a:srgbClr val="FF0000"/>
                </a:solidFill>
              </a:rPr>
              <a:t>th</a:t>
            </a:r>
            <a:r>
              <a:rPr lang="en-US" b="1" dirty="0" smtClean="0">
                <a:solidFill>
                  <a:srgbClr val="FF0000"/>
                </a:solidFill>
              </a:rPr>
              <a:t> </a:t>
            </a:r>
            <a:r>
              <a:rPr lang="en-US" b="1" dirty="0">
                <a:solidFill>
                  <a:srgbClr val="FF0000"/>
                </a:solidFill>
              </a:rPr>
              <a:t>cycle as </a:t>
            </a:r>
            <a:r>
              <a:rPr lang="en-US" b="1" dirty="0">
                <a:solidFill>
                  <a:srgbClr val="0066FF"/>
                </a:solidFill>
              </a:rPr>
              <a:t>Yahusha’s</a:t>
            </a:r>
            <a:r>
              <a:rPr lang="en-US" b="1" dirty="0">
                <a:solidFill>
                  <a:srgbClr val="FF0000"/>
                </a:solidFill>
              </a:rPr>
              <a:t> Passover.   It represents </a:t>
            </a:r>
            <a:r>
              <a:rPr lang="en-US" b="1" dirty="0" smtClean="0">
                <a:solidFill>
                  <a:srgbClr val="FF0000"/>
                </a:solidFill>
              </a:rPr>
              <a:t>the </a:t>
            </a:r>
            <a:r>
              <a:rPr lang="en-US" b="1" dirty="0">
                <a:solidFill>
                  <a:srgbClr val="FF0000"/>
                </a:solidFill>
                <a:effectLst>
                  <a:glow rad="127000">
                    <a:srgbClr val="99FFCC"/>
                  </a:glow>
                </a:effectLst>
              </a:rPr>
              <a:t>false</a:t>
            </a:r>
            <a:r>
              <a:rPr lang="en-US" b="1" dirty="0">
                <a:solidFill>
                  <a:srgbClr val="FF0000"/>
                </a:solidFill>
              </a:rPr>
              <a:t> Friday </a:t>
            </a:r>
            <a:r>
              <a:rPr lang="en-US" b="1" dirty="0" err="1">
                <a:solidFill>
                  <a:srgbClr val="FF0000"/>
                </a:solidFill>
              </a:rPr>
              <a:t>Cruci</a:t>
            </a:r>
            <a:r>
              <a:rPr lang="en-US" b="1" dirty="0">
                <a:solidFill>
                  <a:srgbClr val="FF0000"/>
                </a:solidFill>
              </a:rPr>
              <a:t>-</a:t>
            </a:r>
            <a:r>
              <a:rPr lang="en-US" b="1" u="sng" dirty="0">
                <a:solidFill>
                  <a:schemeClr val="tx1"/>
                </a:solidFill>
              </a:rPr>
              <a:t>fiction</a:t>
            </a:r>
            <a:r>
              <a:rPr lang="en-US" b="1" dirty="0">
                <a:solidFill>
                  <a:srgbClr val="FF0000"/>
                </a:solidFill>
              </a:rPr>
              <a:t>!</a:t>
            </a:r>
            <a:endParaRPr lang="en-CA" dirty="0"/>
          </a:p>
        </p:txBody>
      </p:sp>
      <p:pic>
        <p:nvPicPr>
          <p:cNvPr id="18" name="Picture 10" descr="C:\Users\Rae\Desktop\Art on Desktop\white man clip art\mark check pn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236800" y="1693222"/>
            <a:ext cx="603029" cy="55977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C:\Users\Rae\Desktop\Art on Desktop\white man clip art\mark check png.png"/>
          <p:cNvPicPr>
            <a:picLocks noChangeAspect="1" noChangeArrowheads="1"/>
          </p:cNvPicPr>
          <p:nvPr/>
        </p:nvPicPr>
        <p:blipFill>
          <a:blip r:embed="rId7" cstate="email">
            <a:lum bright="70000" contrast="-70000"/>
            <a:extLst>
              <a:ext uri="{28A0092B-C50C-407E-A947-70E740481C1C}">
                <a14:useLocalDpi xmlns:a14="http://schemas.microsoft.com/office/drawing/2010/main"/>
              </a:ext>
            </a:extLst>
          </a:blip>
          <a:srcRect/>
          <a:stretch>
            <a:fillRect/>
          </a:stretch>
        </p:blipFill>
        <p:spPr bwMode="auto">
          <a:xfrm>
            <a:off x="1112159" y="4824287"/>
            <a:ext cx="603029" cy="559777"/>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9534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1500"/>
                                        <p:tgtEl>
                                          <p:spTgt spid="35"/>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3000"/>
                                        <p:tgtEl>
                                          <p:spTgt spid="6"/>
                                        </p:tgtEl>
                                      </p:cBhvr>
                                    </p:animEffect>
                                  </p:childTnLst>
                                </p:cTn>
                              </p:par>
                            </p:childTnLst>
                          </p:cTn>
                        </p:par>
                        <p:par>
                          <p:cTn id="12" fill="hold">
                            <p:stCondLst>
                              <p:cond delay="5500"/>
                            </p:stCondLst>
                            <p:childTnLst>
                              <p:par>
                                <p:cTn id="13" presetID="2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2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wipe(left)">
                                      <p:cBhvr>
                                        <p:cTn id="20" dur="1500"/>
                                        <p:tgtEl>
                                          <p:spTgt spid="21">
                                            <p:txEl>
                                              <p:pRg st="0" end="0"/>
                                            </p:txEl>
                                          </p:spTgt>
                                        </p:tgtEl>
                                      </p:cBhvr>
                                    </p:animEffect>
                                  </p:childTnLst>
                                </p:cTn>
                              </p:par>
                            </p:childTnLst>
                          </p:cTn>
                        </p:par>
                        <p:par>
                          <p:cTn id="21" fill="hold">
                            <p:stCondLst>
                              <p:cond delay="1500"/>
                            </p:stCondLst>
                            <p:childTnLst>
                              <p:par>
                                <p:cTn id="22" presetID="31"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1500" fill="hold"/>
                                        <p:tgtEl>
                                          <p:spTgt spid="18"/>
                                        </p:tgtEl>
                                        <p:attrNameLst>
                                          <p:attrName>ppt_w</p:attrName>
                                        </p:attrNameLst>
                                      </p:cBhvr>
                                      <p:tavLst>
                                        <p:tav tm="0">
                                          <p:val>
                                            <p:fltVal val="0"/>
                                          </p:val>
                                        </p:tav>
                                        <p:tav tm="100000">
                                          <p:val>
                                            <p:strVal val="#ppt_w"/>
                                          </p:val>
                                        </p:tav>
                                      </p:tavLst>
                                    </p:anim>
                                    <p:anim calcmode="lin" valueType="num">
                                      <p:cBhvr>
                                        <p:cTn id="25" dur="1500" fill="hold"/>
                                        <p:tgtEl>
                                          <p:spTgt spid="18"/>
                                        </p:tgtEl>
                                        <p:attrNameLst>
                                          <p:attrName>ppt_h</p:attrName>
                                        </p:attrNameLst>
                                      </p:cBhvr>
                                      <p:tavLst>
                                        <p:tav tm="0">
                                          <p:val>
                                            <p:fltVal val="0"/>
                                          </p:val>
                                        </p:tav>
                                        <p:tav tm="100000">
                                          <p:val>
                                            <p:strVal val="#ppt_h"/>
                                          </p:val>
                                        </p:tav>
                                      </p:tavLst>
                                    </p:anim>
                                    <p:anim calcmode="lin" valueType="num">
                                      <p:cBhvr>
                                        <p:cTn id="26" dur="1500" fill="hold"/>
                                        <p:tgtEl>
                                          <p:spTgt spid="18"/>
                                        </p:tgtEl>
                                        <p:attrNameLst>
                                          <p:attrName>style.rotation</p:attrName>
                                        </p:attrNameLst>
                                      </p:cBhvr>
                                      <p:tavLst>
                                        <p:tav tm="0">
                                          <p:val>
                                            <p:fltVal val="90"/>
                                          </p:val>
                                        </p:tav>
                                        <p:tav tm="100000">
                                          <p:val>
                                            <p:fltVal val="0"/>
                                          </p:val>
                                        </p:tav>
                                      </p:tavLst>
                                    </p:anim>
                                    <p:animEffect transition="in" filter="fade">
                                      <p:cBhvr>
                                        <p:cTn id="27" dur="1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1000"/>
                                        <p:tgtEl>
                                          <p:spTgt spid="4"/>
                                        </p:tgtEl>
                                      </p:cBhvr>
                                    </p:animEffect>
                                  </p:childTnLst>
                                </p:cTn>
                              </p:par>
                            </p:childTnLst>
                          </p:cTn>
                        </p:par>
                        <p:par>
                          <p:cTn id="33" fill="hold">
                            <p:stCondLst>
                              <p:cond delay="1000"/>
                            </p:stCondLst>
                            <p:childTnLst>
                              <p:par>
                                <p:cTn id="34" presetID="21" presetClass="entr" presetSubtype="4" repeatCount="500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heel(4)">
                                      <p:cBhvr>
                                        <p:cTn id="36" dur="10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2000"/>
                                        <p:tgtEl>
                                          <p:spTgt spid="39"/>
                                        </p:tgtEl>
                                      </p:cBhvr>
                                    </p:animEffect>
                                  </p:childTnLst>
                                </p:cTn>
                              </p:par>
                            </p:childTnLst>
                          </p:cTn>
                        </p:par>
                        <p:par>
                          <p:cTn id="42" fill="hold">
                            <p:stCondLst>
                              <p:cond delay="2000"/>
                            </p:stCondLst>
                            <p:childTnLst>
                              <p:par>
                                <p:cTn id="43" presetID="22" presetClass="entr" presetSubtype="8"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left)">
                                      <p:cBhvr>
                                        <p:cTn id="45" dur="20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up)">
                                      <p:cBhvr>
                                        <p:cTn id="50" dur="1500"/>
                                        <p:tgtEl>
                                          <p:spTgt spid="36"/>
                                        </p:tgtEl>
                                      </p:cBhvr>
                                    </p:animEffect>
                                  </p:childTnLst>
                                </p:cTn>
                              </p:par>
                            </p:childTnLst>
                          </p:cTn>
                        </p:par>
                        <p:par>
                          <p:cTn id="51" fill="hold">
                            <p:stCondLst>
                              <p:cond delay="1500"/>
                            </p:stCondLst>
                            <p:childTnLst>
                              <p:par>
                                <p:cTn id="52" presetID="22" presetClass="entr" presetSubtype="2"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right)">
                                      <p:cBhvr>
                                        <p:cTn id="54" dur="2250"/>
                                        <p:tgtEl>
                                          <p:spTgt spid="31"/>
                                        </p:tgtEl>
                                      </p:cBhvr>
                                    </p:animEffect>
                                  </p:childTnLst>
                                </p:cTn>
                              </p:par>
                            </p:childTnLst>
                          </p:cTn>
                        </p:par>
                        <p:par>
                          <p:cTn id="55" fill="hold">
                            <p:stCondLst>
                              <p:cond delay="3750"/>
                            </p:stCondLst>
                            <p:childTnLst>
                              <p:par>
                                <p:cTn id="56" presetID="22" presetClass="entr" presetSubtype="1"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up)">
                                      <p:cBhvr>
                                        <p:cTn id="58" dur="2000"/>
                                        <p:tgtEl>
                                          <p:spTgt spid="25"/>
                                        </p:tgtEl>
                                      </p:cBhvr>
                                    </p:animEffect>
                                  </p:childTnLst>
                                </p:cTn>
                              </p:par>
                            </p:childTnLst>
                          </p:cTn>
                        </p:par>
                        <p:par>
                          <p:cTn id="59" fill="hold">
                            <p:stCondLst>
                              <p:cond delay="5750"/>
                            </p:stCondLst>
                            <p:childTnLst>
                              <p:par>
                                <p:cTn id="60" presetID="16" presetClass="entr" presetSubtype="21"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arn(inVertical)">
                                      <p:cBhvr>
                                        <p:cTn id="62" dur="1750"/>
                                        <p:tgtEl>
                                          <p:spTgt spid="28"/>
                                        </p:tgtEl>
                                      </p:cBhvr>
                                    </p:animEffect>
                                  </p:childTnLst>
                                </p:cTn>
                              </p:par>
                            </p:childTnLst>
                          </p:cTn>
                        </p:par>
                        <p:par>
                          <p:cTn id="63" fill="hold">
                            <p:stCondLst>
                              <p:cond delay="7500"/>
                            </p:stCondLst>
                            <p:childTnLst>
                              <p:par>
                                <p:cTn id="64" presetID="31" presetClass="entr" presetSubtype="0" fill="hold" nodeType="after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p:cTn id="66" dur="1500" fill="hold"/>
                                        <p:tgtEl>
                                          <p:spTgt spid="26"/>
                                        </p:tgtEl>
                                        <p:attrNameLst>
                                          <p:attrName>ppt_w</p:attrName>
                                        </p:attrNameLst>
                                      </p:cBhvr>
                                      <p:tavLst>
                                        <p:tav tm="0">
                                          <p:val>
                                            <p:fltVal val="0"/>
                                          </p:val>
                                        </p:tav>
                                        <p:tav tm="100000">
                                          <p:val>
                                            <p:strVal val="#ppt_w"/>
                                          </p:val>
                                        </p:tav>
                                      </p:tavLst>
                                    </p:anim>
                                    <p:anim calcmode="lin" valueType="num">
                                      <p:cBhvr>
                                        <p:cTn id="67" dur="1500" fill="hold"/>
                                        <p:tgtEl>
                                          <p:spTgt spid="26"/>
                                        </p:tgtEl>
                                        <p:attrNameLst>
                                          <p:attrName>ppt_h</p:attrName>
                                        </p:attrNameLst>
                                      </p:cBhvr>
                                      <p:tavLst>
                                        <p:tav tm="0">
                                          <p:val>
                                            <p:fltVal val="0"/>
                                          </p:val>
                                        </p:tav>
                                        <p:tav tm="100000">
                                          <p:val>
                                            <p:strVal val="#ppt_h"/>
                                          </p:val>
                                        </p:tav>
                                      </p:tavLst>
                                    </p:anim>
                                    <p:anim calcmode="lin" valueType="num">
                                      <p:cBhvr>
                                        <p:cTn id="68" dur="1500" fill="hold"/>
                                        <p:tgtEl>
                                          <p:spTgt spid="26"/>
                                        </p:tgtEl>
                                        <p:attrNameLst>
                                          <p:attrName>style.rotation</p:attrName>
                                        </p:attrNameLst>
                                      </p:cBhvr>
                                      <p:tavLst>
                                        <p:tav tm="0">
                                          <p:val>
                                            <p:fltVal val="90"/>
                                          </p:val>
                                        </p:tav>
                                        <p:tav tm="100000">
                                          <p:val>
                                            <p:fltVal val="0"/>
                                          </p:val>
                                        </p:tav>
                                      </p:tavLst>
                                    </p:anim>
                                    <p:animEffect transition="in" filter="fade">
                                      <p:cBhvr>
                                        <p:cTn id="69"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8" grpId="0"/>
      <p:bldP spid="31" grpId="0" animBg="1"/>
      <p:bldP spid="39" grpId="0"/>
      <p:bldP spid="3" grpId="0" animBg="1"/>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28348" y="6492875"/>
            <a:ext cx="1828800" cy="365125"/>
          </a:xfrm>
        </p:spPr>
        <p:txBody>
          <a:bodyPr/>
          <a:lstStyle/>
          <a:p>
            <a:fld id="{5C014052-953B-4273-8F47-BF25327D5B24}" type="slidenum">
              <a:rPr lang="en-US" smtClean="0"/>
              <a:t>37</a:t>
            </a:fld>
            <a:endParaRPr lang="en-US" dirty="0"/>
          </a:p>
        </p:txBody>
      </p:sp>
      <p:sp>
        <p:nvSpPr>
          <p:cNvPr id="8" name="Title 1"/>
          <p:cNvSpPr txBox="1">
            <a:spLocks/>
          </p:cNvSpPr>
          <p:nvPr/>
        </p:nvSpPr>
        <p:spPr>
          <a:xfrm>
            <a:off x="-76200" y="0"/>
            <a:ext cx="9296400" cy="8382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spc="50" dirty="0">
                <a:ln w="11430"/>
                <a:solidFill>
                  <a:srgbClr val="FF0000"/>
                </a:solidFill>
                <a:effectLst>
                  <a:glow rad="127000">
                    <a:schemeClr val="accent2">
                      <a:lumMod val="20000"/>
                      <a:lumOff val="80000"/>
                    </a:schemeClr>
                  </a:glow>
                  <a:outerShdw blurRad="76200" dist="50800" dir="5400000" algn="tl" rotWithShape="0">
                    <a:srgbClr val="000000">
                      <a:alpha val="65000"/>
                    </a:srgbClr>
                  </a:outerShdw>
                </a:effectLst>
              </a:rPr>
              <a:t>Conflict #4</a:t>
            </a:r>
            <a:r>
              <a:rPr lang="en-US" sz="3200" spc="50" dirty="0" smtClean="0">
                <a:ln w="11430"/>
                <a:solidFill>
                  <a:srgbClr val="FF0000"/>
                </a:solidFill>
                <a:effectLst>
                  <a:outerShdw blurRad="76200" dist="50800" dir="5400000" algn="tl" rotWithShape="0">
                    <a:srgbClr val="000000">
                      <a:alpha val="65000"/>
                    </a:srgbClr>
                  </a:outerShdw>
                </a:effectLst>
              </a:rPr>
              <a:t>  W</a:t>
            </a:r>
            <a:r>
              <a:rPr lang="en-US" sz="2400" spc="50" dirty="0" smtClean="0">
                <a:ln w="11430"/>
                <a:solidFill>
                  <a:srgbClr val="FF0000"/>
                </a:solidFill>
                <a:effectLst>
                  <a:outerShdw blurRad="76200" dist="50800" dir="5400000" algn="tl" rotWithShape="0">
                    <a:srgbClr val="000000">
                      <a:alpha val="65000"/>
                    </a:srgbClr>
                  </a:outerShdw>
                </a:effectLst>
              </a:rPr>
              <a:t>ED</a:t>
            </a:r>
            <a:r>
              <a:rPr lang="en-US" sz="3200" spc="50" dirty="0" smtClean="0">
                <a:ln w="11430"/>
                <a:solidFill>
                  <a:srgbClr val="FF0000"/>
                </a:solidFill>
                <a:effectLst>
                  <a:outerShdw blurRad="76200" dist="50800" dir="5400000" algn="tl" rotWithShape="0">
                    <a:srgbClr val="000000">
                      <a:alpha val="65000"/>
                    </a:srgbClr>
                  </a:outerShdw>
                </a:effectLst>
              </a:rPr>
              <a:t> </a:t>
            </a:r>
            <a:r>
              <a:rPr lang="en-US" sz="4000" spc="50" dirty="0" smtClean="0">
                <a:ln w="11430"/>
                <a:solidFill>
                  <a:srgbClr val="FF0000"/>
                </a:solidFill>
                <a:effectLst>
                  <a:outerShdw blurRad="76200" dist="50800" dir="5400000" algn="tl" rotWithShape="0">
                    <a:srgbClr val="000000">
                      <a:alpha val="65000"/>
                    </a:srgbClr>
                  </a:outerShdw>
                </a:effectLst>
              </a:rPr>
              <a:t>Passover</a:t>
            </a:r>
            <a:r>
              <a:rPr lang="en-US" sz="4400" spc="50" dirty="0" smtClean="0">
                <a:ln w="11430"/>
                <a:solidFill>
                  <a:srgbClr val="FF0000"/>
                </a:solidFill>
                <a:effectLst>
                  <a:outerShdw blurRad="76200" dist="50800" dir="5400000" algn="tl" rotWithShape="0">
                    <a:srgbClr val="000000">
                      <a:alpha val="65000"/>
                    </a:srgbClr>
                  </a:outerShdw>
                </a:effectLst>
              </a:rPr>
              <a:t> </a:t>
            </a:r>
            <a:r>
              <a:rPr lang="en-US" sz="4000" spc="50" dirty="0" smtClean="0">
                <a:ln w="11430"/>
                <a:solidFill>
                  <a:srgbClr val="8C4C64"/>
                </a:solidFill>
                <a:effectLst>
                  <a:outerShdw blurRad="76200" dist="50800" dir="5400000" algn="tl" rotWithShape="0">
                    <a:srgbClr val="000000">
                      <a:alpha val="65000"/>
                    </a:srgbClr>
                  </a:outerShdw>
                </a:effectLst>
              </a:rPr>
              <a:t>&amp;</a:t>
            </a:r>
            <a:r>
              <a:rPr lang="en-US" sz="4400" spc="50" dirty="0" smtClean="0">
                <a:ln w="11430"/>
                <a:solidFill>
                  <a:srgbClr val="8C4C64"/>
                </a:solidFill>
                <a:effectLst>
                  <a:outerShdw blurRad="76200" dist="50800" dir="5400000" algn="tl" rotWithShape="0">
                    <a:srgbClr val="000000">
                      <a:alpha val="65000"/>
                    </a:srgbClr>
                  </a:outerShdw>
                </a:effectLst>
              </a:rPr>
              <a:t> </a:t>
            </a:r>
            <a:r>
              <a:rPr lang="en-US" sz="3200" spc="50" dirty="0" smtClean="0">
                <a:ln w="11430"/>
                <a:solidFill>
                  <a:srgbClr val="00B050"/>
                </a:solidFill>
                <a:effectLst>
                  <a:outerShdw blurRad="76200" dist="50800" dir="5400000" algn="tl" rotWithShape="0">
                    <a:srgbClr val="000000">
                      <a:alpha val="65000"/>
                    </a:srgbClr>
                  </a:outerShdw>
                </a:effectLst>
              </a:rPr>
              <a:t>F</a:t>
            </a:r>
            <a:r>
              <a:rPr lang="en-US" sz="2400" spc="50" dirty="0" smtClean="0">
                <a:ln w="11430"/>
                <a:solidFill>
                  <a:srgbClr val="00B050"/>
                </a:solidFill>
                <a:effectLst>
                  <a:outerShdw blurRad="76200" dist="50800" dir="5400000" algn="tl" rotWithShape="0">
                    <a:srgbClr val="000000">
                      <a:alpha val="65000"/>
                    </a:srgbClr>
                  </a:outerShdw>
                </a:effectLst>
              </a:rPr>
              <a:t>RI</a:t>
            </a:r>
            <a:r>
              <a:rPr lang="en-US" sz="3200" spc="50" dirty="0" smtClean="0">
                <a:ln w="11430"/>
                <a:solidFill>
                  <a:srgbClr val="00B050"/>
                </a:solidFill>
                <a:effectLst>
                  <a:outerShdw blurRad="76200" dist="50800" dir="5400000" algn="tl" rotWithShape="0">
                    <a:srgbClr val="000000">
                      <a:alpha val="65000"/>
                    </a:srgbClr>
                  </a:outerShdw>
                </a:effectLst>
              </a:rPr>
              <a:t> </a:t>
            </a:r>
            <a:r>
              <a:rPr lang="en-US" sz="4000" spc="50" dirty="0" smtClean="0">
                <a:ln w="11430"/>
                <a:solidFill>
                  <a:srgbClr val="00B050"/>
                </a:solidFill>
                <a:effectLst>
                  <a:outerShdw blurRad="76200" dist="50800" dir="5400000" algn="tl" rotWithShape="0">
                    <a:srgbClr val="000000">
                      <a:alpha val="65000"/>
                    </a:srgbClr>
                  </a:outerShdw>
                </a:effectLst>
              </a:rPr>
              <a:t>Wave Sheaf</a:t>
            </a:r>
            <a:endParaRPr lang="en-US" sz="1200" spc="50" dirty="0">
              <a:ln w="11430"/>
              <a:solidFill>
                <a:srgbClr val="FF0000"/>
              </a:solidFill>
              <a:effectLst>
                <a:outerShdw blurRad="76200" dist="50800" dir="5400000" algn="tl" rotWithShape="0">
                  <a:srgbClr val="000000">
                    <a:alpha val="65000"/>
                  </a:srgbClr>
                </a:outerShdw>
              </a:effectLst>
            </a:endParaRPr>
          </a:p>
        </p:txBody>
      </p:sp>
      <p:graphicFrame>
        <p:nvGraphicFramePr>
          <p:cNvPr id="12" name="Table 11"/>
          <p:cNvGraphicFramePr>
            <a:graphicFrameLocks noGrp="1"/>
          </p:cNvGraphicFramePr>
          <p:nvPr>
            <p:extLst>
              <p:ext uri="{D42A27DB-BD31-4B8C-83A1-F6EECF244321}">
                <p14:modId xmlns:p14="http://schemas.microsoft.com/office/powerpoint/2010/main" val="74017982"/>
              </p:ext>
            </p:extLst>
          </p:nvPr>
        </p:nvGraphicFramePr>
        <p:xfrm>
          <a:off x="521209" y="838200"/>
          <a:ext cx="8229599" cy="114300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98239">
                <a:tc>
                  <a:txBody>
                    <a:bodyPr/>
                    <a:lstStyle/>
                    <a:p>
                      <a:pPr algn="ctr"/>
                      <a:r>
                        <a:rPr lang="en-US" sz="1600" dirty="0" smtClean="0"/>
                        <a:t>1</a:t>
                      </a:r>
                      <a:r>
                        <a:rPr lang="en-US" sz="1600" baseline="30000" dirty="0" smtClean="0"/>
                        <a:t>st</a:t>
                      </a:r>
                      <a:r>
                        <a:rPr lang="en-US" sz="1600" dirty="0" smtClean="0"/>
                        <a:t> (Sun)</a:t>
                      </a:r>
                      <a:endParaRPr lang="en-US" sz="1600" dirty="0"/>
                    </a:p>
                  </a:txBody>
                  <a:tcPr>
                    <a:lnB w="38100" cmpd="sng">
                      <a:noFill/>
                    </a:lnB>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72380">
                <a:tc>
                  <a:txBody>
                    <a:bodyPr/>
                    <a:lstStyle/>
                    <a:p>
                      <a:pPr algn="ctr"/>
                      <a:r>
                        <a:rPr lang="en-US" sz="1400" dirty="0" smtClean="0"/>
                        <a:t>11</a:t>
                      </a:r>
                      <a:endParaRPr lang="en-US" sz="1400" dirty="0"/>
                    </a:p>
                  </a:txBody>
                  <a:tcPr>
                    <a:lnT w="12700" cmpd="sng">
                      <a:noFill/>
                    </a:lnT>
                    <a:lnB w="12700" cmpd="sng">
                      <a:noFill/>
                    </a:lnB>
                    <a:cell3D prstMaterial="dkEdge">
                      <a:bevel w="77470" h="12700" prst="softRound"/>
                      <a:lightRig rig="flood" dir="t"/>
                    </a:cell3D>
                  </a:tcPr>
                </a:tc>
                <a:tc>
                  <a:txBody>
                    <a:bodyPr/>
                    <a:lstStyle/>
                    <a:p>
                      <a:pPr algn="ctr"/>
                      <a:r>
                        <a:rPr lang="en-US" sz="1400" dirty="0" smtClean="0"/>
                        <a:t>12</a:t>
                      </a:r>
                      <a:endParaRPr lang="en-US" sz="1400" dirty="0"/>
                    </a:p>
                  </a:txBody>
                  <a:tcPr>
                    <a:cell3D prstMaterial="dkEdge">
                      <a:bevel w="77470" h="12700" prst="softRound"/>
                      <a:lightRig rig="flood" dir="t"/>
                    </a:cell3D>
                  </a:tcPr>
                </a:tc>
                <a:tc>
                  <a:txBody>
                    <a:bodyPr/>
                    <a:lstStyle/>
                    <a:p>
                      <a:pPr algn="ctr"/>
                      <a:r>
                        <a:rPr lang="en-US" sz="1400" dirty="0" smtClean="0"/>
                        <a:t>13</a:t>
                      </a:r>
                      <a:endParaRPr lang="en-US" sz="1400" dirty="0"/>
                    </a:p>
                  </a:txBody>
                  <a:tcPr>
                    <a:cell3D prstMaterial="dkEdge">
                      <a:bevel w="77470" h="12700" prst="softRound"/>
                      <a:lightRig rig="flood" dir="t"/>
                    </a:cell3D>
                  </a:tcPr>
                </a:tc>
                <a:tc>
                  <a:txBody>
                    <a:bodyPr/>
                    <a:lstStyle/>
                    <a:p>
                      <a:pPr algn="ctr"/>
                      <a:r>
                        <a:rPr lang="en-US" sz="1600" b="1" dirty="0" smtClean="0">
                          <a:solidFill>
                            <a:schemeClr val="bg1"/>
                          </a:solidFill>
                        </a:rPr>
                        <a:t>14 P/O</a:t>
                      </a:r>
                      <a:endParaRPr lang="en-US" sz="1100" b="1" dirty="0">
                        <a:solidFill>
                          <a:schemeClr val="bg1"/>
                        </a:solidFill>
                      </a:endParaRPr>
                    </a:p>
                  </a:txBody>
                  <a:tcPr>
                    <a:cell3D prstMaterial="dkEdge">
                      <a:bevel w="77470" h="12700" prst="softRound"/>
                      <a:lightRig rig="flood" dir="t"/>
                    </a:cell3D>
                    <a:solidFill>
                      <a:srgbClr val="FF0000"/>
                    </a:solidFill>
                  </a:tcPr>
                </a:tc>
                <a:tc>
                  <a:txBody>
                    <a:bodyPr/>
                    <a:lstStyle/>
                    <a:p>
                      <a:pPr algn="ctr"/>
                      <a:r>
                        <a:rPr lang="en-US" sz="1400" dirty="0" smtClean="0"/>
                        <a:t>15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800" b="1" dirty="0" smtClean="0"/>
                        <a:t>16 W/S?</a:t>
                      </a:r>
                      <a:endParaRPr lang="en-US" sz="1800" b="1" dirty="0"/>
                    </a:p>
                  </a:txBody>
                  <a:tcPr>
                    <a:cell3D prstMaterial="dkEdge">
                      <a:bevel w="77470" h="12700" prst="softRound"/>
                      <a:lightRig rig="flood" dir="t"/>
                    </a:cell3D>
                    <a:solidFill>
                      <a:srgbClr val="00FF00"/>
                    </a:solidFill>
                  </a:tcPr>
                </a:tc>
                <a:tc>
                  <a:txBody>
                    <a:bodyPr/>
                    <a:lstStyle/>
                    <a:p>
                      <a:pPr algn="ctr"/>
                      <a:r>
                        <a:rPr lang="en-US" sz="1800" b="1" dirty="0" smtClean="0"/>
                        <a:t>17 </a:t>
                      </a:r>
                      <a:r>
                        <a:rPr lang="en-US" sz="1800" b="1" dirty="0" err="1" smtClean="0"/>
                        <a:t>Ress</a:t>
                      </a:r>
                      <a:r>
                        <a:rPr lang="en-US" sz="1800" b="1" dirty="0" smtClean="0"/>
                        <a:t>.</a:t>
                      </a:r>
                      <a:endParaRPr lang="en-US" sz="1800" b="1" dirty="0"/>
                    </a:p>
                  </a:txBody>
                  <a:tcPr>
                    <a:cell3D prstMaterial="dkEdge">
                      <a:bevel w="77470" h="12700" prst="softRound"/>
                      <a:lightRig rig="flood" dir="t"/>
                    </a:cell3D>
                    <a:solidFill>
                      <a:srgbClr val="66CCFF"/>
                    </a:solidFill>
                  </a:tcPr>
                </a:tc>
              </a:tr>
              <a:tr h="372381">
                <a:tc>
                  <a:txBody>
                    <a:bodyPr/>
                    <a:lstStyle/>
                    <a:p>
                      <a:pPr algn="ctr"/>
                      <a:r>
                        <a:rPr lang="en-US" sz="1400" b="0" dirty="0" smtClean="0"/>
                        <a:t>18  ULB</a:t>
                      </a:r>
                      <a:endParaRPr lang="en-US" sz="1050" b="0" dirty="0"/>
                    </a:p>
                  </a:txBody>
                  <a:tcPr>
                    <a:lnT w="12700" cmpd="sng">
                      <a:noFill/>
                    </a:lnT>
                    <a:cell3D prstMaterial="dkEdge">
                      <a:bevel w="77470" h="12700" prst="softRound"/>
                      <a:lightRig rig="flood" dir="t"/>
                    </a:cell3D>
                    <a:solidFill>
                      <a:schemeClr val="bg2">
                        <a:lumMod val="90000"/>
                      </a:schemeClr>
                    </a:solidFill>
                  </a:tcPr>
                </a:tc>
                <a:tc>
                  <a:txBody>
                    <a:bodyPr/>
                    <a:lstStyle/>
                    <a:p>
                      <a:pPr algn="ctr"/>
                      <a:r>
                        <a:rPr lang="en-US" sz="1400" dirty="0" smtClean="0"/>
                        <a:t>19</a:t>
                      </a:r>
                      <a:r>
                        <a:rPr lang="en-US" sz="1400" baseline="0" dirty="0" smtClean="0"/>
                        <a:t>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400" dirty="0" smtClean="0"/>
                        <a:t>20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400" b="0" dirty="0" smtClean="0"/>
                        <a:t>21 ULB</a:t>
                      </a:r>
                      <a:endParaRPr lang="en-US" sz="1400" b="0" dirty="0"/>
                    </a:p>
                  </a:txBody>
                  <a:tcPr>
                    <a:cell3D prstMaterial="dkEdge">
                      <a:bevel w="77470" h="12700" prst="softRound"/>
                      <a:lightRig rig="flood" dir="t"/>
                    </a:cell3D>
                    <a:solidFill>
                      <a:schemeClr val="bg2">
                        <a:lumMod val="90000"/>
                      </a:schemeClr>
                    </a:solidFill>
                  </a:tcPr>
                </a:tc>
                <a:tc>
                  <a:txBody>
                    <a:bodyPr/>
                    <a:lstStyle/>
                    <a:p>
                      <a:pPr algn="ctr"/>
                      <a:r>
                        <a:rPr lang="en-US" sz="1400" dirty="0" smtClean="0"/>
                        <a:t>22</a:t>
                      </a:r>
                      <a:endParaRPr lang="en-US" sz="1400" dirty="0"/>
                    </a:p>
                  </a:txBody>
                  <a:tcPr>
                    <a:cell3D prstMaterial="dkEdge">
                      <a:bevel w="77470" h="12700" prst="softRound"/>
                      <a:lightRig rig="flood" dir="t"/>
                    </a:cell3D>
                  </a:tcPr>
                </a:tc>
                <a:tc>
                  <a:txBody>
                    <a:bodyPr/>
                    <a:lstStyle/>
                    <a:p>
                      <a:pPr algn="ctr"/>
                      <a:r>
                        <a:rPr lang="en-US" sz="1400" dirty="0" smtClean="0"/>
                        <a:t>23</a:t>
                      </a:r>
                      <a:endParaRPr lang="en-US" sz="1400" dirty="0"/>
                    </a:p>
                  </a:txBody>
                  <a:tcPr>
                    <a:cell3D prstMaterial="dkEdge">
                      <a:bevel w="77470" h="12700" prst="softRound"/>
                      <a:lightRig rig="flood" dir="t"/>
                    </a:cell3D>
                  </a:tcPr>
                </a:tc>
                <a:tc>
                  <a:txBody>
                    <a:bodyPr/>
                    <a:lstStyle/>
                    <a:p>
                      <a:pPr algn="ctr"/>
                      <a:r>
                        <a:rPr lang="en-US" sz="1400" b="1" dirty="0" smtClean="0"/>
                        <a:t>24</a:t>
                      </a:r>
                      <a:endParaRPr lang="en-US" sz="1400" b="1" dirty="0"/>
                    </a:p>
                  </a:txBody>
                  <a:tcPr>
                    <a:cell3D prstMaterial="dkEdge">
                      <a:bevel w="77470" h="12700" prst="softRound"/>
                      <a:lightRig rig="flood" dir="t"/>
                    </a:cell3D>
                    <a:solidFill>
                      <a:srgbClr val="DCE5EE"/>
                    </a:solidFill>
                  </a:tcPr>
                </a:tc>
              </a:tr>
            </a:tbl>
          </a:graphicData>
        </a:graphic>
      </p:graphicFrame>
      <p:pic>
        <p:nvPicPr>
          <p:cNvPr id="14" name="Picture 2" descr="C:\Users\Rae\Desktop\reaping_the_harvest-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5289" y="1655369"/>
            <a:ext cx="990600" cy="1341273"/>
          </a:xfrm>
          <a:prstGeom prst="rect">
            <a:avLst/>
          </a:prstGeom>
          <a:ln w="76200">
            <a:solidFill>
              <a:srgbClr val="0070C0"/>
            </a:solidFill>
          </a:ln>
          <a:effectLst>
            <a:glow rad="228600">
              <a:schemeClr val="accent1">
                <a:satMod val="175000"/>
                <a:alpha val="40000"/>
              </a:schemeClr>
            </a:glow>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5" name="Picture 3"/>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7580377" y="1673810"/>
            <a:ext cx="1291765" cy="942228"/>
          </a:xfrm>
          <a:prstGeom prst="rect">
            <a:avLst/>
          </a:prstGeom>
          <a:ln w="76200">
            <a:solidFill>
              <a:schemeClr val="accent2">
                <a:lumMod val="75000"/>
              </a:schemeClr>
            </a:solidFill>
          </a:ln>
          <a:effectLst>
            <a:glow rad="228600">
              <a:schemeClr val="accent6">
                <a:satMod val="175000"/>
                <a:alpha val="40000"/>
              </a:schemeClr>
            </a:glow>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2" name="Right Arrow 21"/>
          <p:cNvSpPr/>
          <p:nvPr/>
        </p:nvSpPr>
        <p:spPr>
          <a:xfrm>
            <a:off x="5233416" y="1424349"/>
            <a:ext cx="2438400" cy="304800"/>
          </a:xfrm>
          <a:prstGeom prst="rightArrow">
            <a:avLst/>
          </a:prstGeom>
          <a:gradFill flip="none" rotWithShape="1">
            <a:gsLst>
              <a:gs pos="0">
                <a:srgbClr val="FFF200"/>
              </a:gs>
              <a:gs pos="45000">
                <a:srgbClr val="FF7A00"/>
              </a:gs>
              <a:gs pos="70000">
                <a:srgbClr val="FF0300"/>
              </a:gs>
              <a:gs pos="100000">
                <a:srgbClr val="4D0808"/>
              </a:gs>
            </a:gsLst>
            <a:lin ang="13500000" scaled="1"/>
            <a:tileRect/>
          </a:gradFill>
          <a:ln>
            <a:solidFill>
              <a:srgbClr val="7030A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80821" y="1975180"/>
            <a:ext cx="6024627" cy="1200329"/>
          </a:xfrm>
          <a:prstGeom prst="rect">
            <a:avLst/>
          </a:prstGeom>
          <a:noFill/>
        </p:spPr>
        <p:txBody>
          <a:bodyPr wrap="square" rtlCol="0">
            <a:spAutoFit/>
            <a:scene3d>
              <a:camera prst="orthographicFront"/>
              <a:lightRig rig="threePt" dir="t"/>
            </a:scene3d>
            <a:sp3d extrusionH="57150">
              <a:bevelT w="38100" h="38100"/>
            </a:sp3d>
          </a:bodyPr>
          <a:lstStyle/>
          <a:p>
            <a:r>
              <a:rPr lang="en-US" b="1" dirty="0" smtClean="0">
                <a:solidFill>
                  <a:srgbClr val="4F2270"/>
                </a:solidFill>
              </a:rPr>
              <a:t>This is </a:t>
            </a:r>
            <a:r>
              <a:rPr lang="en-US" b="1" dirty="0" smtClean="0">
                <a:solidFill>
                  <a:srgbClr val="0066FF"/>
                </a:solidFill>
              </a:rPr>
              <a:t>Yahusha’s</a:t>
            </a:r>
            <a:r>
              <a:rPr lang="en-US" b="1" dirty="0" smtClean="0">
                <a:solidFill>
                  <a:srgbClr val="4F2270"/>
                </a:solidFill>
              </a:rPr>
              <a:t> Passion Week – notice how serious this is when Wave Sheaf is placed on Abib 16.  </a:t>
            </a:r>
            <a:r>
              <a:rPr lang="en-US" b="1" dirty="0" smtClean="0">
                <a:solidFill>
                  <a:srgbClr val="C00000"/>
                </a:solidFill>
              </a:rPr>
              <a:t>How can the </a:t>
            </a:r>
            <a:r>
              <a:rPr lang="en-US" b="1" dirty="0" smtClean="0">
                <a:solidFill>
                  <a:srgbClr val="006600"/>
                </a:solidFill>
              </a:rPr>
              <a:t>Abib 16 Wave Sheaf Ascension </a:t>
            </a:r>
            <a:r>
              <a:rPr lang="en-US" b="1" dirty="0" smtClean="0">
                <a:solidFill>
                  <a:srgbClr val="C00000"/>
                </a:solidFill>
              </a:rPr>
              <a:t>be celebrated before any possible Resurrection? </a:t>
            </a:r>
            <a:endParaRPr lang="en-US" b="1" dirty="0">
              <a:solidFill>
                <a:srgbClr val="C00000"/>
              </a:solidFill>
            </a:endParaRPr>
          </a:p>
        </p:txBody>
      </p:sp>
      <p:sp>
        <p:nvSpPr>
          <p:cNvPr id="29" name="Content Placeholder 2"/>
          <p:cNvSpPr txBox="1">
            <a:spLocks/>
          </p:cNvSpPr>
          <p:nvPr/>
        </p:nvSpPr>
        <p:spPr>
          <a:xfrm>
            <a:off x="110087" y="963017"/>
            <a:ext cx="882396" cy="762000"/>
          </a:xfrm>
          <a:prstGeom prst="rect">
            <a:avLst/>
          </a:prstGeom>
          <a:noFill/>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en-US" sz="4400" b="1" spc="50" dirty="0" smtClean="0">
                <a:ln w="11430"/>
                <a:solidFill>
                  <a:srgbClr val="FF0000"/>
                </a:solidFill>
                <a:effectLst>
                  <a:outerShdw blurRad="76200" dist="50800" dir="5400000" algn="tl" rotWithShape="0">
                    <a:srgbClr val="000000">
                      <a:alpha val="65000"/>
                    </a:srgbClr>
                  </a:outerShdw>
                </a:effectLst>
              </a:rPr>
              <a:t>#4</a:t>
            </a:r>
            <a:endParaRPr lang="en-US" sz="4000" b="1" spc="50" dirty="0">
              <a:ln w="11430"/>
              <a:solidFill>
                <a:srgbClr val="FF0000"/>
              </a:solidFill>
              <a:effectLst>
                <a:outerShdw blurRad="76200" dist="50800" dir="5400000" algn="tl" rotWithShape="0">
                  <a:srgbClr val="000000">
                    <a:alpha val="65000"/>
                  </a:srgbClr>
                </a:outerShdw>
              </a:effectLst>
            </a:endParaRPr>
          </a:p>
        </p:txBody>
      </p:sp>
      <p:cxnSp>
        <p:nvCxnSpPr>
          <p:cNvPr id="32" name="Straight Arrow Connector 31"/>
          <p:cNvCxnSpPr/>
          <p:nvPr/>
        </p:nvCxnSpPr>
        <p:spPr>
          <a:xfrm>
            <a:off x="228600" y="3489960"/>
            <a:ext cx="8722360" cy="0"/>
          </a:xfrm>
          <a:prstGeom prst="straightConnector1">
            <a:avLst/>
          </a:prstGeom>
          <a:ln w="762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headEnd type="diamond" w="med" len="med"/>
            <a:tailEnd type="diamond"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942741" y="2834114"/>
            <a:ext cx="6058259" cy="52322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800" b="1" dirty="0" smtClean="0">
                <a:ln>
                  <a:solidFill>
                    <a:srgbClr val="FF0000"/>
                  </a:solidFill>
                </a:ln>
                <a:gradFill flip="none" rotWithShape="1">
                  <a:gsLst>
                    <a:gs pos="0">
                      <a:srgbClr val="FFF200"/>
                    </a:gs>
                    <a:gs pos="45000">
                      <a:srgbClr val="FF7A00"/>
                    </a:gs>
                    <a:gs pos="70000">
                      <a:srgbClr val="FF0300"/>
                    </a:gs>
                    <a:gs pos="100000">
                      <a:srgbClr val="4D0808"/>
                    </a:gs>
                  </a:gsLst>
                  <a:lin ang="2700000" scaled="1"/>
                  <a:tileRect/>
                </a:gradFill>
                <a:effectLst>
                  <a:glow rad="165100">
                    <a:schemeClr val="accent2">
                      <a:lumMod val="60000"/>
                      <a:lumOff val="40000"/>
                    </a:schemeClr>
                  </a:glow>
                </a:effectLst>
                <a:latin typeface="Comic Sans MS" pitchFamily="66" charset="0"/>
                <a:cs typeface="Aharoni" pitchFamily="2" charset="-79"/>
              </a:rPr>
              <a:t>This is a serious impossibility!</a:t>
            </a:r>
            <a:endParaRPr lang="en-US" sz="4400" b="1" dirty="0">
              <a:ln>
                <a:solidFill>
                  <a:srgbClr val="FF0000"/>
                </a:solidFill>
              </a:ln>
              <a:gradFill flip="none" rotWithShape="1">
                <a:gsLst>
                  <a:gs pos="0">
                    <a:srgbClr val="FFF200"/>
                  </a:gs>
                  <a:gs pos="45000">
                    <a:srgbClr val="FF7A00"/>
                  </a:gs>
                  <a:gs pos="70000">
                    <a:srgbClr val="FF0300"/>
                  </a:gs>
                  <a:gs pos="100000">
                    <a:srgbClr val="4D0808"/>
                  </a:gs>
                </a:gsLst>
                <a:lin ang="2700000" scaled="1"/>
                <a:tileRect/>
              </a:gradFill>
              <a:effectLst>
                <a:glow rad="165100">
                  <a:schemeClr val="accent2">
                    <a:lumMod val="60000"/>
                    <a:lumOff val="40000"/>
                  </a:schemeClr>
                </a:glow>
              </a:effectLst>
              <a:latin typeface="Aharoni" pitchFamily="2" charset="-79"/>
              <a:cs typeface="Aharoni" pitchFamily="2" charset="-79"/>
            </a:endParaRPr>
          </a:p>
        </p:txBody>
      </p:sp>
      <p:graphicFrame>
        <p:nvGraphicFramePr>
          <p:cNvPr id="23" name="Table 22"/>
          <p:cNvGraphicFramePr>
            <a:graphicFrameLocks noGrp="1"/>
          </p:cNvGraphicFramePr>
          <p:nvPr>
            <p:extLst>
              <p:ext uri="{D42A27DB-BD31-4B8C-83A1-F6EECF244321}">
                <p14:modId xmlns:p14="http://schemas.microsoft.com/office/powerpoint/2010/main" val="4112679383"/>
              </p:ext>
            </p:extLst>
          </p:nvPr>
        </p:nvGraphicFramePr>
        <p:xfrm>
          <a:off x="518160" y="3750207"/>
          <a:ext cx="8229599" cy="114300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98239">
                <a:tc>
                  <a:txBody>
                    <a:bodyPr/>
                    <a:lstStyle/>
                    <a:p>
                      <a:pPr algn="ctr"/>
                      <a:r>
                        <a:rPr lang="en-US" sz="1600" dirty="0" smtClean="0"/>
                        <a:t>1</a:t>
                      </a:r>
                      <a:r>
                        <a:rPr lang="en-US" sz="1600" baseline="30000" dirty="0" smtClean="0"/>
                        <a:t>st</a:t>
                      </a:r>
                      <a:r>
                        <a:rPr lang="en-US" sz="1600" dirty="0" smtClean="0"/>
                        <a:t> (Sun)</a:t>
                      </a:r>
                      <a:endParaRPr lang="en-US" sz="1600" dirty="0"/>
                    </a:p>
                  </a:txBody>
                  <a:tcPr>
                    <a:lnB w="38100" cmpd="sng">
                      <a:noFill/>
                    </a:lnB>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72380">
                <a:tc>
                  <a:txBody>
                    <a:bodyPr/>
                    <a:lstStyle/>
                    <a:p>
                      <a:pPr algn="ctr"/>
                      <a:r>
                        <a:rPr lang="en-US" sz="1400" dirty="0" smtClean="0"/>
                        <a:t>11</a:t>
                      </a:r>
                      <a:endParaRPr lang="en-US" sz="1400" dirty="0"/>
                    </a:p>
                  </a:txBody>
                  <a:tcPr>
                    <a:lnT w="12700" cmpd="sng">
                      <a:noFill/>
                    </a:lnT>
                    <a:lnB w="12700" cmpd="sng">
                      <a:noFill/>
                    </a:lnB>
                    <a:cell3D prstMaterial="dkEdge">
                      <a:bevel w="77470" h="12700" prst="softRound"/>
                      <a:lightRig rig="flood" dir="t"/>
                    </a:cell3D>
                  </a:tcPr>
                </a:tc>
                <a:tc>
                  <a:txBody>
                    <a:bodyPr/>
                    <a:lstStyle/>
                    <a:p>
                      <a:pPr algn="ctr"/>
                      <a:r>
                        <a:rPr lang="en-US" sz="1400" dirty="0" smtClean="0"/>
                        <a:t>12</a:t>
                      </a:r>
                      <a:endParaRPr lang="en-US" sz="1400" dirty="0"/>
                    </a:p>
                  </a:txBody>
                  <a:tcPr>
                    <a:cell3D prstMaterial="dkEdge">
                      <a:bevel w="77470" h="12700" prst="softRound"/>
                      <a:lightRig rig="flood" dir="t"/>
                    </a:cell3D>
                  </a:tcPr>
                </a:tc>
                <a:tc>
                  <a:txBody>
                    <a:bodyPr/>
                    <a:lstStyle/>
                    <a:p>
                      <a:pPr algn="ctr"/>
                      <a:r>
                        <a:rPr lang="en-US" sz="1400" dirty="0" smtClean="0"/>
                        <a:t>13</a:t>
                      </a:r>
                      <a:endParaRPr lang="en-US" sz="1400" dirty="0"/>
                    </a:p>
                  </a:txBody>
                  <a:tcPr>
                    <a:cell3D prstMaterial="dkEdge">
                      <a:bevel w="77470" h="12700" prst="softRound"/>
                      <a:lightRig rig="flood" dir="t"/>
                    </a:cell3D>
                  </a:tcPr>
                </a:tc>
                <a:tc>
                  <a:txBody>
                    <a:bodyPr/>
                    <a:lstStyle/>
                    <a:p>
                      <a:pPr algn="ctr"/>
                      <a:r>
                        <a:rPr lang="en-US" sz="1600" b="1" dirty="0" smtClean="0">
                          <a:solidFill>
                            <a:schemeClr val="bg1"/>
                          </a:solidFill>
                        </a:rPr>
                        <a:t>14 P/O</a:t>
                      </a:r>
                      <a:endParaRPr lang="en-US" sz="1100" b="1" dirty="0">
                        <a:solidFill>
                          <a:schemeClr val="bg1"/>
                        </a:solidFill>
                      </a:endParaRPr>
                    </a:p>
                  </a:txBody>
                  <a:tcPr>
                    <a:cell3D prstMaterial="dkEdge">
                      <a:bevel w="77470" h="12700" prst="softRound"/>
                      <a:lightRig rig="flood" dir="t"/>
                    </a:cell3D>
                    <a:solidFill>
                      <a:srgbClr val="FF0000"/>
                    </a:solidFill>
                  </a:tcPr>
                </a:tc>
                <a:tc>
                  <a:txBody>
                    <a:bodyPr/>
                    <a:lstStyle/>
                    <a:p>
                      <a:pPr algn="ctr"/>
                      <a:r>
                        <a:rPr lang="en-US" sz="1400" dirty="0" smtClean="0"/>
                        <a:t>15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400" b="0" dirty="0" smtClean="0"/>
                        <a:t>16 </a:t>
                      </a:r>
                      <a:r>
                        <a:rPr lang="en-US" sz="1400" b="0" strike="sngStrike" dirty="0" smtClean="0"/>
                        <a:t>W/S</a:t>
                      </a:r>
                      <a:endParaRPr lang="en-US" sz="1400" b="0" dirty="0"/>
                    </a:p>
                  </a:txBody>
                  <a:tcPr>
                    <a:cell3D prstMaterial="dkEdge">
                      <a:bevel w="77470" h="12700" prst="softRound"/>
                      <a:lightRig rig="flood" dir="t"/>
                    </a:cell3D>
                    <a:solidFill>
                      <a:srgbClr val="92D050"/>
                    </a:solidFill>
                  </a:tcPr>
                </a:tc>
                <a:tc>
                  <a:txBody>
                    <a:bodyPr/>
                    <a:lstStyle/>
                    <a:p>
                      <a:pPr algn="ctr"/>
                      <a:r>
                        <a:rPr lang="en-US" sz="1800" b="1" dirty="0" smtClean="0"/>
                        <a:t>17 </a:t>
                      </a:r>
                      <a:r>
                        <a:rPr lang="en-US" sz="1800" b="1" dirty="0" err="1" smtClean="0"/>
                        <a:t>Ress</a:t>
                      </a:r>
                      <a:r>
                        <a:rPr lang="en-US" sz="1800" b="1" dirty="0" smtClean="0"/>
                        <a:t>.</a:t>
                      </a:r>
                      <a:endParaRPr lang="en-US" sz="1800" b="1" dirty="0"/>
                    </a:p>
                  </a:txBody>
                  <a:tcPr>
                    <a:cell3D prstMaterial="dkEdge">
                      <a:bevel w="77470" h="12700" prst="softRound"/>
                      <a:lightRig rig="flood" dir="t"/>
                    </a:cell3D>
                    <a:solidFill>
                      <a:srgbClr val="66CCFF"/>
                    </a:solidFill>
                  </a:tcPr>
                </a:tc>
              </a:tr>
              <a:tr h="372381">
                <a:tc>
                  <a:txBody>
                    <a:bodyPr/>
                    <a:lstStyle/>
                    <a:p>
                      <a:pPr algn="ctr"/>
                      <a:r>
                        <a:rPr lang="en-US" sz="1800" b="1" dirty="0" smtClean="0"/>
                        <a:t>18  W/S</a:t>
                      </a:r>
                      <a:endParaRPr lang="en-US" sz="1200" b="1" dirty="0"/>
                    </a:p>
                  </a:txBody>
                  <a:tcPr>
                    <a:lnT w="12700" cmpd="sng">
                      <a:noFill/>
                    </a:lnT>
                    <a:cell3D prstMaterial="dkEdge">
                      <a:bevel w="77470" h="12700" prst="softRound"/>
                      <a:lightRig rig="flood" dir="t"/>
                    </a:cell3D>
                    <a:solidFill>
                      <a:srgbClr val="00FF00"/>
                    </a:solidFill>
                  </a:tcPr>
                </a:tc>
                <a:tc>
                  <a:txBody>
                    <a:bodyPr/>
                    <a:lstStyle/>
                    <a:p>
                      <a:pPr algn="ctr"/>
                      <a:r>
                        <a:rPr lang="en-US" sz="1400" dirty="0" smtClean="0"/>
                        <a:t>19</a:t>
                      </a:r>
                      <a:r>
                        <a:rPr lang="en-US" sz="1400" baseline="0" dirty="0" smtClean="0"/>
                        <a:t>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400" dirty="0" smtClean="0"/>
                        <a:t>20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400" b="0" dirty="0" smtClean="0"/>
                        <a:t>21 ULB</a:t>
                      </a:r>
                      <a:endParaRPr lang="en-US" sz="1400" b="0" dirty="0"/>
                    </a:p>
                  </a:txBody>
                  <a:tcPr>
                    <a:cell3D prstMaterial="dkEdge">
                      <a:bevel w="77470" h="12700" prst="softRound"/>
                      <a:lightRig rig="flood" dir="t"/>
                    </a:cell3D>
                    <a:solidFill>
                      <a:schemeClr val="bg2">
                        <a:lumMod val="90000"/>
                      </a:schemeClr>
                    </a:solidFill>
                  </a:tcPr>
                </a:tc>
                <a:tc>
                  <a:txBody>
                    <a:bodyPr/>
                    <a:lstStyle/>
                    <a:p>
                      <a:pPr algn="ctr"/>
                      <a:r>
                        <a:rPr lang="en-US" sz="1400" dirty="0" smtClean="0"/>
                        <a:t>22</a:t>
                      </a:r>
                      <a:endParaRPr lang="en-US" sz="1400" dirty="0"/>
                    </a:p>
                  </a:txBody>
                  <a:tcPr>
                    <a:cell3D prstMaterial="dkEdge">
                      <a:bevel w="77470" h="12700" prst="softRound"/>
                      <a:lightRig rig="flood" dir="t"/>
                    </a:cell3D>
                  </a:tcPr>
                </a:tc>
                <a:tc>
                  <a:txBody>
                    <a:bodyPr/>
                    <a:lstStyle/>
                    <a:p>
                      <a:pPr algn="ctr"/>
                      <a:r>
                        <a:rPr lang="en-US" sz="1400" dirty="0" smtClean="0"/>
                        <a:t>23</a:t>
                      </a:r>
                      <a:endParaRPr lang="en-US" sz="1400" dirty="0"/>
                    </a:p>
                  </a:txBody>
                  <a:tcPr>
                    <a:cell3D prstMaterial="dkEdge">
                      <a:bevel w="77470" h="12700" prst="softRound"/>
                      <a:lightRig rig="flood" dir="t"/>
                    </a:cell3D>
                  </a:tcPr>
                </a:tc>
                <a:tc>
                  <a:txBody>
                    <a:bodyPr/>
                    <a:lstStyle/>
                    <a:p>
                      <a:pPr algn="ctr"/>
                      <a:r>
                        <a:rPr lang="en-US" sz="1400" b="1" dirty="0" smtClean="0"/>
                        <a:t>24</a:t>
                      </a:r>
                      <a:endParaRPr lang="en-US" sz="1400" b="1" dirty="0"/>
                    </a:p>
                  </a:txBody>
                  <a:tcPr>
                    <a:cell3D prstMaterial="dkEdge">
                      <a:bevel w="77470" h="12700" prst="softRound"/>
                      <a:lightRig rig="flood" dir="t"/>
                    </a:cell3D>
                    <a:solidFill>
                      <a:srgbClr val="DCE5EE"/>
                    </a:solidFill>
                  </a:tcPr>
                </a:tc>
              </a:tr>
            </a:tbl>
          </a:graphicData>
        </a:graphic>
      </p:graphicFrame>
      <p:pic>
        <p:nvPicPr>
          <p:cNvPr id="25" name="Picture 2" descr="C:\Users\Rae\Desktop\reaping_the_harvest-p.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0832" y="4941824"/>
            <a:ext cx="1063514" cy="1341273"/>
          </a:xfrm>
          <a:prstGeom prst="rect">
            <a:avLst/>
          </a:prstGeom>
          <a:ln w="76200">
            <a:solidFill>
              <a:srgbClr val="0070C0"/>
            </a:solidFill>
          </a:ln>
          <a:effectLst>
            <a:glow rad="228600">
              <a:schemeClr val="accent1">
                <a:satMod val="175000"/>
                <a:alpha val="40000"/>
              </a:schemeClr>
            </a:glow>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6" name="Content Placeholder 2"/>
          <p:cNvSpPr txBox="1">
            <a:spLocks/>
          </p:cNvSpPr>
          <p:nvPr/>
        </p:nvSpPr>
        <p:spPr>
          <a:xfrm>
            <a:off x="61318" y="3829304"/>
            <a:ext cx="882396" cy="762000"/>
          </a:xfrm>
          <a:prstGeom prst="rect">
            <a:avLst/>
          </a:prstGeom>
          <a:noFill/>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en-US" sz="4400" b="1" spc="50" dirty="0" smtClean="0">
                <a:ln w="11430"/>
                <a:solidFill>
                  <a:srgbClr val="7030A0"/>
                </a:solidFill>
                <a:effectLst>
                  <a:outerShdw blurRad="76200" dist="50800" dir="5400000" algn="tl" rotWithShape="0">
                    <a:srgbClr val="000000">
                      <a:alpha val="65000"/>
                    </a:srgbClr>
                  </a:outerShdw>
                </a:effectLst>
              </a:rPr>
              <a:t>#4</a:t>
            </a:r>
            <a:endParaRPr lang="en-US" sz="4000" b="1" spc="50" dirty="0">
              <a:ln w="11430"/>
              <a:solidFill>
                <a:srgbClr val="7030A0"/>
              </a:solidFill>
              <a:effectLst>
                <a:outerShdw blurRad="76200" dist="50800" dir="5400000" algn="tl" rotWithShape="0">
                  <a:srgbClr val="000000">
                    <a:alpha val="65000"/>
                  </a:srgbClr>
                </a:outerShdw>
              </a:effectLst>
            </a:endParaRPr>
          </a:p>
        </p:txBody>
      </p:sp>
      <p:sp>
        <p:nvSpPr>
          <p:cNvPr id="33" name="TextBox 32"/>
          <p:cNvSpPr txBox="1"/>
          <p:nvPr/>
        </p:nvSpPr>
        <p:spPr>
          <a:xfrm>
            <a:off x="1691640" y="5215128"/>
            <a:ext cx="7259320" cy="1200329"/>
          </a:xfrm>
          <a:prstGeom prst="rect">
            <a:avLst/>
          </a:prstGeom>
          <a:noFill/>
        </p:spPr>
        <p:txBody>
          <a:bodyPr wrap="square" rtlCol="0">
            <a:spAutoFit/>
            <a:scene3d>
              <a:camera prst="orthographicFront"/>
              <a:lightRig rig="threePt" dir="t"/>
            </a:scene3d>
            <a:sp3d extrusionH="57150">
              <a:bevelT w="38100" h="38100"/>
            </a:sp3d>
          </a:bodyPr>
          <a:lstStyle/>
          <a:p>
            <a:r>
              <a:rPr lang="en-US" b="1" dirty="0" smtClean="0">
                <a:solidFill>
                  <a:srgbClr val="0066FF"/>
                </a:solidFill>
              </a:rPr>
              <a:t>Yahusha’s</a:t>
            </a:r>
            <a:r>
              <a:rPr lang="en-US" b="1" dirty="0" smtClean="0">
                <a:solidFill>
                  <a:srgbClr val="7030A0"/>
                </a:solidFill>
              </a:rPr>
              <a:t> “mid-week” Passover is followed by “3 days &amp; </a:t>
            </a:r>
            <a:br>
              <a:rPr lang="en-US" b="1" dirty="0" smtClean="0">
                <a:solidFill>
                  <a:srgbClr val="7030A0"/>
                </a:solidFill>
              </a:rPr>
            </a:br>
            <a:r>
              <a:rPr lang="en-US" b="1" dirty="0" smtClean="0">
                <a:solidFill>
                  <a:srgbClr val="7030A0"/>
                </a:solidFill>
              </a:rPr>
              <a:t>3 nights” in death, terminating with the </a:t>
            </a:r>
            <a:r>
              <a:rPr lang="en-US" sz="1400" b="1" dirty="0" smtClean="0">
                <a:solidFill>
                  <a:srgbClr val="7030A0"/>
                </a:solidFill>
              </a:rPr>
              <a:t>[</a:t>
            </a:r>
            <a:r>
              <a:rPr lang="en-US" sz="1400" b="1" dirty="0">
                <a:solidFill>
                  <a:srgbClr val="0070C0"/>
                </a:solidFill>
              </a:rPr>
              <a:t>H7676</a:t>
            </a:r>
            <a:r>
              <a:rPr lang="en-US" sz="1400" b="1" dirty="0">
                <a:solidFill>
                  <a:srgbClr val="7030A0"/>
                </a:solidFill>
              </a:rPr>
              <a:t>]</a:t>
            </a:r>
            <a:r>
              <a:rPr lang="en-US" b="1" dirty="0">
                <a:solidFill>
                  <a:srgbClr val="7030A0"/>
                </a:solidFill>
              </a:rPr>
              <a:t> </a:t>
            </a:r>
            <a:r>
              <a:rPr lang="en-US" b="1" dirty="0" smtClean="0">
                <a:solidFill>
                  <a:srgbClr val="7030A0"/>
                </a:solidFill>
              </a:rPr>
              <a:t>Sabbath </a:t>
            </a:r>
            <a:br>
              <a:rPr lang="en-US" b="1" dirty="0" smtClean="0">
                <a:solidFill>
                  <a:srgbClr val="7030A0"/>
                </a:solidFill>
              </a:rPr>
            </a:br>
            <a:r>
              <a:rPr lang="en-US" b="1" dirty="0" smtClean="0">
                <a:solidFill>
                  <a:srgbClr val="7030A0"/>
                </a:solidFill>
              </a:rPr>
              <a:t>Resurrection – then His Ascension on the 1</a:t>
            </a:r>
            <a:r>
              <a:rPr lang="en-US" b="1" baseline="30000" dirty="0" smtClean="0">
                <a:solidFill>
                  <a:srgbClr val="7030A0"/>
                </a:solidFill>
              </a:rPr>
              <a:t>st</a:t>
            </a:r>
            <a:r>
              <a:rPr lang="en-US" b="1" dirty="0" smtClean="0">
                <a:solidFill>
                  <a:srgbClr val="7030A0"/>
                </a:solidFill>
              </a:rPr>
              <a:t> cycle Wave Sheaf celebration.  </a:t>
            </a:r>
            <a:r>
              <a:rPr lang="en-US" b="1" dirty="0" smtClean="0">
                <a:solidFill>
                  <a:srgbClr val="C00000"/>
                </a:solidFill>
              </a:rPr>
              <a:t>(Abib 16 PALES in comparison and removes the Backbone!)</a:t>
            </a:r>
            <a:endParaRPr lang="en-US" sz="2000" b="1" dirty="0">
              <a:solidFill>
                <a:srgbClr val="FF0000"/>
              </a:solidFill>
            </a:endParaRPr>
          </a:p>
        </p:txBody>
      </p:sp>
      <p:pic>
        <p:nvPicPr>
          <p:cNvPr id="36" name="Picture 3"/>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7730555" y="4483864"/>
            <a:ext cx="1162811" cy="1550982"/>
          </a:xfrm>
          <a:prstGeom prst="ellipse">
            <a:avLst/>
          </a:prstGeom>
          <a:ln w="63500" cap="rnd">
            <a:gradFill>
              <a:gsLst>
                <a:gs pos="22000">
                  <a:srgbClr val="4F2270"/>
                </a:gs>
                <a:gs pos="50000">
                  <a:schemeClr val="accent1">
                    <a:tint val="44500"/>
                    <a:satMod val="160000"/>
                  </a:schemeClr>
                </a:gs>
                <a:gs pos="83000">
                  <a:srgbClr val="0070C0"/>
                </a:gs>
              </a:gsLst>
              <a:lin ang="5400000" scaled="0"/>
            </a:gra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olSlant"/>
          </a:sp3d>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0" y="6290847"/>
            <a:ext cx="9144000" cy="523220"/>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b="1" dirty="0" smtClean="0">
                <a:ln>
                  <a:solidFill>
                    <a:srgbClr val="0070C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latin typeface="Comic Sans MS" pitchFamily="66" charset="0"/>
                <a:cs typeface="Aharoni" pitchFamily="2" charset="-79"/>
              </a:rPr>
              <a:t>Only #4:</a:t>
            </a:r>
            <a:r>
              <a:rPr lang="en-US" sz="2800" b="1" dirty="0" smtClean="0">
                <a:ln>
                  <a:solidFill>
                    <a:srgbClr val="0070C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latin typeface="Comic Sans MS" pitchFamily="66" charset="0"/>
                <a:cs typeface="Aharoni" pitchFamily="2" charset="-79"/>
              </a:rPr>
              <a:t> </a:t>
            </a:r>
            <a:r>
              <a:rPr lang="en-US" sz="2400" b="1" dirty="0" smtClean="0">
                <a:ln>
                  <a:solidFill>
                    <a:srgbClr val="0070C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latin typeface="Comic Sans MS" pitchFamily="66" charset="0"/>
                <a:cs typeface="Aharoni" pitchFamily="2" charset="-79"/>
              </a:rPr>
              <a:t>E</a:t>
            </a:r>
            <a:r>
              <a:rPr lang="en-US" b="1" dirty="0" smtClean="0">
                <a:ln>
                  <a:solidFill>
                    <a:srgbClr val="0070C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latin typeface="Comic Sans MS" pitchFamily="66" charset="0"/>
                <a:cs typeface="Aharoni" pitchFamily="2" charset="-79"/>
              </a:rPr>
              <a:t>VERY </a:t>
            </a:r>
            <a:r>
              <a:rPr lang="en-US" sz="2400" b="1" dirty="0" smtClean="0">
                <a:ln>
                  <a:solidFill>
                    <a:srgbClr val="0070C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atin typeface="Comic Sans MS" pitchFamily="66" charset="0"/>
                <a:cs typeface="Aharoni" pitchFamily="2" charset="-79"/>
              </a:rPr>
              <a:t>D</a:t>
            </a:r>
            <a:r>
              <a:rPr lang="en-US" b="1" dirty="0" smtClean="0">
                <a:ln>
                  <a:solidFill>
                    <a:srgbClr val="0070C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atin typeface="Comic Sans MS" pitchFamily="66" charset="0"/>
                <a:cs typeface="Aharoni" pitchFamily="2" charset="-79"/>
              </a:rPr>
              <a:t>ETAIL</a:t>
            </a:r>
            <a:r>
              <a:rPr lang="en-US" sz="2400" b="1" dirty="0" smtClean="0">
                <a:ln>
                  <a:solidFill>
                    <a:srgbClr val="0070C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latin typeface="Comic Sans MS" pitchFamily="66" charset="0"/>
                <a:cs typeface="Aharoni" pitchFamily="2" charset="-79"/>
              </a:rPr>
              <a:t> F</a:t>
            </a:r>
            <a:r>
              <a:rPr lang="en-US" b="1" dirty="0" smtClean="0">
                <a:ln>
                  <a:solidFill>
                    <a:srgbClr val="0070C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latin typeface="Comic Sans MS" pitchFamily="66" charset="0"/>
                <a:cs typeface="Aharoni" pitchFamily="2" charset="-79"/>
              </a:rPr>
              <a:t>OLLOWS </a:t>
            </a:r>
            <a:r>
              <a:rPr lang="en-US" sz="2400" b="1" dirty="0" smtClean="0">
                <a:ln>
                  <a:solidFill>
                    <a:srgbClr val="0070C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latin typeface="Comic Sans MS" pitchFamily="66" charset="0"/>
                <a:cs typeface="Aharoni" pitchFamily="2" charset="-79"/>
              </a:rPr>
              <a:t>T</a:t>
            </a:r>
            <a:r>
              <a:rPr lang="en-US" b="1" dirty="0" smtClean="0">
                <a:ln>
                  <a:solidFill>
                    <a:srgbClr val="0070C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latin typeface="Comic Sans MS" pitchFamily="66" charset="0"/>
                <a:cs typeface="Aharoni" pitchFamily="2" charset="-79"/>
              </a:rPr>
              <a:t>ORAH</a:t>
            </a:r>
            <a:r>
              <a:rPr lang="en-US" sz="2400" b="1" dirty="0" smtClean="0">
                <a:ln>
                  <a:solidFill>
                    <a:srgbClr val="0070C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latin typeface="Comic Sans MS" pitchFamily="66" charset="0"/>
                <a:cs typeface="Aharoni" pitchFamily="2" charset="-79"/>
              </a:rPr>
              <a:t> S</a:t>
            </a:r>
            <a:r>
              <a:rPr lang="en-US" b="1" dirty="0" smtClean="0">
                <a:ln>
                  <a:solidFill>
                    <a:srgbClr val="0070C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latin typeface="Comic Sans MS" pitchFamily="66" charset="0"/>
                <a:cs typeface="Aharoni" pitchFamily="2" charset="-79"/>
              </a:rPr>
              <a:t>TATUTES</a:t>
            </a:r>
            <a:r>
              <a:rPr lang="en-US" sz="2400" b="1" dirty="0" smtClean="0">
                <a:ln>
                  <a:solidFill>
                    <a:srgbClr val="0070C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latin typeface="Comic Sans MS" pitchFamily="66" charset="0"/>
                <a:cs typeface="Aharoni" pitchFamily="2" charset="-79"/>
              </a:rPr>
              <a:t> P</a:t>
            </a:r>
            <a:r>
              <a:rPr lang="en-US" b="1" dirty="0" smtClean="0">
                <a:ln>
                  <a:solidFill>
                    <a:srgbClr val="0070C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latin typeface="Comic Sans MS" pitchFamily="66" charset="0"/>
                <a:cs typeface="Aharoni" pitchFamily="2" charset="-79"/>
              </a:rPr>
              <a:t>ERFECTLY</a:t>
            </a:r>
            <a:r>
              <a:rPr lang="en-US" sz="2400" b="1" dirty="0">
                <a:ln>
                  <a:solidFill>
                    <a:srgbClr val="0070C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latin typeface="Comic Sans MS" pitchFamily="66" charset="0"/>
                <a:cs typeface="Aharoni" pitchFamily="2" charset="-79"/>
              </a:rPr>
              <a:t>!</a:t>
            </a:r>
            <a:endParaRPr lang="en-US" sz="4000" b="1" dirty="0">
              <a:ln>
                <a:solidFill>
                  <a:srgbClr val="0070C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latin typeface="Comic Sans MS" pitchFamily="66" charset="0"/>
              <a:cs typeface="Aharoni" pitchFamily="2" charset="-79"/>
            </a:endParaRPr>
          </a:p>
        </p:txBody>
      </p:sp>
      <p:sp>
        <p:nvSpPr>
          <p:cNvPr id="39" name="Title 1"/>
          <p:cNvSpPr txBox="1">
            <a:spLocks/>
          </p:cNvSpPr>
          <p:nvPr/>
        </p:nvSpPr>
        <p:spPr>
          <a:xfrm>
            <a:off x="215152" y="3200400"/>
            <a:ext cx="4966447" cy="518214"/>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spc="300" dirty="0" smtClean="0">
                <a:ln w="11430"/>
                <a:solidFill>
                  <a:srgbClr val="00B0F0"/>
                </a:solidFill>
                <a:effectLst>
                  <a:glow rad="127000">
                    <a:srgbClr val="FFFF00"/>
                  </a:glow>
                  <a:outerShdw blurRad="76200" dist="50800" dir="5400000" algn="tl" rotWithShape="0">
                    <a:srgbClr val="000000">
                      <a:alpha val="65000"/>
                    </a:srgbClr>
                  </a:outerShdw>
                </a:effectLst>
              </a:rPr>
              <a:t>ON  Covenant  Calendar!</a:t>
            </a:r>
            <a:endParaRPr lang="en-US" sz="1100" spc="300" dirty="0">
              <a:ln w="11430"/>
              <a:solidFill>
                <a:srgbClr val="00B0F0"/>
              </a:solidFill>
              <a:effectLst>
                <a:glow rad="127000">
                  <a:srgbClr val="FFFF00"/>
                </a:glow>
                <a:outerShdw blurRad="76200" dist="50800" dir="5400000" algn="tl" rotWithShape="0">
                  <a:srgbClr val="000000">
                    <a:alpha val="65000"/>
                  </a:srgbClr>
                </a:outerShdw>
              </a:effectLst>
            </a:endParaRPr>
          </a:p>
        </p:txBody>
      </p:sp>
      <p:sp>
        <p:nvSpPr>
          <p:cNvPr id="40" name="Right Arrow 39"/>
          <p:cNvSpPr/>
          <p:nvPr/>
        </p:nvSpPr>
        <p:spPr>
          <a:xfrm>
            <a:off x="5247640" y="4359036"/>
            <a:ext cx="2269062" cy="289560"/>
          </a:xfrm>
          <a:prstGeom prst="rightArrow">
            <a:avLst>
              <a:gd name="adj1" fmla="val 51017"/>
              <a:gd name="adj2" fmla="val 50000"/>
            </a:avLst>
          </a:prstGeom>
          <a:gradFill flip="none" rotWithShape="1">
            <a:gsLst>
              <a:gs pos="0">
                <a:srgbClr val="03D4A8"/>
              </a:gs>
              <a:gs pos="25000">
                <a:srgbClr val="21D6E0"/>
              </a:gs>
              <a:gs pos="75000">
                <a:srgbClr val="0087E6"/>
              </a:gs>
              <a:gs pos="100000">
                <a:srgbClr val="005CBF"/>
              </a:gs>
            </a:gsLst>
            <a:lin ang="13500000" scaled="0"/>
            <a:tileRect/>
          </a:gradFill>
          <a:ln>
            <a:solidFill>
              <a:srgbClr val="7030A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ent Arrow 3"/>
          <p:cNvSpPr/>
          <p:nvPr/>
        </p:nvSpPr>
        <p:spPr>
          <a:xfrm flipH="1" flipV="1">
            <a:off x="1600196" y="4359036"/>
            <a:ext cx="6152393" cy="929788"/>
          </a:xfrm>
          <a:prstGeom prst="bentArrow">
            <a:avLst>
              <a:gd name="adj1" fmla="val 22857"/>
              <a:gd name="adj2" fmla="val 25000"/>
              <a:gd name="adj3" fmla="val 25000"/>
              <a:gd name="adj4" fmla="val 43750"/>
            </a:avLst>
          </a:prstGeom>
          <a:gradFill>
            <a:gsLst>
              <a:gs pos="0">
                <a:srgbClr val="03D4A8"/>
              </a:gs>
              <a:gs pos="25000">
                <a:srgbClr val="21D6E0"/>
              </a:gs>
              <a:gs pos="75000">
                <a:srgbClr val="0087E6"/>
              </a:gs>
              <a:gs pos="100000">
                <a:srgbClr val="005CBF"/>
              </a:gs>
            </a:gsLst>
            <a:lin ang="10800000" scaled="1"/>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rtlCol="0" anchor="t" anchorCtr="1"/>
          <a:lstStyle/>
          <a:p>
            <a:pPr algn="ctr"/>
            <a:endParaRPr lang="en-US" b="1" dirty="0">
              <a:solidFill>
                <a:srgbClr val="002060"/>
              </a:solidFill>
              <a:effectLst>
                <a:glow rad="127000">
                  <a:schemeClr val="bg1"/>
                </a:glow>
              </a:effectLst>
            </a:endParaRPr>
          </a:p>
        </p:txBody>
      </p:sp>
      <p:sp>
        <p:nvSpPr>
          <p:cNvPr id="5" name="Rectangle 4"/>
          <p:cNvSpPr/>
          <p:nvPr/>
        </p:nvSpPr>
        <p:spPr>
          <a:xfrm>
            <a:off x="2317523" y="4857988"/>
            <a:ext cx="4564070" cy="369332"/>
          </a:xfrm>
          <a:prstGeom prst="rect">
            <a:avLst/>
          </a:prstGeom>
        </p:spPr>
        <p:txBody>
          <a:bodyPr wrap="none">
            <a:spAutoFit/>
          </a:bodyPr>
          <a:lstStyle/>
          <a:p>
            <a:pPr algn="ctr"/>
            <a:r>
              <a:rPr lang="en-US" b="1" dirty="0">
                <a:solidFill>
                  <a:srgbClr val="002060"/>
                </a:solidFill>
                <a:effectLst>
                  <a:glow rad="127000">
                    <a:schemeClr val="bg1"/>
                  </a:glow>
                </a:effectLst>
              </a:rPr>
              <a:t>Ascension is celebrated AFTER Resurrection!</a:t>
            </a:r>
          </a:p>
        </p:txBody>
      </p:sp>
      <p:pic>
        <p:nvPicPr>
          <p:cNvPr id="27" name="Picture 11" descr="C:\Users\Rae\Desktop\Art on Desktop\white man clip art\makr x png.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924992" y="1211839"/>
            <a:ext cx="388089" cy="44353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1" descr="C:\Users\Rae\Desktop\Art on Desktop\white man clip art\makr x png.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924992" y="4082390"/>
            <a:ext cx="388089" cy="44353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C:\Users\Rae\Desktop\Art on Desktop\white man clip art\mark check png.png"/>
          <p:cNvPicPr>
            <a:picLocks noChangeAspect="1" noChangeArrowheads="1"/>
          </p:cNvPicPr>
          <p:nvPr/>
        </p:nvPicPr>
        <p:blipFill>
          <a:blip r:embed="rId9" cstate="email">
            <a:lum bright="70000" contrast="-70000"/>
            <a:extLst>
              <a:ext uri="{28A0092B-C50C-407E-A947-70E740481C1C}">
                <a14:useLocalDpi xmlns:a14="http://schemas.microsoft.com/office/drawing/2010/main"/>
              </a:ext>
            </a:extLst>
          </a:blip>
          <a:srcRect/>
          <a:stretch>
            <a:fillRect/>
          </a:stretch>
        </p:blipFill>
        <p:spPr bwMode="auto">
          <a:xfrm>
            <a:off x="1257146" y="4800600"/>
            <a:ext cx="603029" cy="559777"/>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5340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2000"/>
                                        <p:tgtEl>
                                          <p:spTgt spid="22"/>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1500"/>
                                        <p:tgtEl>
                                          <p:spTgt spid="14"/>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1500"/>
                                        <p:tgtEl>
                                          <p:spTgt spid="24"/>
                                        </p:tgtEl>
                                      </p:cBhvr>
                                    </p:animEffect>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 calcmode="lin" valueType="num">
                                      <p:cBhvr>
                                        <p:cTn id="26" dur="1000" fill="hold"/>
                                        <p:tgtEl>
                                          <p:spTgt spid="27"/>
                                        </p:tgtEl>
                                        <p:attrNameLst>
                                          <p:attrName>style.rotation</p:attrName>
                                        </p:attrNameLst>
                                      </p:cBhvr>
                                      <p:tavLst>
                                        <p:tav tm="0">
                                          <p:val>
                                            <p:fltVal val="90"/>
                                          </p:val>
                                        </p:tav>
                                        <p:tav tm="100000">
                                          <p:val>
                                            <p:fltVal val="0"/>
                                          </p:val>
                                        </p:tav>
                                      </p:tavLst>
                                    </p:anim>
                                    <p:animEffect transition="in" filter="fade">
                                      <p:cBhvr>
                                        <p:cTn id="27" dur="1000"/>
                                        <p:tgtEl>
                                          <p:spTgt spid="27"/>
                                        </p:tgtEl>
                                      </p:cBhvr>
                                    </p:animEffect>
                                  </p:childTnLst>
                                </p:cTn>
                              </p:par>
                            </p:childTnLst>
                          </p:cTn>
                        </p:par>
                        <p:par>
                          <p:cTn id="28" fill="hold">
                            <p:stCondLst>
                              <p:cond delay="4000"/>
                            </p:stCondLst>
                            <p:childTnLst>
                              <p:par>
                                <p:cTn id="29" presetID="45" presetClass="entr" presetSubtype="0" fill="hold" nodeType="afterEffect">
                                  <p:stCondLst>
                                    <p:cond delay="50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2000"/>
                                        <p:tgtEl>
                                          <p:spTgt spid="27"/>
                                        </p:tgtEl>
                                      </p:cBhvr>
                                    </p:animEffect>
                                    <p:anim calcmode="lin" valueType="num">
                                      <p:cBhvr>
                                        <p:cTn id="32" dur="2000" fill="hold"/>
                                        <p:tgtEl>
                                          <p:spTgt spid="27"/>
                                        </p:tgtEl>
                                        <p:attrNameLst>
                                          <p:attrName>ppt_w</p:attrName>
                                        </p:attrNameLst>
                                      </p:cBhvr>
                                      <p:tavLst>
                                        <p:tav tm="0" fmla="#ppt_w*sin(2.5*pi*$)">
                                          <p:val>
                                            <p:fltVal val="0"/>
                                          </p:val>
                                        </p:tav>
                                        <p:tav tm="100000">
                                          <p:val>
                                            <p:fltVal val="1"/>
                                          </p:val>
                                        </p:tav>
                                      </p:tavLst>
                                    </p:anim>
                                    <p:anim calcmode="lin" valueType="num">
                                      <p:cBhvr>
                                        <p:cTn id="33" dur="20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wipe(left)">
                                      <p:cBhvr>
                                        <p:cTn id="38" dur="2250"/>
                                        <p:tgtEl>
                                          <p:spTgt spid="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2000"/>
                                        <p:tgtEl>
                                          <p:spTgt spid="39"/>
                                        </p:tgtEl>
                                      </p:cBhvr>
                                    </p:animEffect>
                                  </p:childTnLst>
                                </p:cTn>
                              </p:par>
                            </p:childTnLst>
                          </p:cTn>
                        </p:par>
                        <p:par>
                          <p:cTn id="44" fill="hold">
                            <p:stCondLst>
                              <p:cond delay="2000"/>
                            </p:stCondLst>
                            <p:childTnLst>
                              <p:par>
                                <p:cTn id="45" presetID="22" presetClass="entr" presetSubtype="8"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20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1500"/>
                                        <p:tgtEl>
                                          <p:spTgt spid="40"/>
                                        </p:tgtEl>
                                      </p:cBhvr>
                                    </p:animEffect>
                                  </p:childTnLst>
                                </p:cTn>
                              </p:par>
                            </p:childTnLst>
                          </p:cTn>
                        </p:par>
                        <p:par>
                          <p:cTn id="53" fill="hold">
                            <p:stCondLst>
                              <p:cond delay="1500"/>
                            </p:stCondLst>
                            <p:childTnLst>
                              <p:par>
                                <p:cTn id="54" presetID="22" presetClass="entr" presetSubtype="1" fill="hold"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up)">
                                      <p:cBhvr>
                                        <p:cTn id="56" dur="1500"/>
                                        <p:tgtEl>
                                          <p:spTgt spid="36"/>
                                        </p:tgtEl>
                                      </p:cBhvr>
                                    </p:animEffect>
                                  </p:childTnLst>
                                </p:cTn>
                              </p:par>
                            </p:childTnLst>
                          </p:cTn>
                        </p:par>
                        <p:par>
                          <p:cTn id="57" fill="hold">
                            <p:stCondLst>
                              <p:cond delay="3000"/>
                            </p:stCondLst>
                            <p:childTnLst>
                              <p:par>
                                <p:cTn id="58" presetID="31" presetClass="entr" presetSubtype="0" fill="hold" nodeType="after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p:cTn id="60" dur="1000" fill="hold"/>
                                        <p:tgtEl>
                                          <p:spTgt spid="30"/>
                                        </p:tgtEl>
                                        <p:attrNameLst>
                                          <p:attrName>ppt_w</p:attrName>
                                        </p:attrNameLst>
                                      </p:cBhvr>
                                      <p:tavLst>
                                        <p:tav tm="0">
                                          <p:val>
                                            <p:fltVal val="0"/>
                                          </p:val>
                                        </p:tav>
                                        <p:tav tm="100000">
                                          <p:val>
                                            <p:strVal val="#ppt_w"/>
                                          </p:val>
                                        </p:tav>
                                      </p:tavLst>
                                    </p:anim>
                                    <p:anim calcmode="lin" valueType="num">
                                      <p:cBhvr>
                                        <p:cTn id="61" dur="1000" fill="hold"/>
                                        <p:tgtEl>
                                          <p:spTgt spid="30"/>
                                        </p:tgtEl>
                                        <p:attrNameLst>
                                          <p:attrName>ppt_h</p:attrName>
                                        </p:attrNameLst>
                                      </p:cBhvr>
                                      <p:tavLst>
                                        <p:tav tm="0">
                                          <p:val>
                                            <p:fltVal val="0"/>
                                          </p:val>
                                        </p:tav>
                                        <p:tav tm="100000">
                                          <p:val>
                                            <p:strVal val="#ppt_h"/>
                                          </p:val>
                                        </p:tav>
                                      </p:tavLst>
                                    </p:anim>
                                    <p:anim calcmode="lin" valueType="num">
                                      <p:cBhvr>
                                        <p:cTn id="62" dur="1000" fill="hold"/>
                                        <p:tgtEl>
                                          <p:spTgt spid="30"/>
                                        </p:tgtEl>
                                        <p:attrNameLst>
                                          <p:attrName>style.rotation</p:attrName>
                                        </p:attrNameLst>
                                      </p:cBhvr>
                                      <p:tavLst>
                                        <p:tav tm="0">
                                          <p:val>
                                            <p:fltVal val="90"/>
                                          </p:val>
                                        </p:tav>
                                        <p:tav tm="100000">
                                          <p:val>
                                            <p:fltVal val="0"/>
                                          </p:val>
                                        </p:tav>
                                      </p:tavLst>
                                    </p:anim>
                                    <p:animEffect transition="in" filter="fade">
                                      <p:cBhvr>
                                        <p:cTn id="63" dur="1000"/>
                                        <p:tgtEl>
                                          <p:spTgt spid="30"/>
                                        </p:tgtEl>
                                      </p:cBhvr>
                                    </p:animEffect>
                                  </p:childTnLst>
                                </p:cTn>
                              </p:par>
                            </p:childTnLst>
                          </p:cTn>
                        </p:par>
                        <p:par>
                          <p:cTn id="64" fill="hold">
                            <p:stCondLst>
                              <p:cond delay="4000"/>
                            </p:stCondLst>
                            <p:childTnLst>
                              <p:par>
                                <p:cTn id="65" presetID="45" presetClass="entr" presetSubtype="0" fill="hold" nodeType="afterEffect">
                                  <p:stCondLst>
                                    <p:cond delay="50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2000"/>
                                        <p:tgtEl>
                                          <p:spTgt spid="30"/>
                                        </p:tgtEl>
                                      </p:cBhvr>
                                    </p:animEffect>
                                    <p:anim calcmode="lin" valueType="num">
                                      <p:cBhvr>
                                        <p:cTn id="68" dur="2000" fill="hold"/>
                                        <p:tgtEl>
                                          <p:spTgt spid="30"/>
                                        </p:tgtEl>
                                        <p:attrNameLst>
                                          <p:attrName>ppt_w</p:attrName>
                                        </p:attrNameLst>
                                      </p:cBhvr>
                                      <p:tavLst>
                                        <p:tav tm="0" fmla="#ppt_w*sin(2.5*pi*$)">
                                          <p:val>
                                            <p:fltVal val="0"/>
                                          </p:val>
                                        </p:tav>
                                        <p:tav tm="100000">
                                          <p:val>
                                            <p:fltVal val="1"/>
                                          </p:val>
                                        </p:tav>
                                      </p:tavLst>
                                    </p:anim>
                                    <p:anim calcmode="lin" valueType="num">
                                      <p:cBhvr>
                                        <p:cTn id="69" dur="20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grpId="0" nodeType="click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wipe(right)">
                                      <p:cBhvr>
                                        <p:cTn id="74" dur="2000"/>
                                        <p:tgtEl>
                                          <p:spTgt spid="4"/>
                                        </p:tgtEl>
                                      </p:cBhvr>
                                    </p:animEffect>
                                  </p:childTnLst>
                                </p:cTn>
                              </p:par>
                            </p:childTnLst>
                          </p:cTn>
                        </p:par>
                        <p:par>
                          <p:cTn id="75" fill="hold">
                            <p:stCondLst>
                              <p:cond delay="2000"/>
                            </p:stCondLst>
                            <p:childTnLst>
                              <p:par>
                                <p:cTn id="76" presetID="22" presetClass="entr" presetSubtype="8" fill="hold" nodeType="afterEffect">
                                  <p:stCondLst>
                                    <p:cond delay="0"/>
                                  </p:stCondLst>
                                  <p:childTnLst>
                                    <p:set>
                                      <p:cBhvr>
                                        <p:cTn id="77" dur="1" fill="hold">
                                          <p:stCondLst>
                                            <p:cond delay="0"/>
                                          </p:stCondLst>
                                        </p:cTn>
                                        <p:tgtEl>
                                          <p:spTgt spid="5">
                                            <p:txEl>
                                              <p:pRg st="0" end="0"/>
                                            </p:txEl>
                                          </p:spTgt>
                                        </p:tgtEl>
                                        <p:attrNameLst>
                                          <p:attrName>style.visibility</p:attrName>
                                        </p:attrNameLst>
                                      </p:cBhvr>
                                      <p:to>
                                        <p:strVal val="visible"/>
                                      </p:to>
                                    </p:set>
                                    <p:animEffect transition="in" filter="wipe(left)">
                                      <p:cBhvr>
                                        <p:cTn id="78" dur="2000"/>
                                        <p:tgtEl>
                                          <p:spTgt spid="5">
                                            <p:txEl>
                                              <p:pRg st="0" end="0"/>
                                            </p:txEl>
                                          </p:spTgt>
                                        </p:tgtEl>
                                      </p:cBhvr>
                                    </p:animEffect>
                                  </p:childTnLst>
                                </p:cTn>
                              </p:par>
                            </p:childTnLst>
                          </p:cTn>
                        </p:par>
                        <p:par>
                          <p:cTn id="79" fill="hold">
                            <p:stCondLst>
                              <p:cond delay="4000"/>
                            </p:stCondLst>
                            <p:childTnLst>
                              <p:par>
                                <p:cTn id="80" presetID="22" presetClass="entr" presetSubtype="1"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up)">
                                      <p:cBhvr>
                                        <p:cTn id="82" dur="1500"/>
                                        <p:tgtEl>
                                          <p:spTgt spid="25"/>
                                        </p:tgtEl>
                                      </p:cBhvr>
                                    </p:animEffect>
                                  </p:childTnLst>
                                </p:cTn>
                              </p:par>
                            </p:childTnLst>
                          </p:cTn>
                        </p:par>
                        <p:par>
                          <p:cTn id="83" fill="hold">
                            <p:stCondLst>
                              <p:cond delay="5500"/>
                            </p:stCondLst>
                            <p:childTnLst>
                              <p:par>
                                <p:cTn id="84" presetID="16" presetClass="entr" presetSubtype="21" fill="hold" grpId="0" nodeType="after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barn(inVertical)">
                                      <p:cBhvr>
                                        <p:cTn id="86" dur="1500"/>
                                        <p:tgtEl>
                                          <p:spTgt spid="33"/>
                                        </p:tgtEl>
                                      </p:cBhvr>
                                    </p:animEffect>
                                  </p:childTnLst>
                                </p:cTn>
                              </p:par>
                            </p:childTnLst>
                          </p:cTn>
                        </p:par>
                        <p:par>
                          <p:cTn id="87" fill="hold">
                            <p:stCondLst>
                              <p:cond delay="7000"/>
                            </p:stCondLst>
                            <p:childTnLst>
                              <p:par>
                                <p:cTn id="88" presetID="31" presetClass="entr" presetSubtype="0"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 calcmode="lin" valueType="num">
                                      <p:cBhvr>
                                        <p:cTn id="92" dur="1000" fill="hold"/>
                                        <p:tgtEl>
                                          <p:spTgt spid="28"/>
                                        </p:tgtEl>
                                        <p:attrNameLst>
                                          <p:attrName>style.rotation</p:attrName>
                                        </p:attrNameLst>
                                      </p:cBhvr>
                                      <p:tavLst>
                                        <p:tav tm="0">
                                          <p:val>
                                            <p:fltVal val="90"/>
                                          </p:val>
                                        </p:tav>
                                        <p:tav tm="100000">
                                          <p:val>
                                            <p:fltVal val="0"/>
                                          </p:val>
                                        </p:tav>
                                      </p:tavLst>
                                    </p:anim>
                                    <p:animEffect transition="in" filter="fade">
                                      <p:cBhvr>
                                        <p:cTn id="93" dur="1000"/>
                                        <p:tgtEl>
                                          <p:spTgt spid="28"/>
                                        </p:tgtEl>
                                      </p:cBhvr>
                                    </p:animEffect>
                                  </p:childTnLst>
                                </p:cTn>
                              </p:par>
                            </p:childTnLst>
                          </p:cTn>
                        </p:par>
                        <p:par>
                          <p:cTn id="94" fill="hold">
                            <p:stCondLst>
                              <p:cond delay="8000"/>
                            </p:stCondLst>
                            <p:childTnLst>
                              <p:par>
                                <p:cTn id="95" presetID="45" presetClass="entr" presetSubtype="0" fill="hold" nodeType="after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2000"/>
                                        <p:tgtEl>
                                          <p:spTgt spid="28"/>
                                        </p:tgtEl>
                                      </p:cBhvr>
                                    </p:animEffect>
                                    <p:anim calcmode="lin" valueType="num">
                                      <p:cBhvr>
                                        <p:cTn id="98" dur="2000" fill="hold"/>
                                        <p:tgtEl>
                                          <p:spTgt spid="28"/>
                                        </p:tgtEl>
                                        <p:attrNameLst>
                                          <p:attrName>ppt_w</p:attrName>
                                        </p:attrNameLst>
                                      </p:cBhvr>
                                      <p:tavLst>
                                        <p:tav tm="0" fmla="#ppt_w*sin(2.5*pi*$)">
                                          <p:val>
                                            <p:fltVal val="0"/>
                                          </p:val>
                                        </p:tav>
                                        <p:tav tm="100000">
                                          <p:val>
                                            <p:fltVal val="1"/>
                                          </p:val>
                                        </p:tav>
                                      </p:tavLst>
                                    </p:anim>
                                    <p:anim calcmode="lin" valueType="num">
                                      <p:cBhvr>
                                        <p:cTn id="99" dur="20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41" presetClass="entr" presetSubtype="0" fill="hold" grpId="0" nodeType="clickEffect">
                                  <p:stCondLst>
                                    <p:cond delay="0"/>
                                  </p:stCondLst>
                                  <p:iterate type="lt">
                                    <p:tmPct val="10000"/>
                                  </p:iterate>
                                  <p:childTnLst>
                                    <p:set>
                                      <p:cBhvr>
                                        <p:cTn id="103" dur="1" fill="hold">
                                          <p:stCondLst>
                                            <p:cond delay="0"/>
                                          </p:stCondLst>
                                        </p:cTn>
                                        <p:tgtEl>
                                          <p:spTgt spid="38"/>
                                        </p:tgtEl>
                                        <p:attrNameLst>
                                          <p:attrName>style.visibility</p:attrName>
                                        </p:attrNameLst>
                                      </p:cBhvr>
                                      <p:to>
                                        <p:strVal val="visible"/>
                                      </p:to>
                                    </p:set>
                                    <p:anim calcmode="lin" valueType="num">
                                      <p:cBhvr>
                                        <p:cTn id="104" dur="7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105" dur="750" fill="hold"/>
                                        <p:tgtEl>
                                          <p:spTgt spid="38"/>
                                        </p:tgtEl>
                                        <p:attrNameLst>
                                          <p:attrName>ppt_y</p:attrName>
                                        </p:attrNameLst>
                                      </p:cBhvr>
                                      <p:tavLst>
                                        <p:tav tm="0">
                                          <p:val>
                                            <p:strVal val="#ppt_y"/>
                                          </p:val>
                                        </p:tav>
                                        <p:tav tm="100000">
                                          <p:val>
                                            <p:strVal val="#ppt_y"/>
                                          </p:val>
                                        </p:tav>
                                      </p:tavLst>
                                    </p:anim>
                                    <p:anim calcmode="lin" valueType="num">
                                      <p:cBhvr>
                                        <p:cTn id="106" dur="7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107" dur="7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108" dur="750" tmFilter="0,0; .5, 1; 1, 1"/>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33" grpId="0"/>
      <p:bldP spid="38" grpId="0"/>
      <p:bldP spid="39" grpId="0"/>
      <p:bldP spid="40"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38</a:t>
            </a:fld>
            <a:endParaRPr lang="en-US"/>
          </a:p>
        </p:txBody>
      </p:sp>
      <p:pic>
        <p:nvPicPr>
          <p:cNvPr id="2050" name="Picture 2" descr="C:\Users\Rae\Desktop\Enoch-Zadok PPT &amp; Firstfruits festival.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914400"/>
            <a:ext cx="8610600" cy="53884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52400" y="76200"/>
            <a:ext cx="8839200" cy="762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spc="50" dirty="0" smtClean="0">
                <a:ln w="11430"/>
                <a:solidFill>
                  <a:srgbClr val="FF0000"/>
                </a:solidFill>
                <a:effectLst>
                  <a:outerShdw blurRad="76200" dist="50800" dir="5400000" algn="tl" rotWithShape="0">
                    <a:srgbClr val="000000">
                      <a:alpha val="65000"/>
                    </a:srgbClr>
                  </a:outerShdw>
                </a:effectLst>
              </a:rPr>
              <a:t>Enoch/</a:t>
            </a:r>
            <a:r>
              <a:rPr lang="en-US" sz="4400" spc="50" dirty="0" err="1" smtClean="0">
                <a:ln w="11430"/>
                <a:solidFill>
                  <a:srgbClr val="FF0000"/>
                </a:solidFill>
                <a:effectLst>
                  <a:outerShdw blurRad="76200" dist="50800" dir="5400000" algn="tl" rotWithShape="0">
                    <a:srgbClr val="000000">
                      <a:alpha val="65000"/>
                    </a:srgbClr>
                  </a:outerShdw>
                </a:effectLst>
              </a:rPr>
              <a:t>Zadok</a:t>
            </a:r>
            <a:r>
              <a:rPr lang="en-US" sz="4400" spc="50" dirty="0" smtClean="0">
                <a:ln w="11430"/>
                <a:solidFill>
                  <a:srgbClr val="FF0000"/>
                </a:solidFill>
                <a:effectLst>
                  <a:outerShdw blurRad="76200" dist="50800" dir="5400000" algn="tl" rotWithShape="0">
                    <a:srgbClr val="000000">
                      <a:alpha val="65000"/>
                    </a:srgbClr>
                  </a:outerShdw>
                </a:effectLst>
              </a:rPr>
              <a:t> Spring Festival Dates</a:t>
            </a:r>
            <a:endParaRPr lang="en-US" sz="4400" spc="50" dirty="0">
              <a:ln w="11430"/>
              <a:solidFill>
                <a:srgbClr val="FF0000"/>
              </a:solidFill>
              <a:effectLst>
                <a:outerShdw blurRad="76200" dist="50800" dir="5400000" algn="tl" rotWithShape="0">
                  <a:srgbClr val="000000">
                    <a:alpha val="65000"/>
                  </a:srgbClr>
                </a:outerShdw>
              </a:effectLst>
            </a:endParaRPr>
          </a:p>
        </p:txBody>
      </p:sp>
      <p:sp>
        <p:nvSpPr>
          <p:cNvPr id="7" name="Title 1"/>
          <p:cNvSpPr txBox="1">
            <a:spLocks/>
          </p:cNvSpPr>
          <p:nvPr/>
        </p:nvSpPr>
        <p:spPr>
          <a:xfrm>
            <a:off x="609600" y="5583000"/>
            <a:ext cx="8839200" cy="1447800"/>
          </a:xfrm>
          <a:prstGeom prst="rect">
            <a:avLst/>
          </a:prstGeom>
          <a:effectLst/>
        </p:spPr>
        <p:txBody>
          <a:bodyPr vert="horz" lIns="91440" tIns="45720" rIns="91440" bIns="45720" rtlCol="0" anchor="t"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spc="300" dirty="0" smtClean="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There is nothing here to </a:t>
            </a:r>
            <a:br>
              <a:rPr lang="en-US" sz="2800" spc="300" dirty="0" smtClean="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br>
            <a:r>
              <a:rPr lang="en-US" sz="2800" spc="300" dirty="0" smtClean="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t>indicate Resurrection timing!</a:t>
            </a:r>
            <a:br>
              <a:rPr lang="en-US" sz="2800" spc="300" dirty="0" smtClean="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rPr>
            </a:br>
            <a:endParaRPr lang="en-US" sz="2800" spc="300" dirty="0">
              <a:ln w="11430"/>
              <a:solidFill>
                <a:srgbClr val="FF0000"/>
              </a:solidFill>
              <a:effectLst>
                <a:glow rad="127000">
                  <a:schemeClr val="tx1">
                    <a:alpha val="97000"/>
                  </a:schemeClr>
                </a:glow>
                <a:outerShdw blurRad="76200" dist="50800" dir="5400000" algn="tl" rotWithShape="0">
                  <a:srgbClr val="000000">
                    <a:alpha val="65000"/>
                  </a:srgbClr>
                </a:outerShdw>
              </a:effectLst>
              <a:latin typeface="Trebuchet MS" pitchFamily="34" charset="0"/>
            </a:endParaRPr>
          </a:p>
        </p:txBody>
      </p:sp>
      <p:sp>
        <p:nvSpPr>
          <p:cNvPr id="8" name="Rectangle 7"/>
          <p:cNvSpPr/>
          <p:nvPr/>
        </p:nvSpPr>
        <p:spPr>
          <a:xfrm>
            <a:off x="2667000" y="4315853"/>
            <a:ext cx="4114800" cy="228600"/>
          </a:xfrm>
          <a:prstGeom prst="rect">
            <a:avLst/>
          </a:prstGeom>
          <a:noFill/>
          <a:ln w="381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2" descr="C:\Users\Rae\Desktop\Art on Desktop\white man clip art\yellow-blue smiley faces\Smiley Face  jpe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0" y="2068188"/>
            <a:ext cx="1297825" cy="175633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304800" y="2812906"/>
            <a:ext cx="2209800" cy="2743199"/>
          </a:xfrm>
          <a:prstGeom prst="rect">
            <a:avLst/>
          </a:prstGeom>
          <a:solidFill>
            <a:schemeClr val="accent2">
              <a:lumMod val="40000"/>
              <a:lumOff val="60000"/>
            </a:schemeClr>
          </a:solidFill>
          <a:effectLst/>
          <a:scene3d>
            <a:camera prst="orthographicFront"/>
            <a:lightRig rig="threePt" dir="t"/>
          </a:scene3d>
          <a:sp3d>
            <a:bevelT/>
          </a:sp3d>
        </p:spPr>
        <p:txBody>
          <a:bodyPr vert="horz" lIns="91440" tIns="45720" rIns="91440" bIns="45720" rtlCol="0" anchor="t" anchorCtr="0">
            <a:noAutofit/>
            <a:sp3d extrusionH="57150">
              <a:bevelT w="82550" h="38100" prst="coolSlant"/>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smtClean="0">
                <a:ln w="12700">
                  <a:solidFill>
                    <a:srgbClr val="002060"/>
                  </a:solidFill>
                  <a:prstDash val="solid"/>
                </a:ln>
                <a:solidFill>
                  <a:srgbClr val="0070C0"/>
                </a:solidFill>
                <a:effectLst>
                  <a:innerShdw blurRad="114300">
                    <a:prstClr val="black"/>
                  </a:innerShdw>
                </a:effectLst>
                <a:latin typeface="Trebuchet MS" pitchFamily="34" charset="0"/>
              </a:rPr>
              <a:t>This evidence lists “dates” for Passover, ULB </a:t>
            </a:r>
            <a:br>
              <a:rPr lang="en-US" sz="1800" dirty="0" smtClean="0">
                <a:ln w="12700">
                  <a:solidFill>
                    <a:srgbClr val="002060"/>
                  </a:solidFill>
                  <a:prstDash val="solid"/>
                </a:ln>
                <a:solidFill>
                  <a:srgbClr val="0070C0"/>
                </a:solidFill>
                <a:effectLst>
                  <a:innerShdw blurRad="114300">
                    <a:prstClr val="black"/>
                  </a:innerShdw>
                </a:effectLst>
                <a:latin typeface="Trebuchet MS" pitchFamily="34" charset="0"/>
              </a:rPr>
            </a:br>
            <a:r>
              <a:rPr lang="en-US" sz="1800" dirty="0" smtClean="0">
                <a:ln w="12700">
                  <a:solidFill>
                    <a:srgbClr val="002060"/>
                  </a:solidFill>
                  <a:prstDash val="solid"/>
                </a:ln>
                <a:solidFill>
                  <a:srgbClr val="0070C0"/>
                </a:solidFill>
                <a:effectLst>
                  <a:innerShdw blurRad="114300">
                    <a:prstClr val="black"/>
                  </a:innerShdw>
                </a:effectLst>
                <a:latin typeface="Trebuchet MS" pitchFamily="34" charset="0"/>
              </a:rPr>
              <a:t>and First Fruits.</a:t>
            </a:r>
          </a:p>
          <a:p>
            <a:endParaRPr lang="en-US" sz="1050" dirty="0" smtClean="0">
              <a:ln w="12700">
                <a:noFill/>
                <a:prstDash val="solid"/>
              </a:ln>
              <a:solidFill>
                <a:schemeClr val="accent2">
                  <a:lumMod val="50000"/>
                </a:schemeClr>
              </a:solidFill>
              <a:effectLst>
                <a:innerShdw blurRad="114300">
                  <a:prstClr val="black"/>
                </a:innerShdw>
              </a:effectLst>
              <a:latin typeface="Trebuchet MS" pitchFamily="34" charset="0"/>
            </a:endParaRPr>
          </a:p>
          <a:p>
            <a:r>
              <a:rPr lang="en-US" sz="1600" dirty="0" smtClean="0">
                <a:ln w="12700">
                  <a:noFill/>
                  <a:prstDash val="solid"/>
                </a:ln>
                <a:solidFill>
                  <a:schemeClr val="accent2">
                    <a:lumMod val="50000"/>
                  </a:schemeClr>
                </a:solidFill>
                <a:effectLst>
                  <a:innerShdw blurRad="114300">
                    <a:prstClr val="black"/>
                  </a:innerShdw>
                </a:effectLst>
                <a:latin typeface="Trebuchet MS" pitchFamily="34" charset="0"/>
              </a:rPr>
              <a:t>(Side Note</a:t>
            </a:r>
            <a:r>
              <a:rPr lang="en-US" sz="1600" dirty="0">
                <a:ln w="12700">
                  <a:noFill/>
                  <a:prstDash val="solid"/>
                </a:ln>
                <a:solidFill>
                  <a:schemeClr val="accent2">
                    <a:lumMod val="50000"/>
                  </a:schemeClr>
                </a:solidFill>
                <a:effectLst>
                  <a:innerShdw blurRad="114300">
                    <a:prstClr val="black"/>
                  </a:innerShdw>
                </a:effectLst>
                <a:latin typeface="Trebuchet MS" pitchFamily="34" charset="0"/>
              </a:rPr>
              <a:t>:  Manna ends on Abib </a:t>
            </a:r>
            <a:r>
              <a:rPr lang="en-US" sz="1600" dirty="0" smtClean="0">
                <a:ln w="12700">
                  <a:noFill/>
                  <a:prstDash val="solid"/>
                </a:ln>
                <a:solidFill>
                  <a:schemeClr val="accent2">
                    <a:lumMod val="50000"/>
                  </a:schemeClr>
                </a:solidFill>
                <a:effectLst>
                  <a:innerShdw blurRad="114300">
                    <a:prstClr val="black"/>
                  </a:innerShdw>
                </a:effectLst>
                <a:latin typeface="Trebuchet MS" pitchFamily="34" charset="0"/>
              </a:rPr>
              <a:t>16</a:t>
            </a:r>
            <a:r>
              <a:rPr lang="en-US" sz="1600" baseline="30000" dirty="0" smtClean="0">
                <a:ln w="12700">
                  <a:noFill/>
                  <a:prstDash val="solid"/>
                </a:ln>
                <a:solidFill>
                  <a:schemeClr val="accent2">
                    <a:lumMod val="50000"/>
                  </a:schemeClr>
                </a:solidFill>
                <a:effectLst>
                  <a:innerShdw blurRad="114300">
                    <a:prstClr val="black"/>
                  </a:innerShdw>
                </a:effectLst>
                <a:latin typeface="Trebuchet MS" pitchFamily="34" charset="0"/>
              </a:rPr>
              <a:t>th</a:t>
            </a:r>
            <a:r>
              <a:rPr lang="en-US" sz="1600" dirty="0">
                <a:ln w="12700">
                  <a:noFill/>
                  <a:prstDash val="solid"/>
                </a:ln>
                <a:solidFill>
                  <a:schemeClr val="accent2">
                    <a:lumMod val="50000"/>
                  </a:schemeClr>
                </a:solidFill>
                <a:effectLst>
                  <a:innerShdw blurRad="114300">
                    <a:prstClr val="black"/>
                  </a:innerShdw>
                </a:effectLst>
                <a:latin typeface="Trebuchet MS" pitchFamily="34" charset="0"/>
              </a:rPr>
              <a:t>.  What does Enoch </a:t>
            </a:r>
            <a:r>
              <a:rPr lang="en-US" sz="1600" dirty="0" smtClean="0">
                <a:ln w="12700">
                  <a:noFill/>
                  <a:prstDash val="solid"/>
                </a:ln>
                <a:solidFill>
                  <a:schemeClr val="accent2">
                    <a:lumMod val="50000"/>
                  </a:schemeClr>
                </a:solidFill>
                <a:effectLst>
                  <a:innerShdw blurRad="114300">
                    <a:prstClr val="black"/>
                  </a:innerShdw>
                </a:effectLst>
                <a:latin typeface="Trebuchet MS" pitchFamily="34" charset="0"/>
              </a:rPr>
              <a:t/>
            </a:r>
            <a:br>
              <a:rPr lang="en-US" sz="1600" dirty="0" smtClean="0">
                <a:ln w="12700">
                  <a:noFill/>
                  <a:prstDash val="solid"/>
                </a:ln>
                <a:solidFill>
                  <a:schemeClr val="accent2">
                    <a:lumMod val="50000"/>
                  </a:schemeClr>
                </a:solidFill>
                <a:effectLst>
                  <a:innerShdw blurRad="114300">
                    <a:prstClr val="black"/>
                  </a:innerShdw>
                </a:effectLst>
                <a:latin typeface="Trebuchet MS" pitchFamily="34" charset="0"/>
              </a:rPr>
            </a:br>
            <a:r>
              <a:rPr lang="en-US" sz="1600" dirty="0" smtClean="0">
                <a:ln w="12700">
                  <a:noFill/>
                  <a:prstDash val="solid"/>
                </a:ln>
                <a:solidFill>
                  <a:schemeClr val="accent2">
                    <a:lumMod val="50000"/>
                  </a:schemeClr>
                </a:solidFill>
                <a:effectLst>
                  <a:innerShdw blurRad="114300">
                    <a:prstClr val="black"/>
                  </a:innerShdw>
                </a:effectLst>
                <a:latin typeface="Trebuchet MS" pitchFamily="34" charset="0"/>
              </a:rPr>
              <a:t>offer </a:t>
            </a:r>
            <a:r>
              <a:rPr lang="en-US" sz="1600" dirty="0">
                <a:ln w="12700">
                  <a:noFill/>
                  <a:prstDash val="solid"/>
                </a:ln>
                <a:solidFill>
                  <a:schemeClr val="accent2">
                    <a:lumMod val="50000"/>
                  </a:schemeClr>
                </a:solidFill>
                <a:effectLst>
                  <a:innerShdw blurRad="114300">
                    <a:prstClr val="black"/>
                  </a:innerShdw>
                </a:effectLst>
                <a:latin typeface="Trebuchet MS" pitchFamily="34" charset="0"/>
              </a:rPr>
              <a:t>for food </a:t>
            </a:r>
            <a:r>
              <a:rPr lang="en-US" sz="1600" dirty="0" smtClean="0">
                <a:ln w="12700">
                  <a:noFill/>
                  <a:prstDash val="solid"/>
                </a:ln>
                <a:solidFill>
                  <a:schemeClr val="accent2">
                    <a:lumMod val="50000"/>
                  </a:schemeClr>
                </a:solidFill>
                <a:effectLst>
                  <a:innerShdw blurRad="114300">
                    <a:prstClr val="black"/>
                  </a:innerShdw>
                </a:effectLst>
                <a:latin typeface="Trebuchet MS" pitchFamily="34" charset="0"/>
              </a:rPr>
              <a:t/>
            </a:r>
            <a:br>
              <a:rPr lang="en-US" sz="1600" dirty="0" smtClean="0">
                <a:ln w="12700">
                  <a:noFill/>
                  <a:prstDash val="solid"/>
                </a:ln>
                <a:solidFill>
                  <a:schemeClr val="accent2">
                    <a:lumMod val="50000"/>
                  </a:schemeClr>
                </a:solidFill>
                <a:effectLst>
                  <a:innerShdw blurRad="114300">
                    <a:prstClr val="black"/>
                  </a:innerShdw>
                </a:effectLst>
                <a:latin typeface="Trebuchet MS" pitchFamily="34" charset="0"/>
              </a:rPr>
            </a:br>
            <a:r>
              <a:rPr lang="en-US" sz="1600" dirty="0" smtClean="0">
                <a:ln w="12700">
                  <a:noFill/>
                  <a:prstDash val="solid"/>
                </a:ln>
                <a:solidFill>
                  <a:schemeClr val="accent2">
                    <a:lumMod val="50000"/>
                  </a:schemeClr>
                </a:solidFill>
                <a:effectLst>
                  <a:innerShdw blurRad="114300">
                    <a:prstClr val="black"/>
                  </a:innerShdw>
                </a:effectLst>
                <a:latin typeface="Trebuchet MS" pitchFamily="34" charset="0"/>
              </a:rPr>
              <a:t>until </a:t>
            </a:r>
            <a:r>
              <a:rPr lang="en-US" sz="1600" dirty="0">
                <a:ln w="12700">
                  <a:noFill/>
                  <a:prstDash val="solid"/>
                </a:ln>
                <a:solidFill>
                  <a:schemeClr val="accent2">
                    <a:lumMod val="50000"/>
                  </a:schemeClr>
                </a:solidFill>
                <a:effectLst>
                  <a:innerShdw blurRad="114300">
                    <a:prstClr val="black"/>
                  </a:innerShdw>
                </a:effectLst>
                <a:latin typeface="Trebuchet MS" pitchFamily="34" charset="0"/>
              </a:rPr>
              <a:t>Abib 26</a:t>
            </a:r>
            <a:r>
              <a:rPr lang="en-US" sz="1600" dirty="0" smtClean="0">
                <a:ln w="12700">
                  <a:noFill/>
                  <a:prstDash val="solid"/>
                </a:ln>
                <a:solidFill>
                  <a:schemeClr val="accent2">
                    <a:lumMod val="50000"/>
                  </a:schemeClr>
                </a:solidFill>
                <a:effectLst>
                  <a:innerShdw blurRad="114300">
                    <a:prstClr val="black"/>
                  </a:innerShdw>
                </a:effectLst>
                <a:latin typeface="Trebuchet MS" pitchFamily="34" charset="0"/>
              </a:rPr>
              <a:t>?) </a:t>
            </a:r>
            <a:endParaRPr lang="en-US" sz="1600" dirty="0">
              <a:ln w="12700">
                <a:noFill/>
                <a:prstDash val="solid"/>
              </a:ln>
              <a:solidFill>
                <a:schemeClr val="accent2">
                  <a:lumMod val="50000"/>
                </a:schemeClr>
              </a:solidFill>
              <a:effectLst>
                <a:innerShdw blurRad="114300">
                  <a:prstClr val="black"/>
                </a:innerShdw>
              </a:effectLst>
              <a:latin typeface="Trebuchet MS" pitchFamily="34" charset="0"/>
            </a:endParaRPr>
          </a:p>
          <a:p>
            <a:endParaRPr lang="en-US" sz="1800" dirty="0">
              <a:ln w="12700">
                <a:solidFill>
                  <a:srgbClr val="002060"/>
                </a:solidFill>
                <a:prstDash val="solid"/>
              </a:ln>
              <a:solidFill>
                <a:srgbClr val="C00000"/>
              </a:solidFill>
              <a:effectLst>
                <a:innerShdw blurRad="114300">
                  <a:prstClr val="black"/>
                </a:innerShdw>
              </a:effectLst>
              <a:latin typeface="Trebuchet MS" pitchFamily="34" charset="0"/>
            </a:endParaRPr>
          </a:p>
        </p:txBody>
      </p:sp>
      <p:sp>
        <p:nvSpPr>
          <p:cNvPr id="13" name="TextBox 29"/>
          <p:cNvSpPr txBox="1"/>
          <p:nvPr/>
        </p:nvSpPr>
        <p:spPr>
          <a:xfrm>
            <a:off x="304800" y="1600200"/>
            <a:ext cx="1828799" cy="783193"/>
          </a:xfrm>
          <a:prstGeom prst="roundRect">
            <a:avLst/>
          </a:prstGeom>
          <a:solidFill>
            <a:srgbClr val="008080"/>
          </a:solidFill>
          <a:ln w="57150">
            <a:solidFill>
              <a:schemeClr val="accent2">
                <a:lumMod val="60000"/>
                <a:lumOff val="40000"/>
              </a:schemeClr>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000" b="1" spc="150" dirty="0" smtClean="0">
                <a:ln w="11430"/>
                <a:solidFill>
                  <a:srgbClr val="F8F8F8"/>
                </a:solidFill>
                <a:effectLst>
                  <a:outerShdw blurRad="25400" algn="tl" rotWithShape="0">
                    <a:srgbClr val="000000">
                      <a:alpha val="43000"/>
                    </a:srgbClr>
                  </a:outerShdw>
                </a:effectLst>
              </a:rPr>
              <a:t>PARTIAL REVIEW</a:t>
            </a:r>
            <a:endParaRPr lang="en-US" sz="2000" b="1" spc="150" dirty="0">
              <a:ln w="11430"/>
              <a:solidFill>
                <a:srgbClr val="F8F8F8"/>
              </a:solidFill>
              <a:effectLst>
                <a:outerShdw blurRad="25400" algn="tl" rotWithShape="0">
                  <a:srgbClr val="000000">
                    <a:alpha val="43000"/>
                  </a:srgbClr>
                </a:outerShdw>
              </a:effectLst>
            </a:endParaRPr>
          </a:p>
        </p:txBody>
      </p:sp>
      <p:sp>
        <p:nvSpPr>
          <p:cNvPr id="3" name="Rectangle 2"/>
          <p:cNvSpPr/>
          <p:nvPr/>
        </p:nvSpPr>
        <p:spPr>
          <a:xfrm>
            <a:off x="5811822" y="908702"/>
            <a:ext cx="1939955" cy="523220"/>
          </a:xfrm>
          <a:prstGeom prst="rect">
            <a:avLst/>
          </a:prstGeom>
        </p:spPr>
        <p:txBody>
          <a:bodyPr wrap="none">
            <a:spAutoFit/>
          </a:bodyPr>
          <a:lstStyle/>
          <a:p>
            <a:r>
              <a:rPr lang="en-US" sz="2800" spc="50" dirty="0">
                <a:ln w="11430"/>
                <a:solidFill>
                  <a:srgbClr val="FF0000"/>
                </a:solidFill>
                <a:effectLst>
                  <a:glow rad="127000">
                    <a:schemeClr val="accent2">
                      <a:lumMod val="20000"/>
                      <a:lumOff val="80000"/>
                    </a:schemeClr>
                  </a:glow>
                  <a:outerShdw blurRad="76200" dist="50800" dir="5400000" algn="tl" rotWithShape="0">
                    <a:srgbClr val="000000">
                      <a:alpha val="65000"/>
                    </a:srgbClr>
                  </a:outerShdw>
                </a:effectLst>
              </a:rPr>
              <a:t>Conflict </a:t>
            </a:r>
            <a:r>
              <a:rPr lang="en-US" sz="2800" spc="50" dirty="0" smtClean="0">
                <a:ln w="11430"/>
                <a:solidFill>
                  <a:srgbClr val="FF0000"/>
                </a:solidFill>
                <a:effectLst>
                  <a:glow rad="127000">
                    <a:schemeClr val="accent2">
                      <a:lumMod val="20000"/>
                      <a:lumOff val="80000"/>
                    </a:schemeClr>
                  </a:glow>
                  <a:outerShdw blurRad="76200" dist="50800" dir="5400000" algn="tl" rotWithShape="0">
                    <a:srgbClr val="000000">
                      <a:alpha val="65000"/>
                    </a:srgbClr>
                  </a:outerShdw>
                </a:effectLst>
              </a:rPr>
              <a:t>#5</a:t>
            </a:r>
            <a:r>
              <a:rPr lang="en-US" sz="2800" spc="50" dirty="0" smtClean="0">
                <a:ln w="11430"/>
                <a:solidFill>
                  <a:srgbClr val="FF0000"/>
                </a:solidFill>
                <a:effectLst>
                  <a:outerShdw blurRad="76200" dist="50800" dir="5400000" algn="tl" rotWithShape="0">
                    <a:srgbClr val="000000">
                      <a:alpha val="65000"/>
                    </a:srgbClr>
                  </a:outerShdw>
                </a:effectLst>
              </a:rPr>
              <a:t> </a:t>
            </a:r>
            <a:endParaRPr lang="en-US" sz="2800" dirty="0"/>
          </a:p>
        </p:txBody>
      </p:sp>
    </p:spTree>
    <p:extLst>
      <p:ext uri="{BB962C8B-B14F-4D97-AF65-F5344CB8AC3E}">
        <p14:creationId xmlns:p14="http://schemas.microsoft.com/office/powerpoint/2010/main" val="342155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1500"/>
                                        <p:tgtEl>
                                          <p:spTgt spid="10">
                                            <p:txEl>
                                              <p:pRg st="0" end="0"/>
                                            </p:txEl>
                                          </p:spTgt>
                                        </p:tgtEl>
                                      </p:cBhvr>
                                    </p:animEffect>
                                  </p:childTnLst>
                                </p:cTn>
                              </p:par>
                            </p:childTnLst>
                          </p:cTn>
                        </p:par>
                        <p:par>
                          <p:cTn id="13" fill="hold">
                            <p:stCondLst>
                              <p:cond delay="1500"/>
                            </p:stCondLst>
                            <p:childTnLst>
                              <p:par>
                                <p:cTn id="14" presetID="21"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3000"/>
                                        <p:tgtEl>
                                          <p:spTgt spid="8"/>
                                        </p:tgtEl>
                                      </p:cBhvr>
                                    </p:animEffect>
                                  </p:childTnLst>
                                </p:cTn>
                              </p:par>
                            </p:childTnLst>
                          </p:cTn>
                        </p:par>
                        <p:par>
                          <p:cTn id="17" fill="hold">
                            <p:stCondLst>
                              <p:cond delay="4500"/>
                            </p:stCondLst>
                            <p:childTnLst>
                              <p:par>
                                <p:cTn id="18" presetID="16" presetClass="entr" presetSubtype="21" fill="hold" nodeType="after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175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wipe(up)">
                                      <p:cBhvr>
                                        <p:cTn id="25" dur="1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39</a:t>
            </a:fld>
            <a:endParaRPr lang="en-US"/>
          </a:p>
        </p:txBody>
      </p:sp>
      <p:sp>
        <p:nvSpPr>
          <p:cNvPr id="6" name="Title 1"/>
          <p:cNvSpPr>
            <a:spLocks noGrp="1"/>
          </p:cNvSpPr>
          <p:nvPr>
            <p:ph type="title"/>
          </p:nvPr>
        </p:nvSpPr>
        <p:spPr>
          <a:xfrm>
            <a:off x="6128004" y="312765"/>
            <a:ext cx="2895600" cy="1600200"/>
          </a:xfrm>
          <a:ln>
            <a:noFill/>
          </a:ln>
        </p:spPr>
        <p:txBody>
          <a:bodyPr>
            <a:scene3d>
              <a:camera prst="orthographicFront"/>
              <a:lightRig rig="soft" dir="tl">
                <a:rot lat="0" lon="0" rev="0"/>
              </a:lightRig>
            </a:scene3d>
            <a:sp3d extrusionH="57150" contourW="25400" prstMaterial="matte">
              <a:bevelT w="25400" h="55880"/>
              <a:contourClr>
                <a:schemeClr val="accent2">
                  <a:tint val="20000"/>
                </a:schemeClr>
              </a:contourClr>
            </a:sp3d>
          </a:bodyPr>
          <a:lstStyle/>
          <a:p>
            <a:r>
              <a:rPr lang="en-US" sz="3200" spc="50" dirty="0" smtClean="0">
                <a:ln w="11430"/>
                <a:solidFill>
                  <a:schemeClr val="accent2">
                    <a:lumMod val="50000"/>
                  </a:schemeClr>
                </a:solidFill>
                <a:effectLst>
                  <a:outerShdw blurRad="76200" dist="50800" dir="5400000" algn="tl" rotWithShape="0">
                    <a:srgbClr val="000000">
                      <a:alpha val="65000"/>
                    </a:srgbClr>
                  </a:outerShdw>
                </a:effectLst>
              </a:rPr>
              <a:t>Enoch/</a:t>
            </a:r>
            <a:r>
              <a:rPr lang="en-US" sz="3200" spc="50" dirty="0" err="1" smtClean="0">
                <a:ln w="11430"/>
                <a:solidFill>
                  <a:schemeClr val="accent2">
                    <a:lumMod val="50000"/>
                  </a:schemeClr>
                </a:solidFill>
                <a:effectLst>
                  <a:outerShdw blurRad="76200" dist="50800" dir="5400000" algn="tl" rotWithShape="0">
                    <a:srgbClr val="000000">
                      <a:alpha val="65000"/>
                    </a:srgbClr>
                  </a:outerShdw>
                </a:effectLst>
              </a:rPr>
              <a:t>Zadok</a:t>
            </a:r>
            <a:r>
              <a:rPr lang="en-US" sz="3200" spc="50" dirty="0" smtClean="0">
                <a:ln w="11430"/>
                <a:solidFill>
                  <a:schemeClr val="accent2">
                    <a:lumMod val="50000"/>
                  </a:schemeClr>
                </a:solidFill>
                <a:effectLst>
                  <a:outerShdw blurRad="76200" dist="50800" dir="5400000" algn="tl" rotWithShape="0">
                    <a:srgbClr val="000000">
                      <a:alpha val="65000"/>
                    </a:srgbClr>
                  </a:outerShdw>
                </a:effectLst>
              </a:rPr>
              <a:t> </a:t>
            </a:r>
            <a:br>
              <a:rPr lang="en-US" sz="3200" spc="50" dirty="0" smtClean="0">
                <a:ln w="11430"/>
                <a:solidFill>
                  <a:schemeClr val="accent2">
                    <a:lumMod val="50000"/>
                  </a:schemeClr>
                </a:solidFill>
                <a:effectLst>
                  <a:outerShdw blurRad="76200" dist="50800" dir="5400000" algn="tl" rotWithShape="0">
                    <a:srgbClr val="000000">
                      <a:alpha val="65000"/>
                    </a:srgbClr>
                  </a:outerShdw>
                </a:effectLst>
              </a:rPr>
            </a:br>
            <a:r>
              <a:rPr lang="en-US" sz="3200" spc="50" dirty="0" smtClean="0">
                <a:ln w="11430"/>
                <a:solidFill>
                  <a:schemeClr val="accent2">
                    <a:lumMod val="50000"/>
                  </a:schemeClr>
                </a:solidFill>
                <a:effectLst>
                  <a:outerShdw blurRad="76200" dist="50800" dir="5400000" algn="tl" rotWithShape="0">
                    <a:srgbClr val="000000">
                      <a:alpha val="65000"/>
                    </a:srgbClr>
                  </a:outerShdw>
                </a:effectLst>
              </a:rPr>
              <a:t>Spring </a:t>
            </a:r>
            <a:br>
              <a:rPr lang="en-US" sz="3200" spc="50" dirty="0" smtClean="0">
                <a:ln w="11430"/>
                <a:solidFill>
                  <a:schemeClr val="accent2">
                    <a:lumMod val="50000"/>
                  </a:schemeClr>
                </a:solidFill>
                <a:effectLst>
                  <a:outerShdw blurRad="76200" dist="50800" dir="5400000" algn="tl" rotWithShape="0">
                    <a:srgbClr val="000000">
                      <a:alpha val="65000"/>
                    </a:srgbClr>
                  </a:outerShdw>
                </a:effectLst>
              </a:rPr>
            </a:br>
            <a:r>
              <a:rPr lang="en-US" sz="3200" spc="50" dirty="0" smtClean="0">
                <a:ln w="11430"/>
                <a:solidFill>
                  <a:schemeClr val="accent2">
                    <a:lumMod val="50000"/>
                  </a:schemeClr>
                </a:solidFill>
                <a:effectLst>
                  <a:outerShdw blurRad="76200" dist="50800" dir="5400000" algn="tl" rotWithShape="0">
                    <a:srgbClr val="000000">
                      <a:alpha val="65000"/>
                    </a:srgbClr>
                  </a:outerShdw>
                </a:effectLst>
              </a:rPr>
              <a:t>Festival Dates</a:t>
            </a:r>
            <a:endParaRPr lang="en-US" sz="3200" spc="50" dirty="0">
              <a:ln w="11430"/>
              <a:solidFill>
                <a:schemeClr val="accent2">
                  <a:lumMod val="50000"/>
                </a:schemeClr>
              </a:solidFill>
              <a:effectLst>
                <a:outerShdw blurRad="76200" dist="50800" dir="5400000" algn="tl" rotWithShape="0">
                  <a:srgbClr val="000000">
                    <a:alpha val="65000"/>
                  </a:srgbClr>
                </a:outerShdw>
              </a:effectLst>
            </a:endParaRPr>
          </a:p>
        </p:txBody>
      </p:sp>
      <p:sp>
        <p:nvSpPr>
          <p:cNvPr id="10" name="Title 1"/>
          <p:cNvSpPr txBox="1">
            <a:spLocks/>
          </p:cNvSpPr>
          <p:nvPr/>
        </p:nvSpPr>
        <p:spPr>
          <a:xfrm>
            <a:off x="6248400" y="2133600"/>
            <a:ext cx="2667000" cy="1793806"/>
          </a:xfrm>
          <a:prstGeom prst="rect">
            <a:avLst/>
          </a:prstGeom>
          <a:solidFill>
            <a:schemeClr val="accent2">
              <a:lumMod val="40000"/>
              <a:lumOff val="60000"/>
            </a:schemeClr>
          </a:solidFill>
          <a:effectLst/>
          <a:scene3d>
            <a:camera prst="orthographicFront"/>
            <a:lightRig rig="threePt" dir="t"/>
          </a:scene3d>
          <a:sp3d>
            <a:bevelT/>
          </a:sp3d>
        </p:spPr>
        <p:txBody>
          <a:bodyPr vert="horz" lIns="91440" tIns="45720" rIns="91440" bIns="45720" rtlCol="0" anchor="t" anchorCtr="0">
            <a:noAutofit/>
            <a:sp3d extrusionH="57150">
              <a:bevelT w="82550" h="38100" prst="coolSlant"/>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smtClean="0">
                <a:ln w="12700">
                  <a:solidFill>
                    <a:srgbClr val="002060"/>
                  </a:solidFill>
                  <a:prstDash val="solid"/>
                </a:ln>
                <a:solidFill>
                  <a:srgbClr val="0070C0"/>
                </a:solidFill>
                <a:effectLst>
                  <a:innerShdw blurRad="114300">
                    <a:prstClr val="black"/>
                  </a:innerShdw>
                </a:effectLst>
                <a:latin typeface="Trebuchet MS" pitchFamily="34" charset="0"/>
              </a:rPr>
              <a:t>This quote talks about 3 days &amp; 3 nights, but there are several other problems also. The chart following will show why!</a:t>
            </a:r>
          </a:p>
          <a:p>
            <a:endParaRPr lang="en-US" sz="1800" dirty="0">
              <a:ln w="12700">
                <a:solidFill>
                  <a:srgbClr val="002060"/>
                </a:solidFill>
                <a:prstDash val="solid"/>
              </a:ln>
              <a:solidFill>
                <a:srgbClr val="C00000"/>
              </a:solidFill>
              <a:effectLst>
                <a:innerShdw blurRad="114300">
                  <a:prstClr val="black"/>
                </a:innerShdw>
              </a:effectLst>
              <a:latin typeface="Trebuchet MS" pitchFamily="34" charset="0"/>
            </a:endParaRPr>
          </a:p>
        </p:txBody>
      </p:sp>
      <p:pic>
        <p:nvPicPr>
          <p:cNvPr id="11" name="Picture 2" descr="C:\Users\Rae\Desktop\enoch calendar summary  11-14-2019.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19455"/>
            <a:ext cx="5715000" cy="6398735"/>
          </a:xfrm>
          <a:prstGeom prst="rect">
            <a:avLst/>
          </a:prstGeom>
          <a:noFill/>
          <a:ln w="57150">
            <a:solidFill>
              <a:schemeClr val="accent2">
                <a:lumMod val="50000"/>
              </a:schemeClr>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533400" y="3200400"/>
            <a:ext cx="5105400" cy="533400"/>
          </a:xfrm>
          <a:prstGeom prst="rect">
            <a:avLst/>
          </a:prstGeom>
          <a:noFill/>
          <a:ln w="381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3400" y="4370832"/>
            <a:ext cx="5105400" cy="533400"/>
          </a:xfrm>
          <a:prstGeom prst="rect">
            <a:avLst/>
          </a:prstGeom>
          <a:noFill/>
          <a:ln w="38100">
            <a:solidFill>
              <a:srgbClr val="00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6242304" y="4064566"/>
            <a:ext cx="2667000" cy="964634"/>
          </a:xfrm>
          <a:prstGeom prst="rect">
            <a:avLst/>
          </a:prstGeom>
          <a:solidFill>
            <a:srgbClr val="66CCFF"/>
          </a:solidFill>
          <a:effectLst>
            <a:glow rad="127000">
              <a:srgbClr val="FFFF00">
                <a:alpha val="48000"/>
              </a:srgbClr>
            </a:glow>
          </a:effectLst>
          <a:scene3d>
            <a:camera prst="orthographicFront"/>
            <a:lightRig rig="threePt" dir="t"/>
          </a:scene3d>
          <a:sp3d>
            <a:bevelT/>
          </a:sp3d>
        </p:spPr>
        <p:txBody>
          <a:bodyPr vert="horz" lIns="91440" tIns="45720" rIns="91440" bIns="45720" rtlCol="0" anchor="t" anchorCtr="0">
            <a:noAutofit/>
            <a:sp3d extrusionH="57150">
              <a:bevelT w="82550" h="38100" prst="coolSlant"/>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smtClean="0">
                <a:ln w="12700">
                  <a:solidFill>
                    <a:srgbClr val="002060"/>
                  </a:solidFill>
                  <a:prstDash val="solid"/>
                </a:ln>
                <a:solidFill>
                  <a:srgbClr val="0070C0"/>
                </a:solidFill>
                <a:effectLst>
                  <a:innerShdw blurRad="114300">
                    <a:prstClr val="black"/>
                  </a:innerShdw>
                </a:effectLst>
                <a:latin typeface="Trebuchet MS" pitchFamily="34" charset="0"/>
              </a:rPr>
              <a:t>Remember, Joshua’s year had Wave Sheaf </a:t>
            </a:r>
            <a:br>
              <a:rPr lang="en-US" sz="1800" dirty="0" smtClean="0">
                <a:ln w="12700">
                  <a:solidFill>
                    <a:srgbClr val="002060"/>
                  </a:solidFill>
                  <a:prstDash val="solid"/>
                </a:ln>
                <a:solidFill>
                  <a:srgbClr val="0070C0"/>
                </a:solidFill>
                <a:effectLst>
                  <a:innerShdw blurRad="114300">
                    <a:prstClr val="black"/>
                  </a:innerShdw>
                </a:effectLst>
                <a:latin typeface="Trebuchet MS" pitchFamily="34" charset="0"/>
              </a:rPr>
            </a:br>
            <a:r>
              <a:rPr lang="en-US" sz="1800" u="sng" dirty="0" smtClean="0">
                <a:ln w="12700">
                  <a:solidFill>
                    <a:srgbClr val="002060"/>
                  </a:solidFill>
                  <a:prstDash val="solid"/>
                </a:ln>
                <a:solidFill>
                  <a:srgbClr val="002060"/>
                </a:solidFill>
                <a:effectLst>
                  <a:innerShdw blurRad="114300">
                    <a:prstClr val="black"/>
                  </a:innerShdw>
                </a:effectLst>
                <a:latin typeface="Trebuchet MS" pitchFamily="34" charset="0"/>
              </a:rPr>
              <a:t>&amp;</a:t>
            </a:r>
            <a:r>
              <a:rPr lang="en-US" sz="1800" dirty="0" smtClean="0">
                <a:ln w="12700">
                  <a:solidFill>
                    <a:srgbClr val="002060"/>
                  </a:solidFill>
                  <a:prstDash val="solid"/>
                </a:ln>
                <a:solidFill>
                  <a:srgbClr val="0070C0"/>
                </a:solidFill>
                <a:effectLst>
                  <a:innerShdw blurRad="114300">
                    <a:prstClr val="black"/>
                  </a:innerShdw>
                </a:effectLst>
                <a:latin typeface="Trebuchet MS" pitchFamily="34" charset="0"/>
              </a:rPr>
              <a:t> ULB on Abib 15!</a:t>
            </a:r>
            <a:endParaRPr lang="en-US" sz="1800" dirty="0">
              <a:ln w="12700">
                <a:solidFill>
                  <a:srgbClr val="002060"/>
                </a:solidFill>
                <a:prstDash val="solid"/>
              </a:ln>
              <a:solidFill>
                <a:srgbClr val="C00000"/>
              </a:solidFill>
              <a:effectLst>
                <a:innerShdw blurRad="114300">
                  <a:prstClr val="black"/>
                </a:innerShdw>
              </a:effectLst>
              <a:latin typeface="Trebuchet MS" pitchFamily="34" charset="0"/>
            </a:endParaRPr>
          </a:p>
        </p:txBody>
      </p:sp>
      <p:sp>
        <p:nvSpPr>
          <p:cNvPr id="15" name="Title 1"/>
          <p:cNvSpPr txBox="1">
            <a:spLocks/>
          </p:cNvSpPr>
          <p:nvPr/>
        </p:nvSpPr>
        <p:spPr>
          <a:xfrm>
            <a:off x="6248400" y="5181600"/>
            <a:ext cx="2667000" cy="1219200"/>
          </a:xfrm>
          <a:prstGeom prst="rect">
            <a:avLst/>
          </a:prstGeom>
          <a:solidFill>
            <a:srgbClr val="92D050"/>
          </a:solidFill>
          <a:effectLst/>
          <a:scene3d>
            <a:camera prst="orthographicFront"/>
            <a:lightRig rig="threePt" dir="t"/>
          </a:scene3d>
          <a:sp3d>
            <a:bevelT/>
          </a:sp3d>
        </p:spPr>
        <p:txBody>
          <a:bodyPr vert="horz" lIns="91440" tIns="45720" rIns="91440" bIns="45720" rtlCol="0" anchor="t" anchorCtr="0">
            <a:noAutofit/>
            <a:sp3d extrusionH="57150">
              <a:bevelT w="82550" h="38100" prst="coolSlant"/>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smtClean="0">
                <a:ln w="12700">
                  <a:solidFill>
                    <a:srgbClr val="002060"/>
                  </a:solidFill>
                  <a:prstDash val="solid"/>
                </a:ln>
                <a:solidFill>
                  <a:srgbClr val="0070C0"/>
                </a:solidFill>
                <a:effectLst>
                  <a:innerShdw blurRad="114300">
                    <a:prstClr val="black"/>
                  </a:innerShdw>
                </a:effectLst>
                <a:latin typeface="Trebuchet MS" pitchFamily="34" charset="0"/>
              </a:rPr>
              <a:t>Enoch’s Wave Sheaf on Abib 26</a:t>
            </a:r>
            <a:r>
              <a:rPr lang="en-US" sz="1800" baseline="30000" dirty="0" smtClean="0">
                <a:ln w="12700">
                  <a:solidFill>
                    <a:srgbClr val="002060"/>
                  </a:solidFill>
                  <a:prstDash val="solid"/>
                </a:ln>
                <a:solidFill>
                  <a:srgbClr val="0070C0"/>
                </a:solidFill>
                <a:effectLst>
                  <a:innerShdw blurRad="114300">
                    <a:prstClr val="black"/>
                  </a:innerShdw>
                </a:effectLst>
                <a:latin typeface="Trebuchet MS" pitchFamily="34" charset="0"/>
              </a:rPr>
              <a:t>th</a:t>
            </a:r>
            <a:r>
              <a:rPr lang="en-US" sz="1800" dirty="0" smtClean="0">
                <a:ln w="12700">
                  <a:solidFill>
                    <a:srgbClr val="002060"/>
                  </a:solidFill>
                  <a:prstDash val="solid"/>
                </a:ln>
                <a:solidFill>
                  <a:srgbClr val="0070C0"/>
                </a:solidFill>
                <a:effectLst>
                  <a:innerShdw blurRad="114300">
                    <a:prstClr val="black"/>
                  </a:innerShdw>
                </a:effectLst>
                <a:latin typeface="Trebuchet MS" pitchFamily="34" charset="0"/>
              </a:rPr>
              <a:t> – with Pentecost on </a:t>
            </a:r>
            <a:r>
              <a:rPr lang="en-US" sz="1800" dirty="0" smtClean="0">
                <a:ln w="12700">
                  <a:solidFill>
                    <a:srgbClr val="002060"/>
                  </a:solidFill>
                  <a:prstDash val="solid"/>
                </a:ln>
                <a:solidFill>
                  <a:srgbClr val="0070C0"/>
                </a:solidFill>
                <a:effectLst>
                  <a:glow rad="127000">
                    <a:schemeClr val="accent4">
                      <a:lumMod val="20000"/>
                      <a:lumOff val="80000"/>
                    </a:schemeClr>
                  </a:glow>
                  <a:innerShdw blurRad="114300">
                    <a:prstClr val="black"/>
                  </a:innerShdw>
                </a:effectLst>
                <a:latin typeface="Trebuchet MS" pitchFamily="34" charset="0"/>
              </a:rPr>
              <a:t>15</a:t>
            </a:r>
            <a:r>
              <a:rPr lang="en-US" sz="1800" baseline="30000" dirty="0" smtClean="0">
                <a:ln w="12700">
                  <a:solidFill>
                    <a:srgbClr val="002060"/>
                  </a:solidFill>
                  <a:prstDash val="solid"/>
                </a:ln>
                <a:solidFill>
                  <a:srgbClr val="0070C0"/>
                </a:solidFill>
                <a:effectLst>
                  <a:glow rad="127000">
                    <a:schemeClr val="accent4">
                      <a:lumMod val="20000"/>
                      <a:lumOff val="80000"/>
                    </a:schemeClr>
                  </a:glow>
                  <a:innerShdw blurRad="114300">
                    <a:prstClr val="black"/>
                  </a:innerShdw>
                </a:effectLst>
                <a:latin typeface="Trebuchet MS" pitchFamily="34" charset="0"/>
              </a:rPr>
              <a:t>th</a:t>
            </a:r>
            <a:r>
              <a:rPr lang="en-US" sz="1800" dirty="0" smtClean="0">
                <a:ln w="12700">
                  <a:solidFill>
                    <a:srgbClr val="002060"/>
                  </a:solidFill>
                  <a:prstDash val="solid"/>
                </a:ln>
                <a:solidFill>
                  <a:srgbClr val="0070C0"/>
                </a:solidFill>
                <a:effectLst>
                  <a:glow rad="127000">
                    <a:schemeClr val="accent4">
                      <a:lumMod val="20000"/>
                      <a:lumOff val="80000"/>
                    </a:schemeClr>
                  </a:glow>
                  <a:innerShdw blurRad="114300">
                    <a:prstClr val="black"/>
                  </a:innerShdw>
                </a:effectLst>
                <a:latin typeface="Trebuchet MS" pitchFamily="34" charset="0"/>
              </a:rPr>
              <a:t> day of the 3</a:t>
            </a:r>
            <a:r>
              <a:rPr lang="en-US" sz="1800" baseline="30000" dirty="0" smtClean="0">
                <a:ln w="12700">
                  <a:solidFill>
                    <a:srgbClr val="002060"/>
                  </a:solidFill>
                  <a:prstDash val="solid"/>
                </a:ln>
                <a:solidFill>
                  <a:srgbClr val="0070C0"/>
                </a:solidFill>
                <a:effectLst>
                  <a:glow rad="127000">
                    <a:schemeClr val="accent4">
                      <a:lumMod val="20000"/>
                      <a:lumOff val="80000"/>
                    </a:schemeClr>
                  </a:glow>
                  <a:innerShdw blurRad="114300">
                    <a:prstClr val="black"/>
                  </a:innerShdw>
                </a:effectLst>
                <a:latin typeface="Trebuchet MS" pitchFamily="34" charset="0"/>
              </a:rPr>
              <a:t>rd</a:t>
            </a:r>
            <a:r>
              <a:rPr lang="en-US" sz="1800" dirty="0" smtClean="0">
                <a:ln w="12700">
                  <a:solidFill>
                    <a:srgbClr val="002060"/>
                  </a:solidFill>
                  <a:prstDash val="solid"/>
                </a:ln>
                <a:solidFill>
                  <a:srgbClr val="0070C0"/>
                </a:solidFill>
                <a:effectLst>
                  <a:glow rad="127000">
                    <a:schemeClr val="accent4">
                      <a:lumMod val="20000"/>
                      <a:lumOff val="80000"/>
                    </a:schemeClr>
                  </a:glow>
                  <a:innerShdw blurRad="114300">
                    <a:prstClr val="black"/>
                  </a:innerShdw>
                </a:effectLst>
                <a:latin typeface="Trebuchet MS" pitchFamily="34" charset="0"/>
              </a:rPr>
              <a:t> month!</a:t>
            </a:r>
            <a:endParaRPr lang="en-US" sz="1800" dirty="0">
              <a:ln w="12700">
                <a:solidFill>
                  <a:srgbClr val="002060"/>
                </a:solidFill>
                <a:prstDash val="solid"/>
              </a:ln>
              <a:solidFill>
                <a:srgbClr val="C00000"/>
              </a:solidFill>
              <a:effectLst>
                <a:glow rad="127000">
                  <a:schemeClr val="accent4">
                    <a:lumMod val="20000"/>
                    <a:lumOff val="80000"/>
                  </a:schemeClr>
                </a:glow>
                <a:innerShdw blurRad="114300">
                  <a:prstClr val="black"/>
                </a:innerShdw>
              </a:effectLst>
              <a:latin typeface="Trebuchet MS" pitchFamily="34" charset="0"/>
            </a:endParaRPr>
          </a:p>
        </p:txBody>
      </p:sp>
      <p:cxnSp>
        <p:nvCxnSpPr>
          <p:cNvPr id="4" name="Elbow Connector 3"/>
          <p:cNvCxnSpPr/>
          <p:nvPr/>
        </p:nvCxnSpPr>
        <p:spPr>
          <a:xfrm>
            <a:off x="914400" y="4223062"/>
            <a:ext cx="5327904" cy="126434"/>
          </a:xfrm>
          <a:prstGeom prst="bentConnector3">
            <a:avLst>
              <a:gd name="adj1" fmla="val 72311"/>
            </a:avLst>
          </a:prstGeom>
          <a:ln w="38100">
            <a:solidFill>
              <a:srgbClr val="66CCFF"/>
            </a:solidFill>
            <a:tailEnd type="arrow"/>
          </a:ln>
          <a:effectLst>
            <a:glow rad="127000">
              <a:srgbClr val="FFFF00">
                <a:alpha val="48000"/>
              </a:srgbClr>
            </a:glo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pic>
        <p:nvPicPr>
          <p:cNvPr id="9" name="Picture 12" descr="C:\Users\Rae\Desktop\Art on Desktop\white man clip art\yellow-blue smiley faces\Smiley Face  jpe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86963" y="304800"/>
            <a:ext cx="1061437" cy="1436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0355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1500"/>
                                        <p:tgtEl>
                                          <p:spTgt spid="10">
                                            <p:txEl>
                                              <p:pRg st="0" end="0"/>
                                            </p:txEl>
                                          </p:spTgt>
                                        </p:tgtEl>
                                      </p:cBhvr>
                                    </p:animEffect>
                                  </p:childTnLst>
                                </p:cTn>
                              </p:par>
                            </p:childTnLst>
                          </p:cTn>
                        </p:par>
                        <p:par>
                          <p:cTn id="8" fill="hold">
                            <p:stCondLst>
                              <p:cond delay="15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3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wipe(up)">
                                      <p:cBhvr>
                                        <p:cTn id="16" dur="1500"/>
                                        <p:tgtEl>
                                          <p:spTgt spid="14">
                                            <p:txEl>
                                              <p:pRg st="0" end="0"/>
                                            </p:txEl>
                                          </p:spTgt>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2000"/>
                                        <p:tgtEl>
                                          <p:spTgt spid="4"/>
                                        </p:tgtEl>
                                      </p:cBhvr>
                                    </p:animEffect>
                                  </p:childTnLst>
                                </p:cTn>
                              </p:par>
                            </p:childTnLst>
                          </p:cTn>
                        </p:par>
                        <p:par>
                          <p:cTn id="21" fill="hold">
                            <p:stCondLst>
                              <p:cond delay="3500"/>
                            </p:stCondLst>
                            <p:childTnLst>
                              <p:par>
                                <p:cTn id="22" presetID="53" presetClass="entr" presetSubtype="16"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2000" fill="hold"/>
                                        <p:tgtEl>
                                          <p:spTgt spid="9"/>
                                        </p:tgtEl>
                                        <p:attrNameLst>
                                          <p:attrName>ppt_w</p:attrName>
                                        </p:attrNameLst>
                                      </p:cBhvr>
                                      <p:tavLst>
                                        <p:tav tm="0">
                                          <p:val>
                                            <p:fltVal val="0"/>
                                          </p:val>
                                        </p:tav>
                                        <p:tav tm="100000">
                                          <p:val>
                                            <p:strVal val="#ppt_w"/>
                                          </p:val>
                                        </p:tav>
                                      </p:tavLst>
                                    </p:anim>
                                    <p:anim calcmode="lin" valueType="num">
                                      <p:cBhvr>
                                        <p:cTn id="25" dur="2000" fill="hold"/>
                                        <p:tgtEl>
                                          <p:spTgt spid="9"/>
                                        </p:tgtEl>
                                        <p:attrNameLst>
                                          <p:attrName>ppt_h</p:attrName>
                                        </p:attrNameLst>
                                      </p:cBhvr>
                                      <p:tavLst>
                                        <p:tav tm="0">
                                          <p:val>
                                            <p:fltVal val="0"/>
                                          </p:val>
                                        </p:tav>
                                        <p:tav tm="100000">
                                          <p:val>
                                            <p:strVal val="#ppt_h"/>
                                          </p:val>
                                        </p:tav>
                                      </p:tavLst>
                                    </p:anim>
                                    <p:animEffect transition="in" filter="fade">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wipe(up)">
                                      <p:cBhvr>
                                        <p:cTn id="31" dur="1500"/>
                                        <p:tgtEl>
                                          <p:spTgt spid="15">
                                            <p:txEl>
                                              <p:pRg st="0" end="0"/>
                                            </p:txEl>
                                          </p:spTgt>
                                        </p:tgtEl>
                                      </p:cBhvr>
                                    </p:animEffect>
                                  </p:childTnLst>
                                </p:cTn>
                              </p:par>
                            </p:childTnLst>
                          </p:cTn>
                        </p:par>
                        <p:par>
                          <p:cTn id="32" fill="hold">
                            <p:stCondLst>
                              <p:cond delay="1500"/>
                            </p:stCondLst>
                            <p:childTnLst>
                              <p:par>
                                <p:cTn id="33" presetID="21"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heel(1)">
                                      <p:cBhvr>
                                        <p:cTn id="35"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ae\Desktop\Passover Studies\Joshua Firstfruits\JOSH PPT ART &amp; work folder\do boy 3 arrows.png"/>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flipH="1">
            <a:off x="2057400" y="1148707"/>
            <a:ext cx="5637212" cy="59197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1" y="57044"/>
            <a:ext cx="9387841" cy="800219"/>
          </a:xfrm>
          <a:prstGeom prst="rect">
            <a:avLst/>
          </a:prstGeom>
          <a:solidFill>
            <a:schemeClr val="bg2">
              <a:lumMod val="25000"/>
            </a:schemeClr>
          </a:solid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600" b="1" dirty="0" smtClean="0">
                <a:ln/>
                <a:solidFill>
                  <a:schemeClr val="accent3"/>
                </a:solidFill>
              </a:rPr>
              <a:t>Joshua’s statements have proven…</a:t>
            </a:r>
            <a:r>
              <a:rPr lang="en-US" sz="4600" b="1" cap="none" spc="0" dirty="0" smtClean="0">
                <a:ln/>
                <a:solidFill>
                  <a:schemeClr val="accent3"/>
                </a:solidFill>
                <a:effectLst/>
              </a:rPr>
              <a:t> </a:t>
            </a:r>
            <a:endParaRPr lang="en-US" sz="4600" b="1" cap="none" spc="0" dirty="0">
              <a:ln/>
              <a:solidFill>
                <a:schemeClr val="accent3"/>
              </a:solidFill>
              <a:effectLst/>
            </a:endParaRPr>
          </a:p>
        </p:txBody>
      </p:sp>
      <p:sp>
        <p:nvSpPr>
          <p:cNvPr id="6" name="Rectangle 5"/>
          <p:cNvSpPr/>
          <p:nvPr/>
        </p:nvSpPr>
        <p:spPr>
          <a:xfrm>
            <a:off x="5715000" y="1295400"/>
            <a:ext cx="3352800"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00B050"/>
                </a:solidFill>
                <a:effectLst>
                  <a:outerShdw blurRad="50800" dist="39000" dir="5460000" algn="tl">
                    <a:srgbClr val="000000">
                      <a:alpha val="38000"/>
                    </a:srgbClr>
                  </a:outerShdw>
                </a:effectLst>
              </a:rPr>
              <a:t>#3  Wave Sheaf is</a:t>
            </a:r>
            <a:br>
              <a:rPr lang="en-US" sz="3200" b="1" dirty="0" smtClean="0">
                <a:ln w="11430"/>
                <a:solidFill>
                  <a:srgbClr val="00B050"/>
                </a:solidFill>
                <a:effectLst>
                  <a:outerShdw blurRad="50800" dist="39000" dir="5460000" algn="tl">
                    <a:srgbClr val="000000">
                      <a:alpha val="38000"/>
                    </a:srgbClr>
                  </a:outerShdw>
                </a:effectLst>
              </a:rPr>
            </a:br>
            <a:r>
              <a:rPr lang="en-US" sz="3200" b="1" dirty="0" smtClean="0">
                <a:ln w="11430"/>
                <a:solidFill>
                  <a:srgbClr val="00B050"/>
                </a:solidFill>
                <a:effectLst>
                  <a:outerShdw blurRad="50800" dist="39000" dir="5460000" algn="tl">
                    <a:srgbClr val="000000">
                      <a:alpha val="38000"/>
                    </a:srgbClr>
                  </a:outerShdw>
                </a:effectLst>
              </a:rPr>
              <a:t>placed on Abib 15 – NOT Abib 16!</a:t>
            </a:r>
            <a:br>
              <a:rPr lang="en-US" sz="3200" b="1" dirty="0" smtClean="0">
                <a:ln w="11430"/>
                <a:solidFill>
                  <a:srgbClr val="00B050"/>
                </a:solidFill>
                <a:effectLst>
                  <a:outerShdw blurRad="50800" dist="39000" dir="5460000" algn="tl">
                    <a:srgbClr val="000000">
                      <a:alpha val="38000"/>
                    </a:srgbClr>
                  </a:outerShdw>
                </a:effectLst>
              </a:rPr>
            </a:br>
            <a:endParaRPr lang="en-US" sz="1200" b="1" dirty="0">
              <a:ln w="11430"/>
              <a:solidFill>
                <a:srgbClr val="00B050"/>
              </a:solidFill>
              <a:effectLst>
                <a:outerShdw blurRad="50800" dist="39000" dir="5460000" algn="tl">
                  <a:srgbClr val="000000">
                    <a:alpha val="38000"/>
                  </a:srgbClr>
                </a:outerShdw>
              </a:effectLst>
            </a:endParaRPr>
          </a:p>
        </p:txBody>
      </p:sp>
      <p:sp>
        <p:nvSpPr>
          <p:cNvPr id="8" name="Slide Number Placeholder 7"/>
          <p:cNvSpPr>
            <a:spLocks noGrp="1"/>
          </p:cNvSpPr>
          <p:nvPr>
            <p:ph type="sldNum" sz="quarter" idx="12"/>
          </p:nvPr>
        </p:nvSpPr>
        <p:spPr>
          <a:xfrm>
            <a:off x="7239000" y="6492875"/>
            <a:ext cx="1828800" cy="365125"/>
          </a:xfrm>
        </p:spPr>
        <p:txBody>
          <a:bodyPr/>
          <a:lstStyle/>
          <a:p>
            <a:fld id="{5C014052-953B-4273-8F47-BF25327D5B24}" type="slidenum">
              <a:rPr lang="en-US" smtClean="0"/>
              <a:t>4</a:t>
            </a:fld>
            <a:endParaRPr lang="en-US" dirty="0"/>
          </a:p>
        </p:txBody>
      </p:sp>
      <p:sp>
        <p:nvSpPr>
          <p:cNvPr id="21" name="Rectangle 20"/>
          <p:cNvSpPr/>
          <p:nvPr/>
        </p:nvSpPr>
        <p:spPr>
          <a:xfrm>
            <a:off x="381000" y="944940"/>
            <a:ext cx="3505200"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8C4C64"/>
                </a:solidFill>
                <a:effectLst>
                  <a:outerShdw blurRad="50800" dist="39000" dir="5460000" algn="tl">
                    <a:srgbClr val="000000">
                      <a:alpha val="38000"/>
                    </a:srgbClr>
                  </a:outerShdw>
                </a:effectLst>
              </a:rPr>
              <a:t>#2  Unleavened Bread Sabbath</a:t>
            </a:r>
          </a:p>
          <a:p>
            <a:pPr algn="ctr"/>
            <a:r>
              <a:rPr lang="en-US" sz="3200" b="1" dirty="0">
                <a:ln w="11430"/>
                <a:solidFill>
                  <a:srgbClr val="8C4C64"/>
                </a:solidFill>
                <a:effectLst>
                  <a:outerShdw blurRad="50800" dist="39000" dir="5460000" algn="tl">
                    <a:srgbClr val="000000">
                      <a:alpha val="38000"/>
                    </a:srgbClr>
                  </a:outerShdw>
                </a:effectLst>
              </a:rPr>
              <a:t>o</a:t>
            </a:r>
            <a:r>
              <a:rPr lang="en-US" sz="3200" b="1" dirty="0" smtClean="0">
                <a:ln w="11430"/>
                <a:solidFill>
                  <a:srgbClr val="8C4C64"/>
                </a:solidFill>
                <a:effectLst>
                  <a:outerShdw blurRad="50800" dist="39000" dir="5460000" algn="tl">
                    <a:srgbClr val="000000">
                      <a:alpha val="38000"/>
                    </a:srgbClr>
                  </a:outerShdw>
                </a:effectLst>
              </a:rPr>
              <a:t>n Abib 15   </a:t>
            </a:r>
            <a:endParaRPr lang="en-US" sz="1200" b="1" dirty="0">
              <a:ln w="11430"/>
              <a:solidFill>
                <a:srgbClr val="8C4C64"/>
              </a:solidFill>
              <a:effectLst>
                <a:outerShdw blurRad="50800" dist="39000" dir="5460000" algn="tl">
                  <a:srgbClr val="000000">
                    <a:alpha val="38000"/>
                  </a:srgbClr>
                </a:outerShdw>
              </a:effectLst>
            </a:endParaRPr>
          </a:p>
        </p:txBody>
      </p:sp>
      <p:sp>
        <p:nvSpPr>
          <p:cNvPr id="22" name="Rectangle 21"/>
          <p:cNvSpPr/>
          <p:nvPr/>
        </p:nvSpPr>
        <p:spPr>
          <a:xfrm>
            <a:off x="-152400" y="2895600"/>
            <a:ext cx="3499998" cy="206210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C00000"/>
                </a:solidFill>
                <a:effectLst>
                  <a:outerShdw blurRad="50800" dist="39000" dir="5460000" algn="tl">
                    <a:srgbClr val="000000">
                      <a:alpha val="38000"/>
                    </a:srgbClr>
                  </a:outerShdw>
                </a:effectLst>
              </a:rPr>
              <a:t>#1  Passover &amp; weekly Sabbath are on </a:t>
            </a:r>
            <a:br>
              <a:rPr lang="en-US" sz="3200" b="1" dirty="0" smtClean="0">
                <a:ln w="11430"/>
                <a:solidFill>
                  <a:srgbClr val="C00000"/>
                </a:solidFill>
                <a:effectLst>
                  <a:outerShdw blurRad="50800" dist="39000" dir="5460000" algn="tl">
                    <a:srgbClr val="000000">
                      <a:alpha val="38000"/>
                    </a:srgbClr>
                  </a:outerShdw>
                </a:effectLst>
              </a:rPr>
            </a:br>
            <a:r>
              <a:rPr lang="en-US" sz="3200" b="1" dirty="0" smtClean="0">
                <a:ln w="11430"/>
                <a:solidFill>
                  <a:srgbClr val="C00000"/>
                </a:solidFill>
                <a:effectLst>
                  <a:outerShdw blurRad="50800" dist="39000" dir="5460000" algn="tl">
                    <a:srgbClr val="000000">
                      <a:alpha val="38000"/>
                    </a:srgbClr>
                  </a:outerShdw>
                </a:effectLst>
              </a:rPr>
              <a:t>Abib 14</a:t>
            </a:r>
            <a:endParaRPr lang="en-US" sz="1200" b="1" dirty="0">
              <a:ln w="11430"/>
              <a:solidFill>
                <a:srgbClr val="C00000"/>
              </a:solidFill>
              <a:effectLst>
                <a:outerShdw blurRad="50800" dist="39000" dir="5460000" algn="tl">
                  <a:srgbClr val="000000">
                    <a:alpha val="38000"/>
                  </a:srgbClr>
                </a:outerShdw>
              </a:effectLst>
            </a:endParaRPr>
          </a:p>
        </p:txBody>
      </p:sp>
      <p:sp>
        <p:nvSpPr>
          <p:cNvPr id="23" name="Flowchart: Preparation 22"/>
          <p:cNvSpPr/>
          <p:nvPr/>
        </p:nvSpPr>
        <p:spPr>
          <a:xfrm>
            <a:off x="2514600" y="6150114"/>
            <a:ext cx="6477000" cy="707886"/>
          </a:xfrm>
          <a:prstGeom prst="flowChartPreparation">
            <a:avLst/>
          </a:prstGeom>
          <a:solidFill>
            <a:srgbClr val="4F2270"/>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45720" indent="0" algn="ctr">
              <a:buNone/>
            </a:pPr>
            <a:r>
              <a:rPr lang="en-US" sz="4000" b="1" dirty="0" smtClean="0">
                <a:ln/>
                <a:solidFill>
                  <a:schemeClr val="accent3"/>
                </a:solidFill>
                <a:latin typeface="Comic Sans MS" pitchFamily="66" charset="0"/>
              </a:rPr>
              <a:t>There is more!</a:t>
            </a:r>
          </a:p>
        </p:txBody>
      </p:sp>
    </p:spTree>
    <p:extLst>
      <p:ext uri="{BB962C8B-B14F-4D97-AF65-F5344CB8AC3E}">
        <p14:creationId xmlns:p14="http://schemas.microsoft.com/office/powerpoint/2010/main" val="9256246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Effect transition="in" filter="wipe(left)">
                                      <p:cBhvr>
                                        <p:cTn id="21" dur="175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gradFill>
          <a:gsLst>
            <a:gs pos="0">
              <a:srgbClr val="D6B19C"/>
            </a:gs>
            <a:gs pos="30000">
              <a:srgbClr val="D49E6C"/>
            </a:gs>
            <a:gs pos="70000">
              <a:srgbClr val="A65528"/>
            </a:gs>
            <a:gs pos="100000">
              <a:srgbClr val="FFC000"/>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04025"/>
            <a:ext cx="1828800" cy="365125"/>
          </a:xfrm>
        </p:spPr>
        <p:txBody>
          <a:bodyPr/>
          <a:lstStyle/>
          <a:p>
            <a:fld id="{5C014052-953B-4273-8F47-BF25327D5B24}" type="slidenum">
              <a:rPr lang="en-US" smtClean="0"/>
              <a:t>40</a:t>
            </a:fld>
            <a:endParaRPr lang="en-US"/>
          </a:p>
        </p:txBody>
      </p:sp>
      <p:graphicFrame>
        <p:nvGraphicFramePr>
          <p:cNvPr id="34" name="Table 33"/>
          <p:cNvGraphicFramePr>
            <a:graphicFrameLocks noGrp="1"/>
          </p:cNvGraphicFramePr>
          <p:nvPr>
            <p:extLst>
              <p:ext uri="{D42A27DB-BD31-4B8C-83A1-F6EECF244321}">
                <p14:modId xmlns:p14="http://schemas.microsoft.com/office/powerpoint/2010/main" val="181587729"/>
              </p:ext>
            </p:extLst>
          </p:nvPr>
        </p:nvGraphicFramePr>
        <p:xfrm>
          <a:off x="586221" y="2020038"/>
          <a:ext cx="8229599" cy="2260141"/>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98239">
                <a:tc>
                  <a:txBody>
                    <a:bodyPr/>
                    <a:lstStyle/>
                    <a:p>
                      <a:pPr algn="ctr"/>
                      <a:r>
                        <a:rPr lang="en-US" sz="1600" dirty="0" smtClean="0"/>
                        <a:t>1</a:t>
                      </a:r>
                      <a:r>
                        <a:rPr lang="en-US" sz="1600" baseline="30000" dirty="0" smtClean="0"/>
                        <a:t>st</a:t>
                      </a:r>
                      <a:r>
                        <a:rPr lang="en-US" sz="1600" dirty="0" smtClean="0"/>
                        <a:t> (Sun)</a:t>
                      </a:r>
                      <a:endParaRPr lang="en-US" sz="1600" dirty="0"/>
                    </a:p>
                  </a:txBody>
                  <a:tcPr>
                    <a:lnB w="38100" cmpd="sng">
                      <a:noFill/>
                    </a:lnB>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72380">
                <a:tc>
                  <a:txBody>
                    <a:bodyPr/>
                    <a:lstStyle/>
                    <a:p>
                      <a:pPr algn="ctr"/>
                      <a:endParaRPr lang="en-US" sz="1400" dirty="0"/>
                    </a:p>
                  </a:txBody>
                  <a:tcPr>
                    <a:lnT w="12700" cmpd="sng">
                      <a:noFill/>
                    </a:lnT>
                    <a:lnB w="12700" cmpd="sng">
                      <a:noFill/>
                    </a:lnB>
                    <a:cell3D prstMaterial="dkEdge">
                      <a:bevel w="77470" h="12700" prst="softRound"/>
                      <a:lightRig rig="flood" dir="t"/>
                    </a:cell3D>
                  </a:tcPr>
                </a:tc>
                <a:tc>
                  <a:txBody>
                    <a:bodyPr/>
                    <a:lstStyle/>
                    <a:p>
                      <a:pPr algn="ctr"/>
                      <a:endParaRPr lang="en-US" sz="1400" dirty="0"/>
                    </a:p>
                  </a:txBody>
                  <a:tcPr>
                    <a:cell3D prstMaterial="dkEdge">
                      <a:bevel w="77470" h="12700" prst="softRound"/>
                      <a:lightRig rig="flood" dir="t"/>
                    </a:cell3D>
                    <a:solidFill>
                      <a:srgbClr val="DCE5EE"/>
                    </a:solidFill>
                  </a:tcPr>
                </a:tc>
                <a:tc>
                  <a:txBody>
                    <a:bodyPr/>
                    <a:lstStyle/>
                    <a:p>
                      <a:pPr algn="ctr"/>
                      <a:endParaRPr lang="en-US" sz="1050" b="1" dirty="0">
                        <a:solidFill>
                          <a:schemeClr val="bg1"/>
                        </a:solidFill>
                      </a:endParaRPr>
                    </a:p>
                  </a:txBody>
                  <a:tcPr>
                    <a:cell3D prstMaterial="dkEdge">
                      <a:bevel w="77470" h="12700" prst="softRound"/>
                      <a:lightRig rig="flood" dir="t"/>
                    </a:cell3D>
                    <a:solidFill>
                      <a:srgbClr val="DCE5EE"/>
                    </a:solidFill>
                  </a:tcPr>
                </a:tc>
                <a:tc>
                  <a:txBody>
                    <a:bodyPr/>
                    <a:lstStyle/>
                    <a:p>
                      <a:pPr algn="ctr"/>
                      <a:r>
                        <a:rPr lang="en-US" sz="1400" dirty="0" smtClean="0"/>
                        <a:t>1</a:t>
                      </a:r>
                      <a:endParaRPr lang="en-US" sz="1400" dirty="0"/>
                    </a:p>
                  </a:txBody>
                  <a:tcPr>
                    <a:cell3D prstMaterial="dkEdge">
                      <a:bevel w="77470" h="12700" prst="softRound"/>
                      <a:lightRig rig="flood" dir="t"/>
                    </a:cell3D>
                    <a:solidFill>
                      <a:srgbClr val="DCE5EE"/>
                    </a:solidFill>
                  </a:tcPr>
                </a:tc>
                <a:tc>
                  <a:txBody>
                    <a:bodyPr/>
                    <a:lstStyle/>
                    <a:p>
                      <a:pPr algn="ctr"/>
                      <a:r>
                        <a:rPr lang="en-US" sz="1400" b="0" dirty="0" smtClean="0"/>
                        <a:t>2</a:t>
                      </a:r>
                      <a:endParaRPr lang="en-US" sz="1400" b="0" dirty="0"/>
                    </a:p>
                  </a:txBody>
                  <a:tcPr>
                    <a:cell3D prstMaterial="dkEdge">
                      <a:bevel w="77470" h="12700" prst="softRound"/>
                      <a:lightRig rig="flood" dir="t"/>
                    </a:cell3D>
                    <a:solidFill>
                      <a:srgbClr val="DCE5EE"/>
                    </a:solidFill>
                  </a:tcPr>
                </a:tc>
                <a:tc>
                  <a:txBody>
                    <a:bodyPr/>
                    <a:lstStyle/>
                    <a:p>
                      <a:pPr algn="ctr"/>
                      <a:r>
                        <a:rPr lang="en-US" sz="1400" dirty="0" smtClean="0"/>
                        <a:t>3</a:t>
                      </a:r>
                      <a:endParaRPr lang="en-US" sz="1400" dirty="0"/>
                    </a:p>
                  </a:txBody>
                  <a:tcPr>
                    <a:cell3D prstMaterial="dkEdge">
                      <a:bevel w="77470" h="12700" prst="softRound"/>
                      <a:lightRig rig="flood" dir="t"/>
                    </a:cell3D>
                    <a:solidFill>
                      <a:srgbClr val="DCE5EE"/>
                    </a:solidFill>
                  </a:tcPr>
                </a:tc>
                <a:tc>
                  <a:txBody>
                    <a:bodyPr/>
                    <a:lstStyle/>
                    <a:p>
                      <a:pPr algn="ctr"/>
                      <a:r>
                        <a:rPr lang="en-US" sz="1400" b="0" dirty="0" smtClean="0"/>
                        <a:t>4</a:t>
                      </a:r>
                      <a:endParaRPr lang="en-US" sz="1400" b="0" dirty="0"/>
                    </a:p>
                  </a:txBody>
                  <a:tcPr>
                    <a:cell3D prstMaterial="dkEdge">
                      <a:bevel w="77470" h="12700" prst="softRound"/>
                      <a:lightRig rig="flood" dir="t"/>
                    </a:cell3D>
                    <a:solidFill>
                      <a:srgbClr val="66CCFF"/>
                    </a:solidFill>
                  </a:tcPr>
                </a:tc>
              </a:tr>
              <a:tr h="372380">
                <a:tc>
                  <a:txBody>
                    <a:bodyPr/>
                    <a:lstStyle/>
                    <a:p>
                      <a:pPr algn="ctr"/>
                      <a:r>
                        <a:rPr lang="en-US" sz="1400" dirty="0" smtClean="0"/>
                        <a:t>5</a:t>
                      </a:r>
                      <a:endParaRPr lang="en-US" sz="1400" dirty="0"/>
                    </a:p>
                  </a:txBody>
                  <a:tcPr>
                    <a:lnT w="12700" cmpd="sng">
                      <a:noFill/>
                    </a:lnT>
                    <a:lnB w="12700" cmpd="sng">
                      <a:noFill/>
                    </a:lnB>
                    <a:cell3D prstMaterial="dkEdge">
                      <a:bevel w="77470" h="12700" prst="softRound"/>
                      <a:lightRig rig="flood" dir="t"/>
                    </a:cell3D>
                  </a:tcPr>
                </a:tc>
                <a:tc>
                  <a:txBody>
                    <a:bodyPr/>
                    <a:lstStyle/>
                    <a:p>
                      <a:pPr algn="ctr"/>
                      <a:r>
                        <a:rPr lang="en-US" sz="1400" dirty="0" smtClean="0"/>
                        <a:t>6</a:t>
                      </a:r>
                      <a:endParaRPr lang="en-US" sz="1400" dirty="0"/>
                    </a:p>
                  </a:txBody>
                  <a:tcPr>
                    <a:cell3D prstMaterial="dkEdge">
                      <a:bevel w="77470" h="12700" prst="softRound"/>
                      <a:lightRig rig="flood" dir="t"/>
                    </a:cell3D>
                  </a:tcPr>
                </a:tc>
                <a:tc>
                  <a:txBody>
                    <a:bodyPr/>
                    <a:lstStyle/>
                    <a:p>
                      <a:pPr algn="ctr"/>
                      <a:r>
                        <a:rPr lang="en-US" sz="1400" b="1" dirty="0" smtClean="0">
                          <a:solidFill>
                            <a:schemeClr val="tx1"/>
                          </a:solidFill>
                        </a:rPr>
                        <a:t>7</a:t>
                      </a:r>
                      <a:endParaRPr lang="en-US" sz="1400" b="1" dirty="0">
                        <a:solidFill>
                          <a:schemeClr val="tx1"/>
                        </a:solidFill>
                      </a:endParaRPr>
                    </a:p>
                  </a:txBody>
                  <a:tcPr>
                    <a:cell3D prstMaterial="dkEdge">
                      <a:bevel w="77470" h="12700" prst="softRound"/>
                      <a:lightRig rig="flood" dir="t"/>
                    </a:cell3D>
                    <a:solidFill>
                      <a:srgbClr val="DCE5EE"/>
                    </a:solidFill>
                  </a:tcPr>
                </a:tc>
                <a:tc>
                  <a:txBody>
                    <a:bodyPr/>
                    <a:lstStyle/>
                    <a:p>
                      <a:pPr algn="ctr"/>
                      <a:r>
                        <a:rPr lang="en-US" sz="1400" dirty="0" smtClean="0"/>
                        <a:t>8</a:t>
                      </a:r>
                      <a:endParaRPr lang="en-US" sz="1400" dirty="0"/>
                    </a:p>
                  </a:txBody>
                  <a:tcPr>
                    <a:cell3D prstMaterial="dkEdge">
                      <a:bevel w="77470" h="12700" prst="softRound"/>
                      <a:lightRig rig="flood" dir="t"/>
                    </a:cell3D>
                    <a:solidFill>
                      <a:srgbClr val="DCE5EE"/>
                    </a:solidFill>
                  </a:tcPr>
                </a:tc>
                <a:tc>
                  <a:txBody>
                    <a:bodyPr/>
                    <a:lstStyle/>
                    <a:p>
                      <a:pPr algn="ctr"/>
                      <a:r>
                        <a:rPr lang="en-US" sz="1200" b="0" dirty="0" smtClean="0"/>
                        <a:t>9</a:t>
                      </a:r>
                      <a:endParaRPr lang="en-US" sz="1200" b="0" dirty="0"/>
                    </a:p>
                  </a:txBody>
                  <a:tcPr>
                    <a:cell3D prstMaterial="dkEdge">
                      <a:bevel w="77470" h="12700" prst="softRound"/>
                      <a:lightRig rig="flood" dir="t"/>
                    </a:cell3D>
                    <a:solidFill>
                      <a:srgbClr val="DCE5EE"/>
                    </a:solidFill>
                  </a:tcPr>
                </a:tc>
                <a:tc>
                  <a:txBody>
                    <a:bodyPr/>
                    <a:lstStyle/>
                    <a:p>
                      <a:pPr algn="ctr"/>
                      <a:r>
                        <a:rPr lang="en-US" sz="1400" dirty="0" smtClean="0"/>
                        <a:t>10</a:t>
                      </a:r>
                      <a:endParaRPr lang="en-US" sz="1400" dirty="0"/>
                    </a:p>
                  </a:txBody>
                  <a:tcPr>
                    <a:cell3D prstMaterial="dkEdge">
                      <a:bevel w="77470" h="12700" prst="softRound"/>
                      <a:lightRig rig="flood" dir="t"/>
                    </a:cell3D>
                    <a:solidFill>
                      <a:srgbClr val="DCE5EE"/>
                    </a:solidFill>
                  </a:tcPr>
                </a:tc>
                <a:tc>
                  <a:txBody>
                    <a:bodyPr/>
                    <a:lstStyle/>
                    <a:p>
                      <a:pPr algn="l"/>
                      <a:r>
                        <a:rPr lang="en-US" sz="1400" b="0" dirty="0" smtClean="0"/>
                        <a:t> 11</a:t>
                      </a:r>
                      <a:endParaRPr lang="en-US" sz="1400" b="0" dirty="0"/>
                    </a:p>
                  </a:txBody>
                  <a:tcPr>
                    <a:cell3D prstMaterial="dkEdge">
                      <a:bevel w="77470" h="12700" prst="softRound"/>
                      <a:lightRig rig="flood" dir="t"/>
                    </a:cell3D>
                    <a:solidFill>
                      <a:srgbClr val="66CCFF"/>
                    </a:solidFill>
                  </a:tcPr>
                </a:tc>
              </a:tr>
              <a:tr h="372380">
                <a:tc>
                  <a:txBody>
                    <a:bodyPr/>
                    <a:lstStyle/>
                    <a:p>
                      <a:pPr algn="ctr"/>
                      <a:r>
                        <a:rPr lang="en-US" sz="1400" dirty="0" smtClean="0"/>
                        <a:t>12</a:t>
                      </a:r>
                      <a:endParaRPr lang="en-US" sz="1400" dirty="0"/>
                    </a:p>
                  </a:txBody>
                  <a:tcPr>
                    <a:lnT w="12700" cmpd="sng">
                      <a:noFill/>
                    </a:lnT>
                    <a:lnB w="12700" cmpd="sng">
                      <a:noFill/>
                    </a:lnB>
                    <a:cell3D prstMaterial="dkEdge">
                      <a:bevel w="77470" h="12700" prst="softRound"/>
                      <a:lightRig rig="flood" dir="t"/>
                    </a:cell3D>
                  </a:tcPr>
                </a:tc>
                <a:tc>
                  <a:txBody>
                    <a:bodyPr/>
                    <a:lstStyle/>
                    <a:p>
                      <a:pPr algn="ctr"/>
                      <a:r>
                        <a:rPr lang="en-US" sz="1400" dirty="0" smtClean="0"/>
                        <a:t>13</a:t>
                      </a:r>
                      <a:endParaRPr lang="en-US" sz="1400" dirty="0"/>
                    </a:p>
                  </a:txBody>
                  <a:tcPr>
                    <a:cell3D prstMaterial="dkEdge">
                      <a:bevel w="77470" h="12700" prst="softRound"/>
                      <a:lightRig rig="flood" dir="t"/>
                    </a:cell3D>
                  </a:tcPr>
                </a:tc>
                <a:tc>
                  <a:txBody>
                    <a:bodyPr/>
                    <a:lstStyle/>
                    <a:p>
                      <a:pPr algn="ctr"/>
                      <a:r>
                        <a:rPr lang="en-US" sz="1400" b="1" dirty="0" smtClean="0">
                          <a:solidFill>
                            <a:schemeClr val="bg1"/>
                          </a:solidFill>
                        </a:rPr>
                        <a:t>14 P/O</a:t>
                      </a:r>
                      <a:endParaRPr lang="en-US" sz="1050" b="1" dirty="0">
                        <a:solidFill>
                          <a:schemeClr val="bg1"/>
                        </a:solidFill>
                      </a:endParaRPr>
                    </a:p>
                  </a:txBody>
                  <a:tcPr>
                    <a:cell3D prstMaterial="dkEdge">
                      <a:bevel w="77470" h="12700" prst="softRound"/>
                      <a:lightRig rig="flood" dir="t"/>
                    </a:cell3D>
                    <a:solidFill>
                      <a:srgbClr val="FF0000"/>
                    </a:solidFill>
                  </a:tcPr>
                </a:tc>
                <a:tc>
                  <a:txBody>
                    <a:bodyPr/>
                    <a:lstStyle/>
                    <a:p>
                      <a:pPr algn="ctr"/>
                      <a:r>
                        <a:rPr lang="en-US" sz="1400" dirty="0" smtClean="0"/>
                        <a:t>15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400" b="0" dirty="0" smtClean="0"/>
                        <a:t>16 ULB</a:t>
                      </a:r>
                      <a:endParaRPr lang="en-US" sz="1400" b="0" dirty="0"/>
                    </a:p>
                  </a:txBody>
                  <a:tcPr>
                    <a:cell3D prstMaterial="dkEdge">
                      <a:bevel w="77470" h="12700" prst="softRound"/>
                      <a:lightRig rig="flood" dir="t"/>
                    </a:cell3D>
                    <a:solidFill>
                      <a:schemeClr val="bg2">
                        <a:lumMod val="90000"/>
                      </a:schemeClr>
                    </a:solidFill>
                  </a:tcPr>
                </a:tc>
                <a:tc>
                  <a:txBody>
                    <a:bodyPr/>
                    <a:lstStyle/>
                    <a:p>
                      <a:pPr algn="ctr"/>
                      <a:r>
                        <a:rPr lang="en-US" sz="1400" b="0" dirty="0" smtClean="0"/>
                        <a:t>17 ULB</a:t>
                      </a:r>
                      <a:endParaRPr lang="en-US" sz="1400" b="0" dirty="0"/>
                    </a:p>
                  </a:txBody>
                  <a:tcPr>
                    <a:cell3D prstMaterial="dkEdge">
                      <a:bevel w="77470" h="12700" prst="softRound"/>
                      <a:lightRig rig="flood" dir="t"/>
                    </a:cell3D>
                    <a:solidFill>
                      <a:schemeClr val="bg2">
                        <a:lumMod val="90000"/>
                      </a:schemeClr>
                    </a:solidFill>
                  </a:tcPr>
                </a:tc>
                <a:tc>
                  <a:txBody>
                    <a:bodyPr/>
                    <a:lstStyle/>
                    <a:p>
                      <a:pPr algn="l"/>
                      <a:r>
                        <a:rPr lang="en-US" sz="1400" b="0" dirty="0" smtClean="0"/>
                        <a:t>18</a:t>
                      </a:r>
                      <a:endParaRPr lang="en-US" sz="1400" b="0" dirty="0"/>
                    </a:p>
                  </a:txBody>
                  <a:tcPr>
                    <a:cell3D prstMaterial="dkEdge">
                      <a:bevel w="77470" h="12700" prst="softRound"/>
                      <a:lightRig rig="flood" dir="t"/>
                    </a:cell3D>
                    <a:solidFill>
                      <a:srgbClr val="66CCFF"/>
                    </a:solidFill>
                  </a:tcPr>
                </a:tc>
              </a:tr>
              <a:tr h="372381">
                <a:tc>
                  <a:txBody>
                    <a:bodyPr/>
                    <a:lstStyle/>
                    <a:p>
                      <a:pPr algn="ctr"/>
                      <a:r>
                        <a:rPr lang="en-US" sz="1400" dirty="0" smtClean="0"/>
                        <a:t>19</a:t>
                      </a:r>
                      <a:r>
                        <a:rPr lang="en-US" sz="1400" baseline="0" dirty="0" smtClean="0"/>
                        <a:t> ULB</a:t>
                      </a:r>
                      <a:endParaRPr lang="en-US" sz="1400" dirty="0"/>
                    </a:p>
                  </a:txBody>
                  <a:tcPr>
                    <a:lnT w="12700" cmpd="sng">
                      <a:noFill/>
                    </a:lnT>
                    <a:lnB w="12700" cmpd="sng">
                      <a:noFill/>
                    </a:lnB>
                    <a:cell3D prstMaterial="dkEdge">
                      <a:bevel w="77470" h="12700" prst="softRound"/>
                      <a:lightRig rig="flood" dir="t"/>
                    </a:cell3D>
                    <a:solidFill>
                      <a:schemeClr val="bg2">
                        <a:lumMod val="90000"/>
                      </a:schemeClr>
                    </a:solidFill>
                  </a:tcPr>
                </a:tc>
                <a:tc>
                  <a:txBody>
                    <a:bodyPr/>
                    <a:lstStyle/>
                    <a:p>
                      <a:pPr algn="ctr"/>
                      <a:r>
                        <a:rPr lang="en-US" sz="1400" dirty="0" smtClean="0"/>
                        <a:t>20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400" b="0" dirty="0" smtClean="0"/>
                        <a:t>21 ULB</a:t>
                      </a:r>
                      <a:endParaRPr lang="en-US" sz="1400" b="0" dirty="0"/>
                    </a:p>
                  </a:txBody>
                  <a:tcPr>
                    <a:cell3D prstMaterial="dkEdge">
                      <a:bevel w="77470" h="12700" prst="softRound"/>
                      <a:lightRig rig="flood" dir="t"/>
                    </a:cell3D>
                    <a:solidFill>
                      <a:schemeClr val="bg2">
                        <a:lumMod val="90000"/>
                      </a:schemeClr>
                    </a:solidFill>
                  </a:tcPr>
                </a:tc>
                <a:tc>
                  <a:txBody>
                    <a:bodyPr/>
                    <a:lstStyle/>
                    <a:p>
                      <a:pPr algn="ctr"/>
                      <a:r>
                        <a:rPr lang="en-US" sz="1400" b="0" dirty="0" smtClean="0"/>
                        <a:t>22</a:t>
                      </a:r>
                      <a:endParaRPr lang="en-US" sz="1400" b="0" dirty="0"/>
                    </a:p>
                  </a:txBody>
                  <a:tcPr>
                    <a:cell3D prstMaterial="dkEdge">
                      <a:bevel w="77470" h="12700" prst="softRound"/>
                      <a:lightRig rig="flood" dir="t"/>
                    </a:cell3D>
                    <a:solidFill>
                      <a:srgbClr val="EFF3F7"/>
                    </a:solidFill>
                  </a:tcPr>
                </a:tc>
                <a:tc>
                  <a:txBody>
                    <a:bodyPr/>
                    <a:lstStyle/>
                    <a:p>
                      <a:pPr algn="ctr"/>
                      <a:r>
                        <a:rPr lang="en-US" sz="1400" dirty="0" smtClean="0"/>
                        <a:t>23</a:t>
                      </a:r>
                      <a:endParaRPr lang="en-US" sz="1400" dirty="0"/>
                    </a:p>
                  </a:txBody>
                  <a:tcPr>
                    <a:cell3D prstMaterial="dkEdge">
                      <a:bevel w="77470" h="12700" prst="softRound"/>
                      <a:lightRig rig="flood" dir="t"/>
                    </a:cell3D>
                    <a:solidFill>
                      <a:srgbClr val="EFF3F7"/>
                    </a:solidFill>
                  </a:tcPr>
                </a:tc>
                <a:tc>
                  <a:txBody>
                    <a:bodyPr/>
                    <a:lstStyle/>
                    <a:p>
                      <a:pPr algn="ctr"/>
                      <a:r>
                        <a:rPr lang="en-US" sz="1400" dirty="0" smtClean="0"/>
                        <a:t>24</a:t>
                      </a:r>
                      <a:endParaRPr lang="en-US" sz="1400" dirty="0"/>
                    </a:p>
                  </a:txBody>
                  <a:tcPr>
                    <a:cell3D prstMaterial="dkEdge">
                      <a:bevel w="77470" h="12700" prst="softRound"/>
                      <a:lightRig rig="flood" dir="t"/>
                    </a:cell3D>
                  </a:tcPr>
                </a:tc>
                <a:tc>
                  <a:txBody>
                    <a:bodyPr/>
                    <a:lstStyle/>
                    <a:p>
                      <a:pPr algn="l"/>
                      <a:r>
                        <a:rPr lang="en-US" sz="1400" b="0" dirty="0" smtClean="0"/>
                        <a:t> </a:t>
                      </a:r>
                      <a:r>
                        <a:rPr lang="en-US" sz="1400" b="1" u="none" dirty="0" smtClean="0"/>
                        <a:t>25</a:t>
                      </a:r>
                      <a:endParaRPr lang="en-US" sz="1400" b="1" u="none" dirty="0"/>
                    </a:p>
                  </a:txBody>
                  <a:tcPr>
                    <a:cell3D prstMaterial="dkEdge">
                      <a:bevel w="77470" h="12700" prst="softRound"/>
                      <a:lightRig rig="flood" dir="t"/>
                    </a:cell3D>
                    <a:solidFill>
                      <a:srgbClr val="66CCFF"/>
                    </a:solidFill>
                  </a:tcPr>
                </a:tc>
              </a:tr>
              <a:tr h="372381">
                <a:tc>
                  <a:txBody>
                    <a:bodyPr/>
                    <a:lstStyle/>
                    <a:p>
                      <a:pPr algn="ctr"/>
                      <a:r>
                        <a:rPr lang="en-US" sz="1800" b="1" dirty="0" smtClean="0"/>
                        <a:t>26 W/S</a:t>
                      </a:r>
                      <a:endParaRPr lang="en-US" sz="1400" b="1" dirty="0"/>
                    </a:p>
                  </a:txBody>
                  <a:tcPr>
                    <a:lnT w="12700" cmpd="sng">
                      <a:noFill/>
                    </a:lnT>
                    <a:cell3D prstMaterial="dkEdge">
                      <a:bevel w="77470" h="12700" prst="softRound"/>
                      <a:lightRig rig="flood" dir="t"/>
                    </a:cell3D>
                    <a:solidFill>
                      <a:srgbClr val="92D050"/>
                    </a:solidFill>
                  </a:tcPr>
                </a:tc>
                <a:tc>
                  <a:txBody>
                    <a:bodyPr/>
                    <a:lstStyle/>
                    <a:p>
                      <a:pPr algn="ctr"/>
                      <a:r>
                        <a:rPr lang="en-US" sz="1400" dirty="0" smtClean="0"/>
                        <a:t>27</a:t>
                      </a:r>
                      <a:endParaRPr lang="en-US" sz="1400" dirty="0"/>
                    </a:p>
                  </a:txBody>
                  <a:tcPr>
                    <a:cell3D prstMaterial="dkEdge">
                      <a:bevel w="77470" h="12700" prst="softRound"/>
                      <a:lightRig rig="flood" dir="t"/>
                    </a:cell3D>
                    <a:solidFill>
                      <a:srgbClr val="DCE5EE"/>
                    </a:solidFill>
                  </a:tcPr>
                </a:tc>
                <a:tc>
                  <a:txBody>
                    <a:bodyPr/>
                    <a:lstStyle/>
                    <a:p>
                      <a:pPr algn="ctr"/>
                      <a:r>
                        <a:rPr lang="en-US" sz="1400" b="0" dirty="0" smtClean="0"/>
                        <a:t>28</a:t>
                      </a:r>
                      <a:endParaRPr lang="en-US" sz="1400" b="0" dirty="0"/>
                    </a:p>
                  </a:txBody>
                  <a:tcPr>
                    <a:cell3D prstMaterial="dkEdge">
                      <a:bevel w="77470" h="12700" prst="softRound"/>
                      <a:lightRig rig="flood" dir="t"/>
                    </a:cell3D>
                    <a:solidFill>
                      <a:srgbClr val="DCE5EE"/>
                    </a:solidFill>
                  </a:tcPr>
                </a:tc>
                <a:tc>
                  <a:txBody>
                    <a:bodyPr/>
                    <a:lstStyle/>
                    <a:p>
                      <a:pPr algn="ctr"/>
                      <a:r>
                        <a:rPr lang="en-US" sz="1400" b="0" dirty="0" smtClean="0"/>
                        <a:t>29</a:t>
                      </a:r>
                      <a:endParaRPr lang="en-US" sz="1400" b="0" dirty="0"/>
                    </a:p>
                  </a:txBody>
                  <a:tcPr>
                    <a:cell3D prstMaterial="dkEdge">
                      <a:bevel w="77470" h="12700" prst="softRound"/>
                      <a:lightRig rig="flood" dir="t"/>
                    </a:cell3D>
                    <a:solidFill>
                      <a:srgbClr val="EFF3F7"/>
                    </a:solidFill>
                  </a:tcPr>
                </a:tc>
                <a:tc>
                  <a:txBody>
                    <a:bodyPr/>
                    <a:lstStyle/>
                    <a:p>
                      <a:pPr algn="ctr"/>
                      <a:r>
                        <a:rPr lang="en-US" sz="1400" dirty="0" smtClean="0"/>
                        <a:t>30</a:t>
                      </a:r>
                      <a:endParaRPr lang="en-US" sz="1400" dirty="0"/>
                    </a:p>
                  </a:txBody>
                  <a:tcPr>
                    <a:cell3D prstMaterial="dkEdge">
                      <a:bevel w="77470" h="12700" prst="softRound"/>
                      <a:lightRig rig="flood" dir="t"/>
                    </a:cell3D>
                    <a:solidFill>
                      <a:srgbClr val="EFF3F7"/>
                    </a:solidFill>
                  </a:tcPr>
                </a:tc>
                <a:tc>
                  <a:txBody>
                    <a:bodyPr/>
                    <a:lstStyle/>
                    <a:p>
                      <a:pPr algn="ctr"/>
                      <a:endParaRPr lang="en-US" sz="1400" dirty="0"/>
                    </a:p>
                  </a:txBody>
                  <a:tcPr>
                    <a:cell3D prstMaterial="dkEdge">
                      <a:bevel w="77470" h="12700" prst="softRound"/>
                      <a:lightRig rig="flood" dir="t"/>
                    </a:cell3D>
                  </a:tcPr>
                </a:tc>
                <a:tc>
                  <a:txBody>
                    <a:bodyPr/>
                    <a:lstStyle/>
                    <a:p>
                      <a:pPr algn="ctr"/>
                      <a:endParaRPr lang="en-US" sz="1400" b="1" dirty="0"/>
                    </a:p>
                  </a:txBody>
                  <a:tcPr>
                    <a:cell3D prstMaterial="dkEdge">
                      <a:bevel w="77470" h="12700" prst="softRound"/>
                      <a:lightRig rig="flood" dir="t"/>
                    </a:cell3D>
                    <a:solidFill>
                      <a:srgbClr val="66CCFF"/>
                    </a:solidFill>
                  </a:tcPr>
                </a:tc>
              </a:tr>
            </a:tbl>
          </a:graphicData>
        </a:graphic>
      </p:graphicFrame>
      <p:sp>
        <p:nvSpPr>
          <p:cNvPr id="37" name="TextBox 36"/>
          <p:cNvSpPr txBox="1"/>
          <p:nvPr/>
        </p:nvSpPr>
        <p:spPr>
          <a:xfrm>
            <a:off x="546014" y="4419600"/>
            <a:ext cx="6769186" cy="2246769"/>
          </a:xfrm>
          <a:prstGeom prst="rect">
            <a:avLst/>
          </a:prstGeom>
          <a:gradFill>
            <a:gsLst>
              <a:gs pos="0">
                <a:srgbClr val="DDEBCF"/>
              </a:gs>
              <a:gs pos="50000">
                <a:srgbClr val="9CB86E"/>
              </a:gs>
              <a:gs pos="100000">
                <a:srgbClr val="156B13"/>
              </a:gs>
            </a:gsLst>
            <a:lin ang="16200000" scaled="1"/>
          </a:gradFill>
          <a:scene3d>
            <a:camera prst="orthographicFront"/>
            <a:lightRig rig="threePt" dir="t"/>
          </a:scene3d>
          <a:sp3d>
            <a:bevelT/>
          </a:sp3d>
        </p:spPr>
        <p:txBody>
          <a:bodyPr wrap="square" rtlCol="0">
            <a:spAutoFit/>
          </a:bodyPr>
          <a:lstStyle/>
          <a:p>
            <a:r>
              <a:rPr lang="en-US" sz="2000" b="1" dirty="0" smtClean="0">
                <a:solidFill>
                  <a:srgbClr val="FFFF00"/>
                </a:solidFill>
                <a:effectLst>
                  <a:glow rad="101600">
                    <a:schemeClr val="tx1">
                      <a:lumMod val="85000"/>
                      <a:lumOff val="15000"/>
                    </a:schemeClr>
                  </a:glow>
                </a:effectLst>
                <a:latin typeface="Comic Sans MS" pitchFamily="66" charset="0"/>
              </a:rPr>
              <a:t>Serious Concerns with this Enoch calendar: </a:t>
            </a:r>
          </a:p>
          <a:p>
            <a:pPr marL="342900" indent="-342900">
              <a:buFont typeface="Arial" pitchFamily="34" charset="0"/>
              <a:buChar char="•"/>
            </a:pPr>
            <a:r>
              <a:rPr lang="en-US" sz="2000" b="1" dirty="0">
                <a:solidFill>
                  <a:schemeClr val="accent2">
                    <a:lumMod val="20000"/>
                    <a:lumOff val="80000"/>
                  </a:schemeClr>
                </a:solidFill>
                <a:effectLst>
                  <a:glow rad="101600">
                    <a:schemeClr val="tx1">
                      <a:lumMod val="85000"/>
                      <a:lumOff val="15000"/>
                    </a:schemeClr>
                  </a:glow>
                </a:effectLst>
                <a:latin typeface="Comic Sans MS" pitchFamily="66" charset="0"/>
              </a:rPr>
              <a:t>Tuesday </a:t>
            </a:r>
            <a:r>
              <a:rPr lang="en-US" sz="2000" b="1" dirty="0">
                <a:solidFill>
                  <a:srgbClr val="FF0000"/>
                </a:solidFill>
                <a:effectLst>
                  <a:glow rad="101600">
                    <a:schemeClr val="tx1">
                      <a:lumMod val="85000"/>
                      <a:lumOff val="15000"/>
                    </a:schemeClr>
                  </a:glow>
                </a:effectLst>
                <a:latin typeface="Comic Sans MS" pitchFamily="66" charset="0"/>
              </a:rPr>
              <a:t>Passover</a:t>
            </a:r>
            <a:r>
              <a:rPr lang="en-US" sz="2000" b="1" dirty="0">
                <a:solidFill>
                  <a:schemeClr val="accent2">
                    <a:lumMod val="20000"/>
                    <a:lumOff val="80000"/>
                  </a:schemeClr>
                </a:solidFill>
                <a:effectLst>
                  <a:glow rad="101600">
                    <a:schemeClr val="tx1">
                      <a:lumMod val="85000"/>
                      <a:lumOff val="15000"/>
                    </a:schemeClr>
                  </a:glow>
                </a:effectLst>
                <a:latin typeface="Comic Sans MS" pitchFamily="66" charset="0"/>
              </a:rPr>
              <a:t> has no alignment with the “midst of the week” as documented in Dan 9:27.</a:t>
            </a:r>
          </a:p>
          <a:p>
            <a:pPr marL="342900" indent="-342900">
              <a:buFont typeface="Arial" pitchFamily="34" charset="0"/>
              <a:buChar char="•"/>
            </a:pPr>
            <a:r>
              <a:rPr lang="en-US" sz="2000" b="1" dirty="0" smtClean="0">
                <a:solidFill>
                  <a:schemeClr val="accent2">
                    <a:lumMod val="20000"/>
                    <a:lumOff val="80000"/>
                  </a:schemeClr>
                </a:solidFill>
                <a:effectLst>
                  <a:glow rad="101600">
                    <a:schemeClr val="tx1">
                      <a:lumMod val="85000"/>
                      <a:lumOff val="15000"/>
                    </a:schemeClr>
                  </a:glow>
                </a:effectLst>
                <a:latin typeface="Comic Sans MS" pitchFamily="66" charset="0"/>
              </a:rPr>
              <a:t>Resurrection is </a:t>
            </a:r>
            <a:r>
              <a:rPr lang="en-US" sz="2000" b="1" dirty="0" smtClean="0">
                <a:solidFill>
                  <a:srgbClr val="00FF00"/>
                </a:solidFill>
                <a:effectLst>
                  <a:glow rad="101600">
                    <a:schemeClr val="tx1">
                      <a:lumMod val="85000"/>
                      <a:lumOff val="15000"/>
                    </a:schemeClr>
                  </a:glow>
                  <a:reflection blurRad="6350" stA="50000" endA="300" endPos="50000" dist="29997" dir="5400000" sy="-100000" algn="bl" rotWithShape="0"/>
                </a:effectLst>
                <a:latin typeface="Comic Sans MS" pitchFamily="66" charset="0"/>
              </a:rPr>
              <a:t>s-t-r-e-t-c-h-e-d</a:t>
            </a:r>
            <a:r>
              <a:rPr lang="en-US" sz="2000" b="1" dirty="0" smtClean="0">
                <a:solidFill>
                  <a:schemeClr val="accent2">
                    <a:lumMod val="20000"/>
                    <a:lumOff val="80000"/>
                  </a:schemeClr>
                </a:solidFill>
                <a:effectLst>
                  <a:glow rad="101600">
                    <a:schemeClr val="tx1">
                      <a:lumMod val="85000"/>
                      <a:lumOff val="15000"/>
                    </a:schemeClr>
                  </a:glow>
                </a:effectLst>
                <a:latin typeface="Comic Sans MS" pitchFamily="66" charset="0"/>
              </a:rPr>
              <a:t> to the Sabbath </a:t>
            </a:r>
            <a:r>
              <a:rPr lang="en-US" sz="2000" b="1" dirty="0" smtClean="0">
                <a:solidFill>
                  <a:srgbClr val="FF3399"/>
                </a:solidFill>
                <a:effectLst>
                  <a:glow rad="101600">
                    <a:schemeClr val="tx1">
                      <a:lumMod val="85000"/>
                      <a:lumOff val="15000"/>
                    </a:schemeClr>
                  </a:glow>
                </a:effectLst>
                <a:latin typeface="Comic Sans MS" pitchFamily="66" charset="0"/>
              </a:rPr>
              <a:t>morning</a:t>
            </a:r>
            <a:r>
              <a:rPr lang="en-US" sz="2000" b="1" dirty="0" smtClean="0">
                <a:solidFill>
                  <a:schemeClr val="accent2">
                    <a:lumMod val="20000"/>
                    <a:lumOff val="80000"/>
                  </a:schemeClr>
                </a:solidFill>
                <a:effectLst>
                  <a:glow rad="101600">
                    <a:schemeClr val="tx1">
                      <a:lumMod val="85000"/>
                      <a:lumOff val="15000"/>
                    </a:schemeClr>
                  </a:glow>
                </a:effectLst>
                <a:latin typeface="Comic Sans MS" pitchFamily="66" charset="0"/>
              </a:rPr>
              <a:t> twilight of Abib 18. </a:t>
            </a:r>
          </a:p>
          <a:p>
            <a:pPr marL="342900" indent="-342900">
              <a:buFont typeface="Arial" pitchFamily="34" charset="0"/>
              <a:buChar char="•"/>
            </a:pPr>
            <a:r>
              <a:rPr lang="en-US" sz="2000" b="1" dirty="0" smtClean="0">
                <a:solidFill>
                  <a:srgbClr val="00FF00"/>
                </a:solidFill>
                <a:effectLst>
                  <a:glow rad="101600">
                    <a:schemeClr val="tx1">
                      <a:lumMod val="85000"/>
                      <a:lumOff val="15000"/>
                    </a:schemeClr>
                  </a:glow>
                </a:effectLst>
                <a:latin typeface="Comic Sans MS" pitchFamily="66" charset="0"/>
              </a:rPr>
              <a:t>First Fruits </a:t>
            </a:r>
            <a:r>
              <a:rPr lang="en-US" sz="2000" b="1" dirty="0" smtClean="0">
                <a:solidFill>
                  <a:schemeClr val="accent2">
                    <a:lumMod val="20000"/>
                    <a:lumOff val="80000"/>
                  </a:schemeClr>
                </a:solidFill>
                <a:effectLst>
                  <a:glow rad="101600">
                    <a:schemeClr val="tx1">
                      <a:lumMod val="85000"/>
                      <a:lumOff val="15000"/>
                    </a:schemeClr>
                  </a:glow>
                </a:effectLst>
                <a:latin typeface="Comic Sans MS" pitchFamily="66" charset="0"/>
              </a:rPr>
              <a:t>does </a:t>
            </a:r>
            <a:r>
              <a:rPr lang="en-US" sz="2000" b="1" dirty="0" smtClean="0">
                <a:solidFill>
                  <a:srgbClr val="00FF00"/>
                </a:solidFill>
                <a:effectLst>
                  <a:glow rad="101600">
                    <a:schemeClr val="tx1">
                      <a:lumMod val="85000"/>
                      <a:lumOff val="15000"/>
                    </a:schemeClr>
                  </a:glow>
                </a:effectLst>
                <a:latin typeface="Comic Sans MS" pitchFamily="66" charset="0"/>
              </a:rPr>
              <a:t>NOT</a:t>
            </a:r>
            <a:r>
              <a:rPr lang="en-US" sz="2000" b="1" dirty="0" smtClean="0">
                <a:solidFill>
                  <a:schemeClr val="accent2">
                    <a:lumMod val="20000"/>
                    <a:lumOff val="80000"/>
                  </a:schemeClr>
                </a:solidFill>
                <a:effectLst>
                  <a:glow rad="101600">
                    <a:schemeClr val="tx1">
                      <a:lumMod val="85000"/>
                      <a:lumOff val="15000"/>
                    </a:schemeClr>
                  </a:glow>
                </a:effectLst>
                <a:latin typeface="Comic Sans MS" pitchFamily="66" charset="0"/>
              </a:rPr>
              <a:t> follow the weekly Sabbath in the Passover festival week </a:t>
            </a:r>
            <a:r>
              <a:rPr lang="en-US" sz="2000" b="1" dirty="0" smtClean="0">
                <a:solidFill>
                  <a:srgbClr val="00FF00"/>
                </a:solidFill>
                <a:effectLst>
                  <a:glow rad="101600">
                    <a:schemeClr val="tx1">
                      <a:lumMod val="85000"/>
                      <a:lumOff val="15000"/>
                    </a:schemeClr>
                  </a:glow>
                </a:effectLst>
                <a:latin typeface="Comic Sans MS" pitchFamily="66" charset="0"/>
              </a:rPr>
              <a:t>on</a:t>
            </a:r>
            <a:r>
              <a:rPr lang="en-US" sz="2000" b="1" dirty="0" smtClean="0">
                <a:solidFill>
                  <a:schemeClr val="accent2">
                    <a:lumMod val="20000"/>
                    <a:lumOff val="80000"/>
                  </a:schemeClr>
                </a:solidFill>
                <a:effectLst>
                  <a:glow rad="101600">
                    <a:schemeClr val="tx1">
                      <a:lumMod val="85000"/>
                      <a:lumOff val="15000"/>
                    </a:schemeClr>
                  </a:glow>
                </a:effectLst>
                <a:latin typeface="Comic Sans MS" pitchFamily="66" charset="0"/>
              </a:rPr>
              <a:t> Enoch’s </a:t>
            </a:r>
            <a:r>
              <a:rPr lang="en-US" sz="2000" b="1" dirty="0" smtClean="0">
                <a:solidFill>
                  <a:srgbClr val="00FF00"/>
                </a:solidFill>
                <a:effectLst>
                  <a:glow rad="101600">
                    <a:schemeClr val="tx1">
                      <a:lumMod val="85000"/>
                      <a:lumOff val="15000"/>
                    </a:schemeClr>
                  </a:glow>
                </a:effectLst>
                <a:latin typeface="Comic Sans MS" pitchFamily="66" charset="0"/>
              </a:rPr>
              <a:t>Abib 19.</a:t>
            </a:r>
          </a:p>
        </p:txBody>
      </p:sp>
      <p:sp>
        <p:nvSpPr>
          <p:cNvPr id="44" name="Right Arrow 43"/>
          <p:cNvSpPr/>
          <p:nvPr/>
        </p:nvSpPr>
        <p:spPr>
          <a:xfrm>
            <a:off x="4145101" y="3298317"/>
            <a:ext cx="3380411" cy="469360"/>
          </a:xfrm>
          <a:prstGeom prst="rightArrow">
            <a:avLst/>
          </a:prstGeom>
          <a:gradFill flip="none" rotWithShape="1">
            <a:gsLst>
              <a:gs pos="4000">
                <a:srgbClr val="000000"/>
              </a:gs>
              <a:gs pos="29000">
                <a:srgbClr val="000040"/>
              </a:gs>
              <a:gs pos="54000">
                <a:srgbClr val="400040"/>
              </a:gs>
              <a:gs pos="71000">
                <a:srgbClr val="8F0040"/>
              </a:gs>
              <a:gs pos="84000">
                <a:srgbClr val="0066FF"/>
              </a:gs>
              <a:gs pos="100000">
                <a:srgbClr val="FFFF00"/>
              </a:gs>
            </a:gsLst>
            <a:lin ang="0" scaled="1"/>
            <a:tileRect/>
          </a:gradFill>
          <a:ln>
            <a:solidFill>
              <a:srgbClr val="7030A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 Days and 3 Nights</a:t>
            </a:r>
          </a:p>
        </p:txBody>
      </p:sp>
      <p:sp>
        <p:nvSpPr>
          <p:cNvPr id="45" name="Content Placeholder 2"/>
          <p:cNvSpPr txBox="1">
            <a:spLocks/>
          </p:cNvSpPr>
          <p:nvPr/>
        </p:nvSpPr>
        <p:spPr>
          <a:xfrm>
            <a:off x="43677" y="2039168"/>
            <a:ext cx="1004674" cy="762000"/>
          </a:xfrm>
          <a:prstGeom prst="rect">
            <a:avLst/>
          </a:prstGeom>
          <a:noFill/>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4000" b="1" spc="50" dirty="0" smtClean="0">
                <a:ln w="11430"/>
                <a:solidFill>
                  <a:srgbClr val="FF0000"/>
                </a:solidFill>
                <a:effectLst>
                  <a:outerShdw blurRad="76200" dist="50800" dir="5400000" algn="tl" rotWithShape="0">
                    <a:srgbClr val="000000">
                      <a:alpha val="65000"/>
                    </a:srgbClr>
                  </a:outerShdw>
                </a:effectLst>
              </a:rPr>
              <a:t>#5</a:t>
            </a:r>
            <a:r>
              <a:rPr lang="en-US" sz="3200" b="1" spc="50" dirty="0" smtClean="0">
                <a:ln w="11430"/>
                <a:solidFill>
                  <a:srgbClr val="FF0000"/>
                </a:solidFill>
                <a:effectLst>
                  <a:outerShdw blurRad="76200" dist="50800" dir="5400000" algn="tl" rotWithShape="0">
                    <a:srgbClr val="000000">
                      <a:alpha val="65000"/>
                    </a:srgbClr>
                  </a:outerShdw>
                </a:effectLst>
              </a:rPr>
              <a:t>a</a:t>
            </a:r>
          </a:p>
        </p:txBody>
      </p:sp>
      <p:sp>
        <p:nvSpPr>
          <p:cNvPr id="46" name="Title 1"/>
          <p:cNvSpPr txBox="1">
            <a:spLocks/>
          </p:cNvSpPr>
          <p:nvPr/>
        </p:nvSpPr>
        <p:spPr>
          <a:xfrm>
            <a:off x="-4825" y="2369"/>
            <a:ext cx="9148825" cy="1987494"/>
          </a:xfrm>
          <a:prstGeom prst="rect">
            <a:avLst/>
          </a:prstGeom>
          <a:gradFill flip="none" rotWithShape="1">
            <a:gsLst>
              <a:gs pos="0">
                <a:srgbClr val="DDEBCF"/>
              </a:gs>
              <a:gs pos="50000">
                <a:srgbClr val="9CB86E"/>
              </a:gs>
              <a:gs pos="100000">
                <a:srgbClr val="156B13"/>
              </a:gs>
            </a:gsLst>
            <a:lin ang="16200000" scaled="1"/>
            <a:tileRect/>
          </a:gradFill>
          <a:scene3d>
            <a:camera prst="orthographicFront"/>
            <a:lightRig rig="soft" dir="tl">
              <a:rot lat="0" lon="0" rev="0"/>
            </a:lightRig>
          </a:scene3d>
          <a:sp3d>
            <a:bevelT/>
          </a:sp3d>
        </p:spPr>
        <p:txBody>
          <a:bodyPr>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spc="50" dirty="0" smtClean="0">
                <a:ln w="11430"/>
                <a:solidFill>
                  <a:srgbClr val="00FF00"/>
                </a:solidFill>
                <a:effectLst>
                  <a:outerShdw blurRad="76200" dist="50800" dir="5400000" algn="tl" rotWithShape="0">
                    <a:srgbClr val="000000">
                      <a:alpha val="65000"/>
                    </a:srgbClr>
                  </a:outerShdw>
                </a:effectLst>
              </a:rPr>
              <a:t>Charting Enoch’s Evidence for:</a:t>
            </a:r>
            <a:br>
              <a:rPr lang="en-US" sz="4000" spc="50" dirty="0" smtClean="0">
                <a:ln w="11430"/>
                <a:solidFill>
                  <a:srgbClr val="00FF00"/>
                </a:solidFill>
                <a:effectLst>
                  <a:outerShdw blurRad="76200" dist="50800" dir="5400000" algn="tl" rotWithShape="0">
                    <a:srgbClr val="000000">
                      <a:alpha val="65000"/>
                    </a:srgbClr>
                  </a:outerShdw>
                </a:effectLst>
              </a:rPr>
            </a:br>
            <a:r>
              <a:rPr lang="en-US" sz="2800" spc="50" dirty="0">
                <a:ln w="11430"/>
                <a:solidFill>
                  <a:srgbClr val="FF0000"/>
                </a:solidFill>
                <a:effectLst>
                  <a:glow rad="127000">
                    <a:schemeClr val="accent2">
                      <a:lumMod val="20000"/>
                      <a:lumOff val="80000"/>
                    </a:schemeClr>
                  </a:glow>
                  <a:outerShdw blurRad="76200" dist="50800" dir="5400000" algn="tl" rotWithShape="0">
                    <a:srgbClr val="000000">
                      <a:alpha val="65000"/>
                    </a:srgbClr>
                  </a:outerShdw>
                </a:effectLst>
              </a:rPr>
              <a:t>Conflict </a:t>
            </a:r>
            <a:r>
              <a:rPr lang="en-US" sz="2800" spc="50" dirty="0" smtClean="0">
                <a:ln w="11430"/>
                <a:solidFill>
                  <a:srgbClr val="FF0000"/>
                </a:solidFill>
                <a:effectLst>
                  <a:glow rad="127000">
                    <a:schemeClr val="accent2">
                      <a:lumMod val="20000"/>
                      <a:lumOff val="80000"/>
                    </a:schemeClr>
                  </a:glow>
                  <a:outerShdw blurRad="76200" dist="50800" dir="5400000" algn="tl" rotWithShape="0">
                    <a:srgbClr val="000000">
                      <a:alpha val="65000"/>
                    </a:srgbClr>
                  </a:outerShdw>
                </a:effectLst>
              </a:rPr>
              <a:t>#5</a:t>
            </a:r>
            <a:r>
              <a:rPr lang="en-US" sz="3200" spc="50" dirty="0" smtClean="0">
                <a:ln w="11430"/>
                <a:solidFill>
                  <a:srgbClr val="FF0000"/>
                </a:solidFill>
                <a:effectLst>
                  <a:outerShdw blurRad="76200" dist="50800" dir="5400000" algn="tl" rotWithShape="0">
                    <a:srgbClr val="000000">
                      <a:alpha val="65000"/>
                    </a:srgbClr>
                  </a:outerShdw>
                </a:effectLst>
              </a:rPr>
              <a:t> T</a:t>
            </a:r>
            <a:r>
              <a:rPr lang="en-US" sz="2400" spc="50" dirty="0" smtClean="0">
                <a:ln w="11430"/>
                <a:solidFill>
                  <a:srgbClr val="FF0000"/>
                </a:solidFill>
                <a:effectLst>
                  <a:outerShdw blurRad="76200" dist="50800" dir="5400000" algn="tl" rotWithShape="0">
                    <a:srgbClr val="000000">
                      <a:alpha val="65000"/>
                    </a:srgbClr>
                  </a:outerShdw>
                </a:effectLst>
              </a:rPr>
              <a:t>UE</a:t>
            </a:r>
            <a:r>
              <a:rPr lang="en-US" sz="3200" spc="50" dirty="0" smtClean="0">
                <a:ln w="11430"/>
                <a:solidFill>
                  <a:srgbClr val="FF0000"/>
                </a:solidFill>
                <a:effectLst>
                  <a:outerShdw blurRad="76200" dist="50800" dir="5400000" algn="tl" rotWithShape="0">
                    <a:srgbClr val="000000">
                      <a:alpha val="65000"/>
                    </a:srgbClr>
                  </a:outerShdw>
                </a:effectLst>
              </a:rPr>
              <a:t> </a:t>
            </a:r>
            <a:r>
              <a:rPr lang="en-US" sz="3600" spc="50" dirty="0" smtClean="0">
                <a:ln w="11430"/>
                <a:solidFill>
                  <a:srgbClr val="FF0000"/>
                </a:solidFill>
                <a:effectLst>
                  <a:outerShdw blurRad="76200" dist="50800" dir="5400000" algn="tl" rotWithShape="0">
                    <a:srgbClr val="000000">
                      <a:alpha val="65000"/>
                    </a:srgbClr>
                  </a:outerShdw>
                </a:effectLst>
              </a:rPr>
              <a:t>Passover</a:t>
            </a:r>
            <a:r>
              <a:rPr lang="en-US" sz="4400" spc="50" dirty="0" smtClean="0">
                <a:ln w="11430"/>
                <a:solidFill>
                  <a:srgbClr val="FF0000"/>
                </a:solidFill>
                <a:effectLst>
                  <a:outerShdw blurRad="76200" dist="50800" dir="5400000" algn="tl" rotWithShape="0">
                    <a:srgbClr val="000000">
                      <a:alpha val="65000"/>
                    </a:srgbClr>
                  </a:outerShdw>
                </a:effectLst>
              </a:rPr>
              <a:t> </a:t>
            </a:r>
            <a:r>
              <a:rPr lang="en-US" sz="4000" spc="50" dirty="0" smtClean="0">
                <a:ln w="11430"/>
                <a:solidFill>
                  <a:srgbClr val="8C4C64"/>
                </a:solidFill>
                <a:effectLst>
                  <a:outerShdw blurRad="76200" dist="50800" dir="5400000" algn="tl" rotWithShape="0">
                    <a:srgbClr val="000000">
                      <a:alpha val="65000"/>
                    </a:srgbClr>
                  </a:outerShdw>
                </a:effectLst>
              </a:rPr>
              <a:t>&amp;</a:t>
            </a:r>
            <a:r>
              <a:rPr lang="en-US" sz="4400" spc="50" dirty="0" smtClean="0">
                <a:ln w="11430"/>
                <a:solidFill>
                  <a:srgbClr val="8C4C64"/>
                </a:solidFill>
                <a:effectLst>
                  <a:outerShdw blurRad="76200" dist="50800" dir="5400000" algn="tl" rotWithShape="0">
                    <a:srgbClr val="000000">
                      <a:alpha val="65000"/>
                    </a:srgbClr>
                  </a:outerShdw>
                </a:effectLst>
              </a:rPr>
              <a:t> </a:t>
            </a:r>
            <a:r>
              <a:rPr lang="en-US" sz="3200" spc="50" dirty="0" smtClean="0">
                <a:ln w="11430"/>
                <a:solidFill>
                  <a:srgbClr val="00B050"/>
                </a:solidFill>
                <a:effectLst>
                  <a:outerShdw blurRad="76200" dist="50800" dir="5400000" algn="tl" rotWithShape="0">
                    <a:srgbClr val="000000">
                      <a:alpha val="65000"/>
                    </a:srgbClr>
                  </a:outerShdw>
                </a:effectLst>
              </a:rPr>
              <a:t>A</a:t>
            </a:r>
            <a:r>
              <a:rPr lang="en-US" sz="2400" spc="50" dirty="0" smtClean="0">
                <a:ln w="11430"/>
                <a:solidFill>
                  <a:srgbClr val="00B050"/>
                </a:solidFill>
                <a:effectLst>
                  <a:outerShdw blurRad="76200" dist="50800" dir="5400000" algn="tl" rotWithShape="0">
                    <a:srgbClr val="000000">
                      <a:alpha val="65000"/>
                    </a:srgbClr>
                  </a:outerShdw>
                </a:effectLst>
              </a:rPr>
              <a:t>BIB 18 </a:t>
            </a:r>
            <a:r>
              <a:rPr lang="en-US" sz="3600" spc="50" dirty="0" smtClean="0">
                <a:ln w="11430"/>
                <a:solidFill>
                  <a:srgbClr val="00B050"/>
                </a:solidFill>
                <a:effectLst>
                  <a:outerShdw blurRad="76200" dist="50800" dir="5400000" algn="tl" rotWithShape="0">
                    <a:srgbClr val="000000">
                      <a:alpha val="65000"/>
                    </a:srgbClr>
                  </a:outerShdw>
                </a:effectLst>
              </a:rPr>
              <a:t>Resurrection</a:t>
            </a:r>
            <a:r>
              <a:rPr lang="en-US" sz="4000" spc="50" dirty="0" smtClean="0">
                <a:ln w="11430"/>
                <a:solidFill>
                  <a:srgbClr val="00B050"/>
                </a:solidFill>
                <a:effectLst>
                  <a:outerShdw blurRad="76200" dist="50800" dir="5400000" algn="tl" rotWithShape="0">
                    <a:srgbClr val="000000">
                      <a:alpha val="65000"/>
                    </a:srgbClr>
                  </a:outerShdw>
                </a:effectLst>
              </a:rPr>
              <a:t/>
            </a:r>
            <a:br>
              <a:rPr lang="en-US" sz="4000" spc="50" dirty="0" smtClean="0">
                <a:ln w="11430"/>
                <a:solidFill>
                  <a:srgbClr val="00B050"/>
                </a:solidFill>
                <a:effectLst>
                  <a:outerShdw blurRad="76200" dist="50800" dir="5400000" algn="tl" rotWithShape="0">
                    <a:srgbClr val="000000">
                      <a:alpha val="65000"/>
                    </a:srgbClr>
                  </a:outerShdw>
                </a:effectLst>
              </a:rPr>
            </a:br>
            <a:r>
              <a:rPr lang="en-US" sz="2800" spc="50" dirty="0" smtClean="0">
                <a:ln w="11430"/>
                <a:solidFill>
                  <a:srgbClr val="FF0000"/>
                </a:solidFill>
                <a:effectLst>
                  <a:glow rad="127000">
                    <a:schemeClr val="accent2">
                      <a:lumMod val="20000"/>
                      <a:lumOff val="80000"/>
                    </a:schemeClr>
                  </a:glow>
                  <a:outerShdw blurRad="76200" dist="50800" dir="5400000" algn="tl" rotWithShape="0">
                    <a:srgbClr val="000000">
                      <a:alpha val="65000"/>
                    </a:srgbClr>
                  </a:outerShdw>
                </a:effectLst>
              </a:rPr>
              <a:t>Huge </a:t>
            </a:r>
            <a:r>
              <a:rPr lang="en-US" sz="2800" spc="50" dirty="0" smtClean="0">
                <a:ln w="11430"/>
                <a:solidFill>
                  <a:srgbClr val="FF0000"/>
                </a:solidFill>
                <a:effectLst>
                  <a:glow rad="127000">
                    <a:schemeClr val="accent2">
                      <a:lumMod val="20000"/>
                      <a:lumOff val="80000"/>
                    </a:schemeClr>
                  </a:glow>
                  <a:outerShdw blurRad="76200" dist="50800" dir="5400000" algn="tl" rotWithShape="0">
                    <a:srgbClr val="000000">
                      <a:alpha val="65000"/>
                    </a:srgbClr>
                  </a:outerShdw>
                  <a:reflection blurRad="6350" stA="50000" endA="300" endPos="50000" dist="60007" dir="5400000" sy="-100000" algn="bl" rotWithShape="0"/>
                </a:effectLst>
              </a:rPr>
              <a:t>Counterfeit</a:t>
            </a:r>
            <a:r>
              <a:rPr lang="en-US" sz="2800" spc="50" dirty="0" smtClean="0">
                <a:ln w="11430"/>
                <a:solidFill>
                  <a:srgbClr val="FF0000"/>
                </a:solidFill>
                <a:effectLst>
                  <a:glow rad="127000">
                    <a:schemeClr val="accent2">
                      <a:lumMod val="20000"/>
                      <a:lumOff val="80000"/>
                    </a:schemeClr>
                  </a:glow>
                  <a:outerShdw blurRad="76200" dist="50800" dir="5400000" algn="tl" rotWithShape="0">
                    <a:srgbClr val="000000">
                      <a:alpha val="65000"/>
                    </a:srgbClr>
                  </a:outerShdw>
                </a:effectLst>
              </a:rPr>
              <a:t> Conflict </a:t>
            </a:r>
            <a:endParaRPr lang="en-US" sz="1200" spc="50" dirty="0">
              <a:ln w="11430"/>
              <a:solidFill>
                <a:srgbClr val="FF0000"/>
              </a:solidFill>
              <a:effectLst>
                <a:outerShdw blurRad="76200" dist="50800" dir="5400000" algn="tl" rotWithShape="0">
                  <a:srgbClr val="000000">
                    <a:alpha val="65000"/>
                  </a:srgbClr>
                </a:outerShdw>
              </a:effectLst>
            </a:endParaRPr>
          </a:p>
        </p:txBody>
      </p:sp>
      <p:pic>
        <p:nvPicPr>
          <p:cNvPr id="22"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7924800" y="2761167"/>
            <a:ext cx="1148205" cy="1359807"/>
          </a:xfrm>
          <a:prstGeom prst="ellipse">
            <a:avLst/>
          </a:prstGeom>
          <a:ln w="63500" cap="rnd">
            <a:gradFill flip="none" rotWithShape="1">
              <a:gsLst>
                <a:gs pos="0">
                  <a:srgbClr val="0070C0"/>
                </a:gs>
                <a:gs pos="50000">
                  <a:schemeClr val="accent1">
                    <a:tint val="44500"/>
                    <a:satMod val="160000"/>
                  </a:schemeClr>
                </a:gs>
                <a:gs pos="80000">
                  <a:srgbClr val="4F2270"/>
                </a:gs>
              </a:gsLst>
              <a:lin ang="16200000" scaled="1"/>
              <a:tileRect/>
            </a:gra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3" name="Rounded Rectangle 22"/>
          <p:cNvSpPr/>
          <p:nvPr/>
        </p:nvSpPr>
        <p:spPr>
          <a:xfrm>
            <a:off x="2944189" y="1989863"/>
            <a:ext cx="1143000" cy="457200"/>
          </a:xfrm>
          <a:prstGeom prst="roundRect">
            <a:avLst>
              <a:gd name="adj" fmla="val 36000"/>
            </a:avLst>
          </a:prstGeom>
          <a:noFill/>
          <a:ln w="57150">
            <a:gradFill flip="none" rotWithShape="1">
              <a:gsLst>
                <a:gs pos="0">
                  <a:srgbClr val="000000"/>
                </a:gs>
                <a:gs pos="20000">
                  <a:srgbClr val="000040"/>
                </a:gs>
                <a:gs pos="50000">
                  <a:srgbClr val="400040"/>
                </a:gs>
                <a:gs pos="75000">
                  <a:srgbClr val="8F0040"/>
                </a:gs>
                <a:gs pos="89999">
                  <a:srgbClr val="F27300"/>
                </a:gs>
                <a:gs pos="100000">
                  <a:srgbClr val="FFBF00"/>
                </a:gs>
              </a:gsLst>
              <a:lin ang="12600000" scaled="0"/>
              <a:tileRect/>
            </a:gradFill>
          </a:ln>
          <a:effectLst>
            <a:glow rad="762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TextBox 26"/>
          <p:cNvSpPr txBox="1"/>
          <p:nvPr/>
        </p:nvSpPr>
        <p:spPr>
          <a:xfrm>
            <a:off x="4049089" y="2880416"/>
            <a:ext cx="192024" cy="938719"/>
          </a:xfrm>
          <a:prstGeom prst="rect">
            <a:avLst/>
          </a:prstGeom>
          <a:solidFill>
            <a:schemeClr val="bg2">
              <a:lumMod val="90000"/>
            </a:schemeClr>
          </a:solidFill>
          <a:scene3d>
            <a:camera prst="orthographicFront"/>
            <a:lightRig rig="threePt" dir="t"/>
          </a:scene3d>
          <a:sp3d>
            <a:bevelT/>
          </a:sp3d>
        </p:spPr>
        <p:txBody>
          <a:bodyPr wrap="square" rtlCol="0">
            <a:spAutoFit/>
          </a:bodyPr>
          <a:lstStyle/>
          <a:p>
            <a:pPr algn="ctr"/>
            <a:r>
              <a:rPr lang="en-US" sz="1100" b="1" dirty="0" smtClean="0"/>
              <a:t>START</a:t>
            </a:r>
            <a:endParaRPr lang="en-US" sz="1100" b="1" dirty="0"/>
          </a:p>
        </p:txBody>
      </p:sp>
      <p:cxnSp>
        <p:nvCxnSpPr>
          <p:cNvPr id="31" name="Straight Arrow Connector 30"/>
          <p:cNvCxnSpPr/>
          <p:nvPr/>
        </p:nvCxnSpPr>
        <p:spPr>
          <a:xfrm>
            <a:off x="7620762" y="1962431"/>
            <a:ext cx="38100" cy="2740223"/>
          </a:xfrm>
          <a:prstGeom prst="straightConnector1">
            <a:avLst/>
          </a:prstGeom>
          <a:ln w="76200">
            <a:gradFill flip="none" rotWithShape="1">
              <a:gsLst>
                <a:gs pos="0">
                  <a:srgbClr val="A603AB"/>
                </a:gs>
                <a:gs pos="21001">
                  <a:srgbClr val="0819FB"/>
                </a:gs>
                <a:gs pos="51000">
                  <a:srgbClr val="1A8D48"/>
                </a:gs>
                <a:gs pos="68000">
                  <a:srgbClr val="EE3F17"/>
                </a:gs>
                <a:gs pos="88000">
                  <a:srgbClr val="E81766"/>
                </a:gs>
                <a:gs pos="100000">
                  <a:srgbClr val="A603AB"/>
                </a:gs>
              </a:gsLst>
              <a:lin ang="9600000" scaled="0"/>
              <a:tileRect/>
            </a:gradFill>
            <a:headEnd type="diamond" w="med" len="med"/>
            <a:tailEnd type="diamond" w="med" len="med"/>
          </a:ln>
          <a:effectLst>
            <a:glow rad="127000">
              <a:srgbClr val="FFFF00"/>
            </a:glo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543800" y="2846888"/>
            <a:ext cx="192024" cy="938719"/>
          </a:xfrm>
          <a:prstGeom prst="rect">
            <a:avLst/>
          </a:prstGeom>
          <a:solidFill>
            <a:schemeClr val="bg2">
              <a:lumMod val="90000"/>
            </a:schemeClr>
          </a:solidFill>
          <a:scene3d>
            <a:camera prst="orthographicFront"/>
            <a:lightRig rig="threePt" dir="t"/>
          </a:scene3d>
          <a:sp3d>
            <a:bevelT/>
          </a:sp3d>
        </p:spPr>
        <p:txBody>
          <a:bodyPr wrap="square" rtlCol="0">
            <a:spAutoFit/>
          </a:bodyPr>
          <a:lstStyle/>
          <a:p>
            <a:pPr algn="ctr"/>
            <a:r>
              <a:rPr lang="en-US" sz="1100" b="1" dirty="0" smtClean="0"/>
              <a:t>RISEN</a:t>
            </a:r>
            <a:endParaRPr lang="en-US" sz="1100" b="1" dirty="0"/>
          </a:p>
        </p:txBody>
      </p:sp>
      <p:pic>
        <p:nvPicPr>
          <p:cNvPr id="47" name="Picture 5" descr="C:\Users\Rae\Desktop\Art on Desktop\white man clip art\3d white people\png\attention horn 1 png.pn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a:fillRect/>
          </a:stretch>
        </p:blipFill>
        <p:spPr bwMode="auto">
          <a:xfrm flipH="1">
            <a:off x="7367318" y="4910665"/>
            <a:ext cx="1694112" cy="18721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C:\Users\Rae\Desktop\Art on Desktop\white man clip art\makr x png.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47800" y="3505200"/>
            <a:ext cx="388089" cy="443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2625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repeatCount="5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4)">
                                      <p:cBhvr>
                                        <p:cTn id="7" dur="1000"/>
                                        <p:tgtEl>
                                          <p:spTgt spid="23"/>
                                        </p:tgtEl>
                                      </p:cBhvr>
                                    </p:animEffect>
                                  </p:childTnLst>
                                </p:cTn>
                              </p:par>
                              <p:par>
                                <p:cTn id="8" presetID="22" presetClass="entr" presetSubtype="8" fill="hold" nodeType="withEffect">
                                  <p:stCondLst>
                                    <p:cond delay="1500"/>
                                  </p:stCondLst>
                                  <p:childTnLst>
                                    <p:set>
                                      <p:cBhvr>
                                        <p:cTn id="9" dur="1" fill="hold">
                                          <p:stCondLst>
                                            <p:cond delay="0"/>
                                          </p:stCondLst>
                                        </p:cTn>
                                        <p:tgtEl>
                                          <p:spTgt spid="37">
                                            <p:txEl>
                                              <p:pRg st="1" end="1"/>
                                            </p:txEl>
                                          </p:spTgt>
                                        </p:tgtEl>
                                        <p:attrNameLst>
                                          <p:attrName>style.visibility</p:attrName>
                                        </p:attrNameLst>
                                      </p:cBhvr>
                                      <p:to>
                                        <p:strVal val="visible"/>
                                      </p:to>
                                    </p:set>
                                    <p:animEffect transition="in" filter="wipe(left)">
                                      <p:cBhvr>
                                        <p:cTn id="10" dur="2000"/>
                                        <p:tgtEl>
                                          <p:spTgt spid="3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up)">
                                      <p:cBhvr>
                                        <p:cTn id="15" dur="1500"/>
                                        <p:tgtEl>
                                          <p:spTgt spid="27"/>
                                        </p:tgtEl>
                                      </p:cBhvr>
                                    </p:animEffect>
                                  </p:childTnLst>
                                </p:cTn>
                              </p:par>
                            </p:childTnLst>
                          </p:cTn>
                        </p:par>
                        <p:par>
                          <p:cTn id="16" fill="hold">
                            <p:stCondLst>
                              <p:cond delay="1500"/>
                            </p:stCondLst>
                            <p:childTnLst>
                              <p:par>
                                <p:cTn id="17" presetID="22" presetClass="entr" presetSubtype="8" fill="hold" grpId="0" nodeType="afterEffect">
                                  <p:stCondLst>
                                    <p:cond delay="150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2000"/>
                                        <p:tgtEl>
                                          <p:spTgt spid="44"/>
                                        </p:tgtEl>
                                      </p:cBhvr>
                                    </p:animEffect>
                                  </p:childTnLst>
                                </p:cTn>
                              </p:par>
                              <p:par>
                                <p:cTn id="20" presetID="22" presetClass="entr" presetSubtype="8" fill="hold" nodeType="withEffect">
                                  <p:stCondLst>
                                    <p:cond delay="0"/>
                                  </p:stCondLst>
                                  <p:childTnLst>
                                    <p:set>
                                      <p:cBhvr>
                                        <p:cTn id="21" dur="1" fill="hold">
                                          <p:stCondLst>
                                            <p:cond delay="0"/>
                                          </p:stCondLst>
                                        </p:cTn>
                                        <p:tgtEl>
                                          <p:spTgt spid="37">
                                            <p:txEl>
                                              <p:pRg st="2" end="2"/>
                                            </p:txEl>
                                          </p:spTgt>
                                        </p:tgtEl>
                                        <p:attrNameLst>
                                          <p:attrName>style.visibility</p:attrName>
                                        </p:attrNameLst>
                                      </p:cBhvr>
                                      <p:to>
                                        <p:strVal val="visible"/>
                                      </p:to>
                                    </p:set>
                                    <p:animEffect transition="in" filter="wipe(left)">
                                      <p:cBhvr>
                                        <p:cTn id="22" dur="2000"/>
                                        <p:tgtEl>
                                          <p:spTgt spid="37">
                                            <p:txEl>
                                              <p:pRg st="2" end="2"/>
                                            </p:txEl>
                                          </p:spTgt>
                                        </p:tgtEl>
                                      </p:cBhvr>
                                    </p:animEffect>
                                  </p:childTnLst>
                                </p:cTn>
                              </p:par>
                            </p:childTnLst>
                          </p:cTn>
                        </p:par>
                        <p:par>
                          <p:cTn id="23" fill="hold">
                            <p:stCondLst>
                              <p:cond delay="5000"/>
                            </p:stCondLst>
                            <p:childTnLst>
                              <p:par>
                                <p:cTn id="24" presetID="22" presetClass="entr" presetSubtype="1"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2000"/>
                                        <p:tgtEl>
                                          <p:spTgt spid="3"/>
                                        </p:tgtEl>
                                      </p:cBhvr>
                                    </p:animEffect>
                                  </p:childTnLst>
                                </p:cTn>
                              </p:par>
                            </p:childTnLst>
                          </p:cTn>
                        </p:par>
                        <p:par>
                          <p:cTn id="27" fill="hold">
                            <p:stCondLst>
                              <p:cond delay="7000"/>
                            </p:stCondLst>
                            <p:childTnLst>
                              <p:par>
                                <p:cTn id="28" presetID="6" presetClass="entr" presetSubtype="32"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circle(out)">
                                      <p:cBhvr>
                                        <p:cTn id="30" dur="2000"/>
                                        <p:tgtEl>
                                          <p:spTgt spid="22"/>
                                        </p:tgtEl>
                                      </p:cBhvr>
                                    </p:animEffect>
                                  </p:childTnLst>
                                </p:cTn>
                              </p:par>
                              <p:par>
                                <p:cTn id="31" presetID="53" presetClass="entr" presetSubtype="16"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2000" fill="hold"/>
                                        <p:tgtEl>
                                          <p:spTgt spid="31"/>
                                        </p:tgtEl>
                                        <p:attrNameLst>
                                          <p:attrName>ppt_w</p:attrName>
                                        </p:attrNameLst>
                                      </p:cBhvr>
                                      <p:tavLst>
                                        <p:tav tm="0">
                                          <p:val>
                                            <p:fltVal val="0"/>
                                          </p:val>
                                        </p:tav>
                                        <p:tav tm="100000">
                                          <p:val>
                                            <p:strVal val="#ppt_w"/>
                                          </p:val>
                                        </p:tav>
                                      </p:tavLst>
                                    </p:anim>
                                    <p:anim calcmode="lin" valueType="num">
                                      <p:cBhvr>
                                        <p:cTn id="34" dur="2000" fill="hold"/>
                                        <p:tgtEl>
                                          <p:spTgt spid="31"/>
                                        </p:tgtEl>
                                        <p:attrNameLst>
                                          <p:attrName>ppt_h</p:attrName>
                                        </p:attrNameLst>
                                      </p:cBhvr>
                                      <p:tavLst>
                                        <p:tav tm="0">
                                          <p:val>
                                            <p:fltVal val="0"/>
                                          </p:val>
                                        </p:tav>
                                        <p:tav tm="100000">
                                          <p:val>
                                            <p:strVal val="#ppt_h"/>
                                          </p:val>
                                        </p:tav>
                                      </p:tavLst>
                                    </p:anim>
                                    <p:animEffect transition="in" filter="fade">
                                      <p:cBhvr>
                                        <p:cTn id="35" dur="20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7">
                                            <p:txEl>
                                              <p:pRg st="3" end="3"/>
                                            </p:txEl>
                                          </p:spTgt>
                                        </p:tgtEl>
                                        <p:attrNameLst>
                                          <p:attrName>style.visibility</p:attrName>
                                        </p:attrNameLst>
                                      </p:cBhvr>
                                      <p:to>
                                        <p:strVal val="visible"/>
                                      </p:to>
                                    </p:set>
                                    <p:animEffect transition="in" filter="wipe(left)">
                                      <p:cBhvr>
                                        <p:cTn id="40" dur="2000"/>
                                        <p:tgtEl>
                                          <p:spTgt spid="37">
                                            <p:txEl>
                                              <p:pRg st="3" end="3"/>
                                            </p:txEl>
                                          </p:spTgt>
                                        </p:tgtEl>
                                      </p:cBhvr>
                                    </p:animEffect>
                                  </p:childTnLst>
                                </p:cTn>
                              </p:par>
                            </p:childTnLst>
                          </p:cTn>
                        </p:par>
                        <p:par>
                          <p:cTn id="41" fill="hold">
                            <p:stCondLst>
                              <p:cond delay="2000"/>
                            </p:stCondLst>
                            <p:childTnLst>
                              <p:par>
                                <p:cTn id="42" presetID="31" presetClass="entr" presetSubtype="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3000"/>
                            </p:stCondLst>
                            <p:childTnLst>
                              <p:par>
                                <p:cTn id="49" presetID="45" presetClass="entr" presetSubtype="0" fill="hold" nodeType="afterEffect">
                                  <p:stCondLst>
                                    <p:cond delay="50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2000"/>
                                        <p:tgtEl>
                                          <p:spTgt spid="14"/>
                                        </p:tgtEl>
                                      </p:cBhvr>
                                    </p:animEffect>
                                    <p:anim calcmode="lin" valueType="num">
                                      <p:cBhvr>
                                        <p:cTn id="52" dur="2000" fill="hold"/>
                                        <p:tgtEl>
                                          <p:spTgt spid="14"/>
                                        </p:tgtEl>
                                        <p:attrNameLst>
                                          <p:attrName>ppt_w</p:attrName>
                                        </p:attrNameLst>
                                      </p:cBhvr>
                                      <p:tavLst>
                                        <p:tav tm="0" fmla="#ppt_w*sin(2.5*pi*$)">
                                          <p:val>
                                            <p:fltVal val="0"/>
                                          </p:val>
                                        </p:tav>
                                        <p:tav tm="100000">
                                          <p:val>
                                            <p:fltVal val="1"/>
                                          </p:val>
                                        </p:tav>
                                      </p:tavLst>
                                    </p:anim>
                                    <p:anim calcmode="lin" valueType="num">
                                      <p:cBhvr>
                                        <p:cTn id="53"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3" grpId="0" animBg="1"/>
      <p:bldP spid="27" grpId="0" animBg="1"/>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gradFill>
          <a:gsLst>
            <a:gs pos="0">
              <a:srgbClr val="D6B19C"/>
            </a:gs>
            <a:gs pos="30000">
              <a:srgbClr val="D49E6C"/>
            </a:gs>
            <a:gs pos="70000">
              <a:srgbClr val="A65528"/>
            </a:gs>
            <a:gs pos="100000">
              <a:srgbClr val="FFC000"/>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04025"/>
            <a:ext cx="1828800" cy="365125"/>
          </a:xfrm>
        </p:spPr>
        <p:txBody>
          <a:bodyPr/>
          <a:lstStyle/>
          <a:p>
            <a:fld id="{5C014052-953B-4273-8F47-BF25327D5B24}" type="slidenum">
              <a:rPr lang="en-US" smtClean="0"/>
              <a:t>41</a:t>
            </a:fld>
            <a:endParaRPr lang="en-US" dirty="0"/>
          </a:p>
        </p:txBody>
      </p:sp>
      <p:graphicFrame>
        <p:nvGraphicFramePr>
          <p:cNvPr id="34" name="Table 33"/>
          <p:cNvGraphicFramePr>
            <a:graphicFrameLocks noGrp="1"/>
          </p:cNvGraphicFramePr>
          <p:nvPr>
            <p:extLst>
              <p:ext uri="{D42A27DB-BD31-4B8C-83A1-F6EECF244321}">
                <p14:modId xmlns:p14="http://schemas.microsoft.com/office/powerpoint/2010/main" val="1708270834"/>
              </p:ext>
            </p:extLst>
          </p:nvPr>
        </p:nvGraphicFramePr>
        <p:xfrm>
          <a:off x="586221" y="1392471"/>
          <a:ext cx="8229599" cy="2260141"/>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98239">
                <a:tc>
                  <a:txBody>
                    <a:bodyPr/>
                    <a:lstStyle/>
                    <a:p>
                      <a:pPr algn="ctr"/>
                      <a:r>
                        <a:rPr lang="en-US" sz="1600" dirty="0" smtClean="0"/>
                        <a:t>1</a:t>
                      </a:r>
                      <a:r>
                        <a:rPr lang="en-US" sz="1600" baseline="30000" dirty="0" smtClean="0"/>
                        <a:t>st</a:t>
                      </a:r>
                      <a:r>
                        <a:rPr lang="en-US" sz="1600" dirty="0" smtClean="0"/>
                        <a:t> (Sun)</a:t>
                      </a:r>
                      <a:endParaRPr lang="en-US" sz="1600" dirty="0"/>
                    </a:p>
                  </a:txBody>
                  <a:tcPr>
                    <a:lnB w="38100" cmpd="sng">
                      <a:noFill/>
                    </a:lnB>
                    <a:cell3D prstMaterial="dkEdge">
                      <a:bevel w="77470" h="12700" prst="softRound"/>
                      <a:lightRig rig="flood" dir="t"/>
                    </a:cell3D>
                  </a:tcPr>
                </a:tc>
                <a:tc>
                  <a:txBody>
                    <a:bodyPr/>
                    <a:lstStyle/>
                    <a:p>
                      <a:pPr algn="ctr"/>
                      <a:r>
                        <a:rPr lang="en-US" sz="1600" dirty="0" smtClean="0"/>
                        <a:t>2</a:t>
                      </a:r>
                      <a:r>
                        <a:rPr lang="en-US" sz="1600" baseline="30000" dirty="0" smtClean="0"/>
                        <a:t>nd</a:t>
                      </a:r>
                      <a:r>
                        <a:rPr lang="en-US" sz="1600" dirty="0" smtClean="0"/>
                        <a:t> (Mon)</a:t>
                      </a:r>
                      <a:endParaRPr lang="en-US" sz="1600" dirty="0"/>
                    </a:p>
                  </a:txBody>
                  <a:tcPr>
                    <a:cell3D prstMaterial="dkEdge">
                      <a:bevel w="77470" h="12700" prst="softRound"/>
                      <a:lightRig rig="flood" dir="t"/>
                    </a:cell3D>
                  </a:tcPr>
                </a:tc>
                <a:tc>
                  <a:txBody>
                    <a:bodyPr/>
                    <a:lstStyle/>
                    <a:p>
                      <a:pPr algn="ctr"/>
                      <a:r>
                        <a:rPr lang="en-US" sz="1600" dirty="0" smtClean="0"/>
                        <a:t>3</a:t>
                      </a:r>
                      <a:r>
                        <a:rPr lang="en-US" sz="1600" baseline="30000" dirty="0" smtClean="0"/>
                        <a:t>rd</a:t>
                      </a:r>
                      <a:r>
                        <a:rPr lang="en-US" sz="1600" dirty="0" smtClean="0"/>
                        <a:t> (Tues)</a:t>
                      </a:r>
                      <a:endParaRPr lang="en-US" sz="1600" dirty="0"/>
                    </a:p>
                  </a:txBody>
                  <a:tcPr>
                    <a:cell3D prstMaterial="dkEdge">
                      <a:bevel w="77470" h="12700" prst="softRound"/>
                      <a:lightRig rig="flood" dir="t"/>
                    </a:cell3D>
                  </a:tcPr>
                </a:tc>
                <a:tc>
                  <a:txBody>
                    <a:bodyPr/>
                    <a:lstStyle/>
                    <a:p>
                      <a:pPr algn="ctr"/>
                      <a:r>
                        <a:rPr lang="en-US" sz="1600" dirty="0" smtClean="0"/>
                        <a:t>4</a:t>
                      </a:r>
                      <a:r>
                        <a:rPr lang="en-US" sz="1600" baseline="30000" dirty="0" smtClean="0"/>
                        <a:t>th</a:t>
                      </a:r>
                      <a:r>
                        <a:rPr lang="en-US" sz="1600" dirty="0" smtClean="0"/>
                        <a:t> (Wed)</a:t>
                      </a:r>
                      <a:endParaRPr lang="en-US" sz="1600" dirty="0"/>
                    </a:p>
                  </a:txBody>
                  <a:tcPr>
                    <a:cell3D prstMaterial="dkEdge">
                      <a:bevel w="77470" h="12700" prst="softRound"/>
                      <a:lightRig rig="flood" dir="t"/>
                    </a:cell3D>
                  </a:tcPr>
                </a:tc>
                <a:tc>
                  <a:txBody>
                    <a:bodyPr/>
                    <a:lstStyle/>
                    <a:p>
                      <a:pPr algn="ctr"/>
                      <a:r>
                        <a:rPr lang="en-US" sz="1600" dirty="0" smtClean="0"/>
                        <a:t>5</a:t>
                      </a:r>
                      <a:r>
                        <a:rPr lang="en-US" sz="1600" baseline="30000" dirty="0" smtClean="0"/>
                        <a:t>th</a:t>
                      </a:r>
                      <a:r>
                        <a:rPr lang="en-US" sz="1600" dirty="0" smtClean="0"/>
                        <a:t> (</a:t>
                      </a:r>
                      <a:r>
                        <a:rPr lang="en-US" sz="1600" dirty="0" err="1" smtClean="0"/>
                        <a:t>Thur</a:t>
                      </a:r>
                      <a:r>
                        <a:rPr lang="en-US" sz="1600" dirty="0" smtClean="0"/>
                        <a:t>)</a:t>
                      </a:r>
                      <a:endParaRPr lang="en-US" sz="1600" dirty="0"/>
                    </a:p>
                  </a:txBody>
                  <a:tcPr>
                    <a:cell3D prstMaterial="dkEdge">
                      <a:bevel w="77470" h="12700" prst="softRound"/>
                      <a:lightRig rig="flood" dir="t"/>
                    </a:cell3D>
                  </a:tcPr>
                </a:tc>
                <a:tc>
                  <a:txBody>
                    <a:bodyPr/>
                    <a:lstStyle/>
                    <a:p>
                      <a:pPr algn="ctr"/>
                      <a:r>
                        <a:rPr lang="en-US" sz="1600" dirty="0" smtClean="0"/>
                        <a:t>6</a:t>
                      </a:r>
                      <a:r>
                        <a:rPr lang="en-US" sz="1600" baseline="30000" dirty="0" smtClean="0"/>
                        <a:t>th</a:t>
                      </a:r>
                      <a:r>
                        <a:rPr lang="en-US" sz="1600" dirty="0" smtClean="0"/>
                        <a:t> (Fri)</a:t>
                      </a:r>
                      <a:endParaRPr lang="en-US" sz="1600" dirty="0"/>
                    </a:p>
                  </a:txBody>
                  <a:tcPr>
                    <a:cell3D prstMaterial="dkEdge">
                      <a:bevel w="77470" h="12700" prst="softRound"/>
                      <a:lightRig rig="flood" dir="t"/>
                    </a:cell3D>
                  </a:tcPr>
                </a:tc>
                <a:tc>
                  <a:txBody>
                    <a:bodyPr/>
                    <a:lstStyle/>
                    <a:p>
                      <a:pPr algn="ctr"/>
                      <a:r>
                        <a:rPr lang="en-US" sz="1600" dirty="0" smtClean="0"/>
                        <a:t>7</a:t>
                      </a:r>
                      <a:r>
                        <a:rPr lang="en-US" sz="1600" baseline="30000" dirty="0" smtClean="0"/>
                        <a:t>th</a:t>
                      </a:r>
                      <a:r>
                        <a:rPr lang="en-US" sz="1600" dirty="0" smtClean="0"/>
                        <a:t> (</a:t>
                      </a:r>
                      <a:r>
                        <a:rPr lang="en-US" sz="1600" dirty="0" err="1" smtClean="0"/>
                        <a:t>Sabb</a:t>
                      </a:r>
                      <a:r>
                        <a:rPr lang="en-US" sz="1600" dirty="0" smtClean="0"/>
                        <a:t>)</a:t>
                      </a:r>
                      <a:endParaRPr lang="en-US" sz="1600" dirty="0"/>
                    </a:p>
                  </a:txBody>
                  <a:tcPr>
                    <a:cell3D prstMaterial="dkEdge">
                      <a:bevel w="77470" h="12700" prst="softRound"/>
                      <a:lightRig rig="flood" dir="t"/>
                    </a:cell3D>
                  </a:tcPr>
                </a:tc>
              </a:tr>
              <a:tr h="372380">
                <a:tc>
                  <a:txBody>
                    <a:bodyPr/>
                    <a:lstStyle/>
                    <a:p>
                      <a:pPr algn="ctr"/>
                      <a:endParaRPr lang="en-US" sz="1400" dirty="0"/>
                    </a:p>
                  </a:txBody>
                  <a:tcPr>
                    <a:lnT w="12700" cmpd="sng">
                      <a:noFill/>
                    </a:lnT>
                    <a:lnB w="12700" cmpd="sng">
                      <a:noFill/>
                    </a:lnB>
                    <a:cell3D prstMaterial="dkEdge">
                      <a:bevel w="77470" h="12700" prst="softRound"/>
                      <a:lightRig rig="flood" dir="t"/>
                    </a:cell3D>
                  </a:tcPr>
                </a:tc>
                <a:tc>
                  <a:txBody>
                    <a:bodyPr/>
                    <a:lstStyle/>
                    <a:p>
                      <a:pPr algn="ctr"/>
                      <a:endParaRPr lang="en-US" sz="1400" dirty="0"/>
                    </a:p>
                  </a:txBody>
                  <a:tcPr>
                    <a:cell3D prstMaterial="dkEdge">
                      <a:bevel w="77470" h="12700" prst="softRound"/>
                      <a:lightRig rig="flood" dir="t"/>
                    </a:cell3D>
                    <a:solidFill>
                      <a:srgbClr val="DCE5EE"/>
                    </a:solidFill>
                  </a:tcPr>
                </a:tc>
                <a:tc>
                  <a:txBody>
                    <a:bodyPr/>
                    <a:lstStyle/>
                    <a:p>
                      <a:pPr algn="ctr"/>
                      <a:endParaRPr lang="en-US" sz="1050" b="1" dirty="0">
                        <a:solidFill>
                          <a:schemeClr val="bg1"/>
                        </a:solidFill>
                      </a:endParaRPr>
                    </a:p>
                  </a:txBody>
                  <a:tcPr>
                    <a:cell3D prstMaterial="dkEdge">
                      <a:bevel w="77470" h="12700" prst="softRound"/>
                      <a:lightRig rig="flood" dir="t"/>
                    </a:cell3D>
                    <a:solidFill>
                      <a:srgbClr val="DCE5EE"/>
                    </a:solidFill>
                  </a:tcPr>
                </a:tc>
                <a:tc>
                  <a:txBody>
                    <a:bodyPr/>
                    <a:lstStyle/>
                    <a:p>
                      <a:pPr algn="ctr"/>
                      <a:r>
                        <a:rPr lang="en-US" sz="1400" dirty="0" smtClean="0"/>
                        <a:t>1</a:t>
                      </a:r>
                      <a:endParaRPr lang="en-US" sz="1400" dirty="0"/>
                    </a:p>
                  </a:txBody>
                  <a:tcPr>
                    <a:cell3D prstMaterial="dkEdge">
                      <a:bevel w="77470" h="12700" prst="softRound"/>
                      <a:lightRig rig="flood" dir="t"/>
                    </a:cell3D>
                    <a:solidFill>
                      <a:srgbClr val="DCE5EE"/>
                    </a:solidFill>
                  </a:tcPr>
                </a:tc>
                <a:tc>
                  <a:txBody>
                    <a:bodyPr/>
                    <a:lstStyle/>
                    <a:p>
                      <a:pPr algn="ctr"/>
                      <a:r>
                        <a:rPr lang="en-US" sz="1400" b="0" dirty="0" smtClean="0"/>
                        <a:t>2</a:t>
                      </a:r>
                      <a:endParaRPr lang="en-US" sz="1400" b="0" dirty="0"/>
                    </a:p>
                  </a:txBody>
                  <a:tcPr>
                    <a:cell3D prstMaterial="dkEdge">
                      <a:bevel w="77470" h="12700" prst="softRound"/>
                      <a:lightRig rig="flood" dir="t"/>
                    </a:cell3D>
                    <a:solidFill>
                      <a:srgbClr val="DCE5EE"/>
                    </a:solidFill>
                  </a:tcPr>
                </a:tc>
                <a:tc>
                  <a:txBody>
                    <a:bodyPr/>
                    <a:lstStyle/>
                    <a:p>
                      <a:pPr algn="ctr"/>
                      <a:r>
                        <a:rPr lang="en-US" sz="1400" dirty="0" smtClean="0"/>
                        <a:t>3</a:t>
                      </a:r>
                      <a:endParaRPr lang="en-US" sz="1400" dirty="0"/>
                    </a:p>
                  </a:txBody>
                  <a:tcPr>
                    <a:cell3D prstMaterial="dkEdge">
                      <a:bevel w="77470" h="12700" prst="softRound"/>
                      <a:lightRig rig="flood" dir="t"/>
                    </a:cell3D>
                    <a:solidFill>
                      <a:srgbClr val="DCE5EE"/>
                    </a:solidFill>
                  </a:tcPr>
                </a:tc>
                <a:tc>
                  <a:txBody>
                    <a:bodyPr/>
                    <a:lstStyle/>
                    <a:p>
                      <a:pPr algn="ctr"/>
                      <a:r>
                        <a:rPr lang="en-US" sz="1400" b="0" dirty="0" smtClean="0"/>
                        <a:t>4</a:t>
                      </a:r>
                      <a:endParaRPr lang="en-US" sz="1400" b="0" dirty="0"/>
                    </a:p>
                  </a:txBody>
                  <a:tcPr>
                    <a:cell3D prstMaterial="dkEdge">
                      <a:bevel w="77470" h="12700" prst="softRound"/>
                      <a:lightRig rig="flood" dir="t"/>
                    </a:cell3D>
                    <a:solidFill>
                      <a:srgbClr val="66CCFF"/>
                    </a:solidFill>
                  </a:tcPr>
                </a:tc>
              </a:tr>
              <a:tr h="372380">
                <a:tc>
                  <a:txBody>
                    <a:bodyPr/>
                    <a:lstStyle/>
                    <a:p>
                      <a:pPr algn="ctr"/>
                      <a:r>
                        <a:rPr lang="en-US" sz="1400" dirty="0" smtClean="0"/>
                        <a:t>5</a:t>
                      </a:r>
                      <a:endParaRPr lang="en-US" sz="1400" dirty="0"/>
                    </a:p>
                  </a:txBody>
                  <a:tcPr>
                    <a:lnT w="12700" cmpd="sng">
                      <a:noFill/>
                    </a:lnT>
                    <a:lnB w="12700" cmpd="sng">
                      <a:noFill/>
                    </a:lnB>
                    <a:cell3D prstMaterial="dkEdge">
                      <a:bevel w="77470" h="12700" prst="softRound"/>
                      <a:lightRig rig="flood" dir="t"/>
                    </a:cell3D>
                  </a:tcPr>
                </a:tc>
                <a:tc>
                  <a:txBody>
                    <a:bodyPr/>
                    <a:lstStyle/>
                    <a:p>
                      <a:pPr algn="ctr"/>
                      <a:r>
                        <a:rPr lang="en-US" sz="1400" dirty="0" smtClean="0"/>
                        <a:t>6</a:t>
                      </a:r>
                      <a:endParaRPr lang="en-US" sz="1400" dirty="0"/>
                    </a:p>
                  </a:txBody>
                  <a:tcPr>
                    <a:cell3D prstMaterial="dkEdge">
                      <a:bevel w="77470" h="12700" prst="softRound"/>
                      <a:lightRig rig="flood" dir="t"/>
                    </a:cell3D>
                  </a:tcPr>
                </a:tc>
                <a:tc>
                  <a:txBody>
                    <a:bodyPr/>
                    <a:lstStyle/>
                    <a:p>
                      <a:pPr algn="ctr"/>
                      <a:r>
                        <a:rPr lang="en-US" sz="1400" b="1" dirty="0" smtClean="0">
                          <a:solidFill>
                            <a:schemeClr val="tx1"/>
                          </a:solidFill>
                        </a:rPr>
                        <a:t>7</a:t>
                      </a:r>
                      <a:endParaRPr lang="en-US" sz="1400" b="1" dirty="0">
                        <a:solidFill>
                          <a:schemeClr val="tx1"/>
                        </a:solidFill>
                      </a:endParaRPr>
                    </a:p>
                  </a:txBody>
                  <a:tcPr>
                    <a:cell3D prstMaterial="dkEdge">
                      <a:bevel w="77470" h="12700" prst="softRound"/>
                      <a:lightRig rig="flood" dir="t"/>
                    </a:cell3D>
                    <a:solidFill>
                      <a:srgbClr val="DCE5EE"/>
                    </a:solidFill>
                  </a:tcPr>
                </a:tc>
                <a:tc>
                  <a:txBody>
                    <a:bodyPr/>
                    <a:lstStyle/>
                    <a:p>
                      <a:pPr algn="ctr"/>
                      <a:r>
                        <a:rPr lang="en-US" sz="1400" dirty="0" smtClean="0"/>
                        <a:t>8</a:t>
                      </a:r>
                      <a:endParaRPr lang="en-US" sz="1400" dirty="0"/>
                    </a:p>
                  </a:txBody>
                  <a:tcPr>
                    <a:cell3D prstMaterial="dkEdge">
                      <a:bevel w="77470" h="12700" prst="softRound"/>
                      <a:lightRig rig="flood" dir="t"/>
                    </a:cell3D>
                    <a:solidFill>
                      <a:srgbClr val="DCE5EE"/>
                    </a:solidFill>
                  </a:tcPr>
                </a:tc>
                <a:tc>
                  <a:txBody>
                    <a:bodyPr/>
                    <a:lstStyle/>
                    <a:p>
                      <a:pPr algn="ctr"/>
                      <a:r>
                        <a:rPr lang="en-US" sz="1200" b="0" dirty="0" smtClean="0"/>
                        <a:t>9</a:t>
                      </a:r>
                      <a:endParaRPr lang="en-US" sz="1200" b="0" dirty="0"/>
                    </a:p>
                  </a:txBody>
                  <a:tcPr>
                    <a:cell3D prstMaterial="dkEdge">
                      <a:bevel w="77470" h="12700" prst="softRound"/>
                      <a:lightRig rig="flood" dir="t"/>
                    </a:cell3D>
                    <a:solidFill>
                      <a:srgbClr val="DCE5EE"/>
                    </a:solidFill>
                  </a:tcPr>
                </a:tc>
                <a:tc>
                  <a:txBody>
                    <a:bodyPr/>
                    <a:lstStyle/>
                    <a:p>
                      <a:pPr algn="ctr"/>
                      <a:r>
                        <a:rPr lang="en-US" sz="1400" dirty="0" smtClean="0"/>
                        <a:t>10</a:t>
                      </a:r>
                      <a:endParaRPr lang="en-US" sz="1400" dirty="0"/>
                    </a:p>
                  </a:txBody>
                  <a:tcPr>
                    <a:cell3D prstMaterial="dkEdge">
                      <a:bevel w="77470" h="12700" prst="softRound"/>
                      <a:lightRig rig="flood" dir="t"/>
                    </a:cell3D>
                    <a:solidFill>
                      <a:srgbClr val="DCE5EE"/>
                    </a:solidFill>
                  </a:tcPr>
                </a:tc>
                <a:tc>
                  <a:txBody>
                    <a:bodyPr/>
                    <a:lstStyle/>
                    <a:p>
                      <a:pPr algn="l"/>
                      <a:r>
                        <a:rPr lang="en-US" sz="1400" b="0" dirty="0" smtClean="0"/>
                        <a:t> 11</a:t>
                      </a:r>
                      <a:endParaRPr lang="en-US" sz="1400" b="0" dirty="0"/>
                    </a:p>
                  </a:txBody>
                  <a:tcPr>
                    <a:cell3D prstMaterial="dkEdge">
                      <a:bevel w="77470" h="12700" prst="softRound"/>
                      <a:lightRig rig="flood" dir="t"/>
                    </a:cell3D>
                    <a:solidFill>
                      <a:srgbClr val="66CCFF"/>
                    </a:solidFill>
                  </a:tcPr>
                </a:tc>
              </a:tr>
              <a:tr h="372380">
                <a:tc>
                  <a:txBody>
                    <a:bodyPr/>
                    <a:lstStyle/>
                    <a:p>
                      <a:pPr algn="ctr"/>
                      <a:r>
                        <a:rPr lang="en-US" sz="1400" dirty="0" smtClean="0"/>
                        <a:t>12</a:t>
                      </a:r>
                      <a:endParaRPr lang="en-US" sz="1400" dirty="0"/>
                    </a:p>
                  </a:txBody>
                  <a:tcPr>
                    <a:lnT w="12700" cmpd="sng">
                      <a:noFill/>
                    </a:lnT>
                    <a:lnB w="12700" cmpd="sng">
                      <a:noFill/>
                    </a:lnB>
                    <a:cell3D prstMaterial="dkEdge">
                      <a:bevel w="77470" h="12700" prst="softRound"/>
                      <a:lightRig rig="flood" dir="t"/>
                    </a:cell3D>
                  </a:tcPr>
                </a:tc>
                <a:tc>
                  <a:txBody>
                    <a:bodyPr/>
                    <a:lstStyle/>
                    <a:p>
                      <a:pPr algn="ctr"/>
                      <a:r>
                        <a:rPr lang="en-US" sz="1400" dirty="0" smtClean="0"/>
                        <a:t>13</a:t>
                      </a:r>
                      <a:endParaRPr lang="en-US" sz="1400" dirty="0"/>
                    </a:p>
                  </a:txBody>
                  <a:tcPr>
                    <a:cell3D prstMaterial="dkEdge">
                      <a:bevel w="77470" h="12700" prst="softRound"/>
                      <a:lightRig rig="flood" dir="t"/>
                    </a:cell3D>
                  </a:tcPr>
                </a:tc>
                <a:tc>
                  <a:txBody>
                    <a:bodyPr/>
                    <a:lstStyle/>
                    <a:p>
                      <a:pPr algn="ctr"/>
                      <a:r>
                        <a:rPr lang="en-US" sz="1400" b="1" dirty="0" smtClean="0">
                          <a:solidFill>
                            <a:schemeClr val="bg1"/>
                          </a:solidFill>
                        </a:rPr>
                        <a:t>14 P/O</a:t>
                      </a:r>
                      <a:endParaRPr lang="en-US" sz="1050" b="1" dirty="0">
                        <a:solidFill>
                          <a:schemeClr val="bg1"/>
                        </a:solidFill>
                      </a:endParaRPr>
                    </a:p>
                  </a:txBody>
                  <a:tcPr>
                    <a:cell3D prstMaterial="dkEdge">
                      <a:bevel w="77470" h="12700" prst="softRound"/>
                      <a:lightRig rig="flood" dir="t"/>
                    </a:cell3D>
                    <a:solidFill>
                      <a:srgbClr val="FF0000"/>
                    </a:solidFill>
                  </a:tcPr>
                </a:tc>
                <a:tc>
                  <a:txBody>
                    <a:bodyPr/>
                    <a:lstStyle/>
                    <a:p>
                      <a:pPr algn="ctr"/>
                      <a:r>
                        <a:rPr lang="en-US" sz="1400" dirty="0" smtClean="0"/>
                        <a:t>15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400" b="0" dirty="0" smtClean="0"/>
                        <a:t>16 ULB</a:t>
                      </a:r>
                      <a:endParaRPr lang="en-US" sz="1400" b="0" dirty="0"/>
                    </a:p>
                  </a:txBody>
                  <a:tcPr>
                    <a:cell3D prstMaterial="dkEdge">
                      <a:bevel w="77470" h="12700" prst="softRound"/>
                      <a:lightRig rig="flood" dir="t"/>
                    </a:cell3D>
                    <a:solidFill>
                      <a:schemeClr val="bg2">
                        <a:lumMod val="90000"/>
                      </a:schemeClr>
                    </a:solidFill>
                  </a:tcPr>
                </a:tc>
                <a:tc>
                  <a:txBody>
                    <a:bodyPr/>
                    <a:lstStyle/>
                    <a:p>
                      <a:pPr algn="ctr"/>
                      <a:r>
                        <a:rPr lang="en-US" sz="1400" b="0" dirty="0" smtClean="0"/>
                        <a:t>17 ULB</a:t>
                      </a:r>
                      <a:endParaRPr lang="en-US" sz="1400" b="0" dirty="0"/>
                    </a:p>
                  </a:txBody>
                  <a:tcPr>
                    <a:cell3D prstMaterial="dkEdge">
                      <a:bevel w="77470" h="12700" prst="softRound"/>
                      <a:lightRig rig="flood" dir="t"/>
                    </a:cell3D>
                    <a:solidFill>
                      <a:schemeClr val="bg2">
                        <a:lumMod val="90000"/>
                      </a:schemeClr>
                    </a:solidFill>
                  </a:tcPr>
                </a:tc>
                <a:tc>
                  <a:txBody>
                    <a:bodyPr/>
                    <a:lstStyle/>
                    <a:p>
                      <a:pPr algn="l"/>
                      <a:r>
                        <a:rPr lang="en-US" sz="1400" b="0" dirty="0" smtClean="0"/>
                        <a:t>18</a:t>
                      </a:r>
                      <a:endParaRPr lang="en-US" sz="1400" b="0" dirty="0"/>
                    </a:p>
                  </a:txBody>
                  <a:tcPr>
                    <a:cell3D prstMaterial="dkEdge">
                      <a:bevel w="77470" h="12700" prst="softRound"/>
                      <a:lightRig rig="flood" dir="t"/>
                    </a:cell3D>
                    <a:solidFill>
                      <a:srgbClr val="66CCFF"/>
                    </a:solidFill>
                  </a:tcPr>
                </a:tc>
              </a:tr>
              <a:tr h="372381">
                <a:tc>
                  <a:txBody>
                    <a:bodyPr/>
                    <a:lstStyle/>
                    <a:p>
                      <a:pPr algn="ctr"/>
                      <a:r>
                        <a:rPr lang="en-US" sz="1400" dirty="0" smtClean="0"/>
                        <a:t>19</a:t>
                      </a:r>
                      <a:r>
                        <a:rPr lang="en-US" sz="1400" baseline="0" dirty="0" smtClean="0"/>
                        <a:t> ULB</a:t>
                      </a:r>
                      <a:endParaRPr lang="en-US" sz="1400" dirty="0"/>
                    </a:p>
                  </a:txBody>
                  <a:tcPr>
                    <a:lnT w="12700" cmpd="sng">
                      <a:noFill/>
                    </a:lnT>
                    <a:lnB w="12700" cmpd="sng">
                      <a:noFill/>
                    </a:lnB>
                    <a:cell3D prstMaterial="dkEdge">
                      <a:bevel w="77470" h="12700" prst="softRound"/>
                      <a:lightRig rig="flood" dir="t"/>
                    </a:cell3D>
                    <a:solidFill>
                      <a:schemeClr val="bg2">
                        <a:lumMod val="90000"/>
                      </a:schemeClr>
                    </a:solidFill>
                  </a:tcPr>
                </a:tc>
                <a:tc>
                  <a:txBody>
                    <a:bodyPr/>
                    <a:lstStyle/>
                    <a:p>
                      <a:pPr algn="ctr"/>
                      <a:r>
                        <a:rPr lang="en-US" sz="1400" dirty="0" smtClean="0"/>
                        <a:t>20 ULB</a:t>
                      </a:r>
                      <a:endParaRPr lang="en-US" sz="1400" dirty="0"/>
                    </a:p>
                  </a:txBody>
                  <a:tcPr>
                    <a:cell3D prstMaterial="dkEdge">
                      <a:bevel w="77470" h="12700" prst="softRound"/>
                      <a:lightRig rig="flood" dir="t"/>
                    </a:cell3D>
                    <a:solidFill>
                      <a:schemeClr val="bg2">
                        <a:lumMod val="90000"/>
                      </a:schemeClr>
                    </a:solidFill>
                  </a:tcPr>
                </a:tc>
                <a:tc>
                  <a:txBody>
                    <a:bodyPr/>
                    <a:lstStyle/>
                    <a:p>
                      <a:pPr algn="ctr"/>
                      <a:r>
                        <a:rPr lang="en-US" sz="1400" b="0" dirty="0" smtClean="0"/>
                        <a:t>21 ULB</a:t>
                      </a:r>
                      <a:endParaRPr lang="en-US" sz="1400" b="0" dirty="0"/>
                    </a:p>
                  </a:txBody>
                  <a:tcPr>
                    <a:cell3D prstMaterial="dkEdge">
                      <a:bevel w="77470" h="12700" prst="softRound"/>
                      <a:lightRig rig="flood" dir="t"/>
                    </a:cell3D>
                    <a:solidFill>
                      <a:schemeClr val="bg2">
                        <a:lumMod val="90000"/>
                      </a:schemeClr>
                    </a:solidFill>
                  </a:tcPr>
                </a:tc>
                <a:tc>
                  <a:txBody>
                    <a:bodyPr/>
                    <a:lstStyle/>
                    <a:p>
                      <a:pPr algn="ctr"/>
                      <a:r>
                        <a:rPr lang="en-US" sz="1400" b="0" dirty="0" smtClean="0"/>
                        <a:t>22</a:t>
                      </a:r>
                      <a:endParaRPr lang="en-US" sz="1400" b="0" dirty="0"/>
                    </a:p>
                  </a:txBody>
                  <a:tcPr>
                    <a:cell3D prstMaterial="dkEdge">
                      <a:bevel w="77470" h="12700" prst="softRound"/>
                      <a:lightRig rig="flood" dir="t"/>
                    </a:cell3D>
                    <a:solidFill>
                      <a:srgbClr val="EFF3F7"/>
                    </a:solidFill>
                  </a:tcPr>
                </a:tc>
                <a:tc>
                  <a:txBody>
                    <a:bodyPr/>
                    <a:lstStyle/>
                    <a:p>
                      <a:pPr algn="ctr"/>
                      <a:r>
                        <a:rPr lang="en-US" sz="1400" dirty="0" smtClean="0"/>
                        <a:t>23</a:t>
                      </a:r>
                      <a:endParaRPr lang="en-US" sz="1400" dirty="0"/>
                    </a:p>
                  </a:txBody>
                  <a:tcPr>
                    <a:cell3D prstMaterial="dkEdge">
                      <a:bevel w="77470" h="12700" prst="softRound"/>
                      <a:lightRig rig="flood" dir="t"/>
                    </a:cell3D>
                    <a:solidFill>
                      <a:srgbClr val="EFF3F7"/>
                    </a:solidFill>
                  </a:tcPr>
                </a:tc>
                <a:tc>
                  <a:txBody>
                    <a:bodyPr/>
                    <a:lstStyle/>
                    <a:p>
                      <a:pPr algn="ctr"/>
                      <a:r>
                        <a:rPr lang="en-US" sz="1400" dirty="0" smtClean="0"/>
                        <a:t>24</a:t>
                      </a:r>
                      <a:endParaRPr lang="en-US" sz="1400" dirty="0"/>
                    </a:p>
                  </a:txBody>
                  <a:tcPr>
                    <a:cell3D prstMaterial="dkEdge">
                      <a:bevel w="77470" h="12700" prst="softRound"/>
                      <a:lightRig rig="flood" dir="t"/>
                    </a:cell3D>
                  </a:tcPr>
                </a:tc>
                <a:tc>
                  <a:txBody>
                    <a:bodyPr/>
                    <a:lstStyle/>
                    <a:p>
                      <a:pPr algn="l"/>
                      <a:r>
                        <a:rPr lang="en-US" sz="1400" b="0" dirty="0" smtClean="0"/>
                        <a:t> </a:t>
                      </a:r>
                      <a:r>
                        <a:rPr lang="en-US" sz="1400" b="1" dirty="0" smtClean="0"/>
                        <a:t>25</a:t>
                      </a:r>
                      <a:endParaRPr lang="en-US" sz="1400" b="1" dirty="0"/>
                    </a:p>
                  </a:txBody>
                  <a:tcPr>
                    <a:cell3D prstMaterial="dkEdge">
                      <a:bevel w="77470" h="12700" prst="softRound"/>
                      <a:lightRig rig="flood" dir="t"/>
                    </a:cell3D>
                    <a:solidFill>
                      <a:srgbClr val="66CCFF"/>
                    </a:solidFill>
                  </a:tcPr>
                </a:tc>
              </a:tr>
              <a:tr h="372381">
                <a:tc>
                  <a:txBody>
                    <a:bodyPr/>
                    <a:lstStyle/>
                    <a:p>
                      <a:pPr algn="ctr"/>
                      <a:r>
                        <a:rPr lang="en-US" sz="1800" b="1" dirty="0" smtClean="0"/>
                        <a:t>   26 W/S</a:t>
                      </a:r>
                      <a:endParaRPr lang="en-US" sz="1400" b="1" dirty="0"/>
                    </a:p>
                  </a:txBody>
                  <a:tcPr>
                    <a:lnT w="12700" cmpd="sng">
                      <a:noFill/>
                    </a:lnT>
                    <a:cell3D prstMaterial="dkEdge">
                      <a:bevel w="77470" h="12700" prst="softRound"/>
                      <a:lightRig rig="flood" dir="t"/>
                    </a:cell3D>
                    <a:solidFill>
                      <a:srgbClr val="92D050"/>
                    </a:solidFill>
                  </a:tcPr>
                </a:tc>
                <a:tc>
                  <a:txBody>
                    <a:bodyPr/>
                    <a:lstStyle/>
                    <a:p>
                      <a:pPr algn="ctr"/>
                      <a:r>
                        <a:rPr lang="en-US" sz="1400" dirty="0" smtClean="0"/>
                        <a:t>27</a:t>
                      </a:r>
                      <a:endParaRPr lang="en-US" sz="1400" dirty="0"/>
                    </a:p>
                  </a:txBody>
                  <a:tcPr>
                    <a:cell3D prstMaterial="dkEdge">
                      <a:bevel w="77470" h="12700" prst="softRound"/>
                      <a:lightRig rig="flood" dir="t"/>
                    </a:cell3D>
                    <a:solidFill>
                      <a:srgbClr val="DCE5EE"/>
                    </a:solidFill>
                  </a:tcPr>
                </a:tc>
                <a:tc>
                  <a:txBody>
                    <a:bodyPr/>
                    <a:lstStyle/>
                    <a:p>
                      <a:pPr algn="ctr"/>
                      <a:r>
                        <a:rPr lang="en-US" sz="1400" b="0" dirty="0" smtClean="0"/>
                        <a:t>28</a:t>
                      </a:r>
                      <a:endParaRPr lang="en-US" sz="1400" b="0" dirty="0"/>
                    </a:p>
                  </a:txBody>
                  <a:tcPr>
                    <a:cell3D prstMaterial="dkEdge">
                      <a:bevel w="77470" h="12700" prst="softRound"/>
                      <a:lightRig rig="flood" dir="t"/>
                    </a:cell3D>
                    <a:solidFill>
                      <a:srgbClr val="DCE5EE"/>
                    </a:solidFill>
                  </a:tcPr>
                </a:tc>
                <a:tc>
                  <a:txBody>
                    <a:bodyPr/>
                    <a:lstStyle/>
                    <a:p>
                      <a:pPr algn="ctr"/>
                      <a:r>
                        <a:rPr lang="en-US" sz="1400" b="0" dirty="0" smtClean="0"/>
                        <a:t>29</a:t>
                      </a:r>
                      <a:endParaRPr lang="en-US" sz="1400" b="0" dirty="0"/>
                    </a:p>
                  </a:txBody>
                  <a:tcPr>
                    <a:cell3D prstMaterial="dkEdge">
                      <a:bevel w="77470" h="12700" prst="softRound"/>
                      <a:lightRig rig="flood" dir="t"/>
                    </a:cell3D>
                    <a:solidFill>
                      <a:srgbClr val="EFF3F7"/>
                    </a:solidFill>
                  </a:tcPr>
                </a:tc>
                <a:tc>
                  <a:txBody>
                    <a:bodyPr/>
                    <a:lstStyle/>
                    <a:p>
                      <a:pPr algn="ctr"/>
                      <a:r>
                        <a:rPr lang="en-US" sz="1400" dirty="0" smtClean="0"/>
                        <a:t>30</a:t>
                      </a:r>
                      <a:endParaRPr lang="en-US" sz="1400" dirty="0"/>
                    </a:p>
                  </a:txBody>
                  <a:tcPr>
                    <a:cell3D prstMaterial="dkEdge">
                      <a:bevel w="77470" h="12700" prst="softRound"/>
                      <a:lightRig rig="flood" dir="t"/>
                    </a:cell3D>
                    <a:solidFill>
                      <a:srgbClr val="EFF3F7"/>
                    </a:solidFill>
                  </a:tcPr>
                </a:tc>
                <a:tc>
                  <a:txBody>
                    <a:bodyPr/>
                    <a:lstStyle/>
                    <a:p>
                      <a:pPr algn="ctr"/>
                      <a:endParaRPr lang="en-US" sz="1400" dirty="0"/>
                    </a:p>
                  </a:txBody>
                  <a:tcPr>
                    <a:cell3D prstMaterial="dkEdge">
                      <a:bevel w="77470" h="12700" prst="softRound"/>
                      <a:lightRig rig="flood" dir="t"/>
                    </a:cell3D>
                  </a:tcPr>
                </a:tc>
                <a:tc>
                  <a:txBody>
                    <a:bodyPr/>
                    <a:lstStyle/>
                    <a:p>
                      <a:pPr algn="ctr"/>
                      <a:endParaRPr lang="en-US" sz="1400" b="1" dirty="0"/>
                    </a:p>
                  </a:txBody>
                  <a:tcPr>
                    <a:cell3D prstMaterial="dkEdge">
                      <a:bevel w="77470" h="12700" prst="softRound"/>
                      <a:lightRig rig="flood" dir="t"/>
                    </a:cell3D>
                    <a:solidFill>
                      <a:srgbClr val="66CCFF"/>
                    </a:solidFill>
                  </a:tcPr>
                </a:tc>
              </a:tr>
            </a:tbl>
          </a:graphicData>
        </a:graphic>
      </p:graphicFrame>
      <p:pic>
        <p:nvPicPr>
          <p:cNvPr id="41" name="Picture 2" descr="C:\Users\Rae\Desktop\reaping_the_harvest-p.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3710177"/>
            <a:ext cx="1143000" cy="1547623"/>
          </a:xfrm>
          <a:prstGeom prst="rect">
            <a:avLst/>
          </a:prstGeom>
          <a:ln w="76200">
            <a:solidFill>
              <a:srgbClr val="0070C0"/>
            </a:solidFill>
          </a:ln>
          <a:effectLst>
            <a:glow rad="228600">
              <a:schemeClr val="accent1">
                <a:satMod val="175000"/>
                <a:alpha val="40000"/>
              </a:schemeClr>
            </a:glow>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4" name="Right Arrow 43"/>
          <p:cNvSpPr/>
          <p:nvPr/>
        </p:nvSpPr>
        <p:spPr>
          <a:xfrm>
            <a:off x="4145101" y="2626660"/>
            <a:ext cx="3380411" cy="521296"/>
          </a:xfrm>
          <a:prstGeom prst="rightArrow">
            <a:avLst/>
          </a:prstGeom>
          <a:gradFill flip="none" rotWithShape="1">
            <a:gsLst>
              <a:gs pos="4000">
                <a:srgbClr val="000000"/>
              </a:gs>
              <a:gs pos="29000">
                <a:srgbClr val="000040"/>
              </a:gs>
              <a:gs pos="54000">
                <a:srgbClr val="400040"/>
              </a:gs>
              <a:gs pos="71000">
                <a:srgbClr val="8F0040"/>
              </a:gs>
              <a:gs pos="84000">
                <a:srgbClr val="0066FF"/>
              </a:gs>
              <a:gs pos="100000">
                <a:srgbClr val="FFFF00"/>
              </a:gs>
            </a:gsLst>
            <a:lin ang="0" scaled="1"/>
            <a:tileRect/>
          </a:gradFill>
          <a:ln>
            <a:solidFill>
              <a:srgbClr val="7030A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 Days and 3 Nights</a:t>
            </a:r>
          </a:p>
        </p:txBody>
      </p:sp>
      <p:sp>
        <p:nvSpPr>
          <p:cNvPr id="45" name="Content Placeholder 2"/>
          <p:cNvSpPr txBox="1">
            <a:spLocks/>
          </p:cNvSpPr>
          <p:nvPr/>
        </p:nvSpPr>
        <p:spPr>
          <a:xfrm>
            <a:off x="43676" y="1411601"/>
            <a:ext cx="1137423" cy="762000"/>
          </a:xfrm>
          <a:prstGeom prst="rect">
            <a:avLst/>
          </a:prstGeom>
          <a:noFill/>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4000" b="1" spc="50" dirty="0" smtClean="0">
                <a:ln w="11430"/>
                <a:solidFill>
                  <a:srgbClr val="FF0000"/>
                </a:solidFill>
                <a:effectLst>
                  <a:outerShdw blurRad="76200" dist="50800" dir="5400000" algn="tl" rotWithShape="0">
                    <a:srgbClr val="000000">
                      <a:alpha val="65000"/>
                    </a:srgbClr>
                  </a:outerShdw>
                </a:effectLst>
              </a:rPr>
              <a:t>#5</a:t>
            </a:r>
            <a:r>
              <a:rPr lang="en-US" sz="3200" b="1" spc="50" dirty="0" smtClean="0">
                <a:ln w="11430"/>
                <a:solidFill>
                  <a:srgbClr val="FF0000"/>
                </a:solidFill>
                <a:effectLst>
                  <a:outerShdw blurRad="76200" dist="50800" dir="5400000" algn="tl" rotWithShape="0">
                    <a:srgbClr val="000000">
                      <a:alpha val="65000"/>
                    </a:srgbClr>
                  </a:outerShdw>
                </a:effectLst>
              </a:rPr>
              <a:t>b</a:t>
            </a:r>
          </a:p>
        </p:txBody>
      </p:sp>
      <p:sp>
        <p:nvSpPr>
          <p:cNvPr id="46" name="Title 1"/>
          <p:cNvSpPr txBox="1">
            <a:spLocks/>
          </p:cNvSpPr>
          <p:nvPr/>
        </p:nvSpPr>
        <p:spPr>
          <a:xfrm>
            <a:off x="4087189" y="1683150"/>
            <a:ext cx="3505199"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spc="50" dirty="0" smtClean="0">
                <a:ln w="11430"/>
                <a:solidFill>
                  <a:srgbClr val="FF0000"/>
                </a:solidFill>
                <a:effectLst>
                  <a:glow rad="127000">
                    <a:schemeClr val="accent2">
                      <a:lumMod val="20000"/>
                      <a:lumOff val="80000"/>
                    </a:schemeClr>
                  </a:glow>
                  <a:outerShdw blurRad="76200" dist="50800" dir="5400000" algn="tl" rotWithShape="0">
                    <a:srgbClr val="000000">
                      <a:alpha val="65000"/>
                    </a:srgbClr>
                  </a:outerShdw>
                </a:effectLst>
              </a:rPr>
              <a:t>Huge </a:t>
            </a:r>
            <a:r>
              <a:rPr lang="en-US" sz="2800" spc="50" dirty="0" smtClean="0">
                <a:ln w="11430"/>
                <a:solidFill>
                  <a:srgbClr val="FF0000"/>
                </a:solidFill>
                <a:effectLst>
                  <a:glow rad="127000">
                    <a:schemeClr val="accent2">
                      <a:lumMod val="20000"/>
                      <a:lumOff val="80000"/>
                    </a:schemeClr>
                  </a:glow>
                  <a:outerShdw blurRad="76200" dist="50800" dir="5400000" algn="tl" rotWithShape="0">
                    <a:srgbClr val="000000">
                      <a:alpha val="65000"/>
                    </a:srgbClr>
                  </a:outerShdw>
                  <a:reflection blurRad="6350" stA="50000" endA="300" endPos="50000" dist="60007" dir="5400000" sy="-100000" algn="bl" rotWithShape="0"/>
                </a:effectLst>
              </a:rPr>
              <a:t>Counterfeit</a:t>
            </a:r>
            <a:r>
              <a:rPr lang="en-US" sz="2800" spc="50" dirty="0" smtClean="0">
                <a:ln w="11430"/>
                <a:solidFill>
                  <a:srgbClr val="FF0000"/>
                </a:solidFill>
                <a:effectLst>
                  <a:glow rad="127000">
                    <a:schemeClr val="accent2">
                      <a:lumMod val="20000"/>
                      <a:lumOff val="80000"/>
                    </a:schemeClr>
                  </a:glow>
                  <a:outerShdw blurRad="76200" dist="50800" dir="5400000" algn="tl" rotWithShape="0">
                    <a:srgbClr val="000000">
                      <a:alpha val="65000"/>
                    </a:srgbClr>
                  </a:outerShdw>
                </a:effectLst>
              </a:rPr>
              <a:t> </a:t>
            </a:r>
            <a:endParaRPr lang="en-US" sz="1200" spc="50" dirty="0">
              <a:ln w="11430"/>
              <a:solidFill>
                <a:srgbClr val="FF0000"/>
              </a:solidFill>
              <a:effectLst>
                <a:outerShdw blurRad="76200" dist="50800" dir="5400000" algn="tl" rotWithShape="0">
                  <a:srgbClr val="000000">
                    <a:alpha val="65000"/>
                  </a:srgbClr>
                </a:outerShdw>
              </a:effectLst>
            </a:endParaRPr>
          </a:p>
        </p:txBody>
      </p:sp>
      <p:pic>
        <p:nvPicPr>
          <p:cNvPr id="43" name="Picture 11" descr="C:\Users\Rae\Desktop\Art on Desktop\white man clip art\makr x pn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87452" y="3423801"/>
            <a:ext cx="388089" cy="44353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7924800" y="2133600"/>
            <a:ext cx="1148205" cy="1359807"/>
          </a:xfrm>
          <a:prstGeom prst="ellipse">
            <a:avLst/>
          </a:prstGeom>
          <a:ln w="63500" cap="rnd">
            <a:gradFill flip="none" rotWithShape="1">
              <a:gsLst>
                <a:gs pos="0">
                  <a:srgbClr val="0070C0"/>
                </a:gs>
                <a:gs pos="50000">
                  <a:schemeClr val="accent1">
                    <a:tint val="44500"/>
                    <a:satMod val="160000"/>
                  </a:schemeClr>
                </a:gs>
                <a:gs pos="80000">
                  <a:srgbClr val="4F2270"/>
                </a:gs>
              </a:gsLst>
              <a:lin ang="16200000" scaled="1"/>
              <a:tileRect/>
            </a:gra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4049089" y="2252849"/>
            <a:ext cx="192024" cy="938719"/>
          </a:xfrm>
          <a:prstGeom prst="rect">
            <a:avLst/>
          </a:prstGeom>
          <a:solidFill>
            <a:schemeClr val="bg2">
              <a:lumMod val="90000"/>
            </a:schemeClr>
          </a:solidFill>
          <a:scene3d>
            <a:camera prst="orthographicFront"/>
            <a:lightRig rig="threePt" dir="t"/>
          </a:scene3d>
          <a:sp3d>
            <a:bevelT/>
          </a:sp3d>
        </p:spPr>
        <p:txBody>
          <a:bodyPr wrap="square" rtlCol="0">
            <a:spAutoFit/>
          </a:bodyPr>
          <a:lstStyle/>
          <a:p>
            <a:pPr algn="ctr"/>
            <a:r>
              <a:rPr lang="en-US" sz="1100" b="1" dirty="0" smtClean="0"/>
              <a:t>START</a:t>
            </a:r>
            <a:endParaRPr lang="en-US" sz="1100" b="1" dirty="0"/>
          </a:p>
        </p:txBody>
      </p:sp>
      <p:sp>
        <p:nvSpPr>
          <p:cNvPr id="30" name="Right Arrow 29"/>
          <p:cNvSpPr/>
          <p:nvPr/>
        </p:nvSpPr>
        <p:spPr>
          <a:xfrm>
            <a:off x="24384" y="3420032"/>
            <a:ext cx="966216" cy="304800"/>
          </a:xfrm>
          <a:prstGeom prst="rightArrow">
            <a:avLst/>
          </a:prstGeom>
          <a:gradFill flip="none" rotWithShape="1">
            <a:gsLst>
              <a:gs pos="0">
                <a:srgbClr val="FFF200"/>
              </a:gs>
              <a:gs pos="45000">
                <a:srgbClr val="FF7A00"/>
              </a:gs>
              <a:gs pos="70000">
                <a:srgbClr val="FF0300"/>
              </a:gs>
              <a:gs pos="100000">
                <a:srgbClr val="4D0808"/>
              </a:gs>
            </a:gsLst>
            <a:lin ang="13500000" scaled="1"/>
            <a:tileRect/>
          </a:gradFill>
          <a:ln>
            <a:solidFill>
              <a:srgbClr val="7030A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effectLst>
                  <a:glow rad="101600">
                    <a:schemeClr val="tx1">
                      <a:lumMod val="85000"/>
                      <a:lumOff val="15000"/>
                    </a:schemeClr>
                  </a:glow>
                </a:effectLst>
              </a:rPr>
              <a:t>THEN  -</a:t>
            </a:r>
            <a:endParaRPr lang="en-US" dirty="0"/>
          </a:p>
        </p:txBody>
      </p:sp>
      <p:sp>
        <p:nvSpPr>
          <p:cNvPr id="32" name="Right Arrow 31"/>
          <p:cNvSpPr/>
          <p:nvPr/>
        </p:nvSpPr>
        <p:spPr>
          <a:xfrm>
            <a:off x="7735824" y="2740496"/>
            <a:ext cx="1059812" cy="304800"/>
          </a:xfrm>
          <a:prstGeom prst="rightArrow">
            <a:avLst/>
          </a:prstGeom>
          <a:gradFill flip="none" rotWithShape="1">
            <a:gsLst>
              <a:gs pos="0">
                <a:srgbClr val="FFF200"/>
              </a:gs>
              <a:gs pos="45000">
                <a:srgbClr val="FF7A00"/>
              </a:gs>
              <a:gs pos="70000">
                <a:srgbClr val="FF0300"/>
              </a:gs>
              <a:gs pos="100000">
                <a:srgbClr val="4D0808"/>
              </a:gs>
            </a:gsLst>
            <a:lin ang="13500000" scaled="1"/>
            <a:tileRect/>
          </a:gradFill>
          <a:ln>
            <a:solidFill>
              <a:srgbClr val="7030A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effectLst>
                  <a:glow rad="101600">
                    <a:schemeClr val="tx1">
                      <a:lumMod val="85000"/>
                      <a:lumOff val="15000"/>
                    </a:schemeClr>
                  </a:glow>
                </a:effectLst>
              </a:rPr>
              <a:t>WAIT</a:t>
            </a:r>
            <a:r>
              <a:rPr lang="en-US" dirty="0" smtClean="0">
                <a:solidFill>
                  <a:schemeClr val="bg1"/>
                </a:solidFill>
                <a:effectLst>
                  <a:glow rad="101600">
                    <a:schemeClr val="tx1">
                      <a:lumMod val="85000"/>
                      <a:lumOff val="15000"/>
                    </a:schemeClr>
                  </a:glow>
                </a:effectLst>
              </a:rPr>
              <a:t> …</a:t>
            </a:r>
            <a:endParaRPr lang="en-US" dirty="0">
              <a:solidFill>
                <a:schemeClr val="bg1"/>
              </a:solidFill>
              <a:effectLst>
                <a:glow rad="101600">
                  <a:schemeClr val="tx1">
                    <a:lumMod val="85000"/>
                    <a:lumOff val="15000"/>
                  </a:schemeClr>
                </a:glow>
              </a:effectLst>
            </a:endParaRPr>
          </a:p>
        </p:txBody>
      </p:sp>
      <p:sp>
        <p:nvSpPr>
          <p:cNvPr id="39" name="TextBox 38"/>
          <p:cNvSpPr txBox="1"/>
          <p:nvPr/>
        </p:nvSpPr>
        <p:spPr>
          <a:xfrm>
            <a:off x="457200" y="6019800"/>
            <a:ext cx="8338436" cy="707886"/>
          </a:xfrm>
          <a:prstGeom prst="rect">
            <a:avLst/>
          </a:prstGeom>
          <a:solidFill>
            <a:schemeClr val="accent4">
              <a:lumMod val="20000"/>
              <a:lumOff val="80000"/>
            </a:schemeClr>
          </a:solidFill>
          <a:scene3d>
            <a:camera prst="orthographicFront"/>
            <a:lightRig rig="threePt" dir="t"/>
          </a:scene3d>
          <a:sp3d>
            <a:bevelT/>
          </a:sp3d>
        </p:spPr>
        <p:txBody>
          <a:bodyPr wrap="square" rtlCol="0">
            <a:spAutoFit/>
            <a:sp3d extrusionH="57150">
              <a:bevelT h="25400" prst="softRound"/>
            </a:sp3d>
          </a:bodyPr>
          <a:lstStyle/>
          <a:p>
            <a:pPr algn="ctr"/>
            <a:r>
              <a:rPr lang="en-US" sz="2000" b="1" dirty="0" smtClean="0">
                <a:solidFill>
                  <a:schemeClr val="accent2">
                    <a:lumMod val="40000"/>
                    <a:lumOff val="60000"/>
                  </a:schemeClr>
                </a:solidFill>
                <a:effectLst>
                  <a:glow rad="101600">
                    <a:schemeClr val="tx1">
                      <a:lumMod val="85000"/>
                      <a:lumOff val="15000"/>
                    </a:schemeClr>
                  </a:glow>
                </a:effectLst>
                <a:latin typeface="Comic Sans MS" pitchFamily="66" charset="0"/>
              </a:rPr>
              <a:t>The 1</a:t>
            </a:r>
            <a:r>
              <a:rPr lang="en-US" sz="2000" b="1" baseline="30000" dirty="0" smtClean="0">
                <a:solidFill>
                  <a:schemeClr val="accent2">
                    <a:lumMod val="40000"/>
                    <a:lumOff val="60000"/>
                  </a:schemeClr>
                </a:solidFill>
                <a:effectLst>
                  <a:glow rad="101600">
                    <a:schemeClr val="tx1">
                      <a:lumMod val="85000"/>
                      <a:lumOff val="15000"/>
                    </a:schemeClr>
                  </a:glow>
                </a:effectLst>
                <a:latin typeface="Comic Sans MS" pitchFamily="66" charset="0"/>
              </a:rPr>
              <a:t>st</a:t>
            </a:r>
            <a:r>
              <a:rPr lang="en-US" sz="2000" b="1" dirty="0" smtClean="0">
                <a:solidFill>
                  <a:schemeClr val="accent2">
                    <a:lumMod val="40000"/>
                    <a:lumOff val="60000"/>
                  </a:schemeClr>
                </a:solidFill>
                <a:effectLst>
                  <a:glow rad="101600">
                    <a:schemeClr val="tx1">
                      <a:lumMod val="85000"/>
                      <a:lumOff val="15000"/>
                    </a:schemeClr>
                  </a:glow>
                </a:effectLst>
                <a:latin typeface="Comic Sans MS" pitchFamily="66" charset="0"/>
              </a:rPr>
              <a:t> cycle of the week is the correct day for </a:t>
            </a:r>
            <a:r>
              <a:rPr lang="en-US" sz="2000" b="1" u="sng" dirty="0" smtClean="0">
                <a:solidFill>
                  <a:schemeClr val="accent2">
                    <a:lumMod val="40000"/>
                    <a:lumOff val="60000"/>
                  </a:schemeClr>
                </a:solidFill>
                <a:effectLst>
                  <a:glow rad="101600">
                    <a:schemeClr val="tx1">
                      <a:lumMod val="85000"/>
                      <a:lumOff val="15000"/>
                    </a:schemeClr>
                  </a:glow>
                </a:effectLst>
                <a:latin typeface="Comic Sans MS" pitchFamily="66" charset="0"/>
              </a:rPr>
              <a:t>a</a:t>
            </a:r>
            <a:r>
              <a:rPr lang="en-US" sz="2000" b="1" dirty="0" smtClean="0">
                <a:solidFill>
                  <a:schemeClr val="accent2">
                    <a:lumMod val="40000"/>
                    <a:lumOff val="60000"/>
                  </a:schemeClr>
                </a:solidFill>
                <a:effectLst>
                  <a:glow rad="101600">
                    <a:schemeClr val="tx1">
                      <a:lumMod val="85000"/>
                      <a:lumOff val="15000"/>
                    </a:schemeClr>
                  </a:glow>
                </a:effectLst>
                <a:latin typeface="Comic Sans MS" pitchFamily="66" charset="0"/>
              </a:rPr>
              <a:t> Wave Sheaf – it’s just </a:t>
            </a:r>
            <a:r>
              <a:rPr lang="en-US" sz="2000" b="1" dirty="0">
                <a:solidFill>
                  <a:schemeClr val="accent2">
                    <a:lumMod val="40000"/>
                    <a:lumOff val="60000"/>
                  </a:schemeClr>
                </a:solidFill>
                <a:effectLst>
                  <a:glow rad="101600">
                    <a:schemeClr val="tx1">
                      <a:lumMod val="85000"/>
                      <a:lumOff val="15000"/>
                    </a:schemeClr>
                  </a:glow>
                </a:effectLst>
                <a:latin typeface="Comic Sans MS" pitchFamily="66" charset="0"/>
              </a:rPr>
              <a:t>that </a:t>
            </a:r>
            <a:r>
              <a:rPr lang="en-US" sz="2000" b="1" dirty="0">
                <a:ln>
                  <a:solidFill>
                    <a:sysClr val="windowText" lastClr="000000"/>
                  </a:solidFill>
                </a:ln>
                <a:solidFill>
                  <a:schemeClr val="accent2">
                    <a:lumMod val="40000"/>
                    <a:lumOff val="60000"/>
                  </a:schemeClr>
                </a:solidFill>
                <a:effectLst>
                  <a:glow rad="101600">
                    <a:srgbClr val="00FF00"/>
                  </a:glow>
                </a:effectLst>
                <a:latin typeface="Comic Sans MS" pitchFamily="66" charset="0"/>
              </a:rPr>
              <a:t>Enoch is a week late </a:t>
            </a:r>
            <a:r>
              <a:rPr lang="en-US" sz="2000" b="1" dirty="0">
                <a:solidFill>
                  <a:schemeClr val="accent2">
                    <a:lumMod val="40000"/>
                    <a:lumOff val="60000"/>
                  </a:schemeClr>
                </a:solidFill>
                <a:effectLst>
                  <a:glow rad="101600">
                    <a:schemeClr val="tx1">
                      <a:lumMod val="85000"/>
                      <a:lumOff val="15000"/>
                    </a:schemeClr>
                  </a:glow>
                </a:effectLst>
                <a:latin typeface="Comic Sans MS" pitchFamily="66" charset="0"/>
              </a:rPr>
              <a:t>for </a:t>
            </a:r>
            <a:r>
              <a:rPr lang="en-US" sz="2000" b="1" dirty="0" smtClean="0">
                <a:solidFill>
                  <a:schemeClr val="accent2">
                    <a:lumMod val="40000"/>
                    <a:lumOff val="60000"/>
                  </a:schemeClr>
                </a:solidFill>
                <a:effectLst>
                  <a:glow rad="101600">
                    <a:schemeClr val="tx1">
                      <a:lumMod val="85000"/>
                      <a:lumOff val="15000"/>
                    </a:schemeClr>
                  </a:glow>
                </a:effectLst>
                <a:latin typeface="Comic Sans MS" pitchFamily="66" charset="0"/>
              </a:rPr>
              <a:t>the anti-type event!</a:t>
            </a:r>
            <a:endParaRPr lang="en-US" sz="2000" b="1" dirty="0">
              <a:solidFill>
                <a:schemeClr val="accent2">
                  <a:lumMod val="40000"/>
                  <a:lumOff val="60000"/>
                </a:schemeClr>
              </a:solidFill>
              <a:effectLst>
                <a:glow rad="101600">
                  <a:schemeClr val="tx1">
                    <a:lumMod val="85000"/>
                    <a:lumOff val="15000"/>
                  </a:schemeClr>
                </a:glow>
              </a:effectLst>
              <a:latin typeface="Comic Sans MS" pitchFamily="66" charset="0"/>
            </a:endParaRPr>
          </a:p>
        </p:txBody>
      </p:sp>
      <p:sp>
        <p:nvSpPr>
          <p:cNvPr id="20" name="TextBox 19"/>
          <p:cNvSpPr txBox="1"/>
          <p:nvPr/>
        </p:nvSpPr>
        <p:spPr>
          <a:xfrm>
            <a:off x="1828800" y="3682497"/>
            <a:ext cx="4993070" cy="2246769"/>
          </a:xfrm>
          <a:prstGeom prst="rect">
            <a:avLst/>
          </a:prstGeom>
          <a:gradFill flip="none" rotWithShape="1">
            <a:gsLst>
              <a:gs pos="0">
                <a:srgbClr val="DDEBCF"/>
              </a:gs>
              <a:gs pos="50000">
                <a:srgbClr val="9CB86E"/>
              </a:gs>
              <a:gs pos="100000">
                <a:srgbClr val="156B13"/>
              </a:gs>
            </a:gsLst>
            <a:lin ang="5400000" scaled="1"/>
            <a:tileRect/>
          </a:gradFill>
          <a:scene3d>
            <a:camera prst="orthographicFront"/>
            <a:lightRig rig="threePt" dir="t"/>
          </a:scene3d>
          <a:sp3d>
            <a:bevelT/>
          </a:sp3d>
        </p:spPr>
        <p:txBody>
          <a:bodyPr wrap="square" rtlCol="0">
            <a:spAutoFit/>
          </a:bodyPr>
          <a:lstStyle/>
          <a:p>
            <a:r>
              <a:rPr lang="en-US" sz="2000" b="1" dirty="0" smtClean="0">
                <a:solidFill>
                  <a:srgbClr val="FFFF00"/>
                </a:solidFill>
                <a:effectLst>
                  <a:glow rad="101600">
                    <a:schemeClr val="tx1">
                      <a:lumMod val="85000"/>
                      <a:lumOff val="15000"/>
                    </a:schemeClr>
                  </a:glow>
                </a:effectLst>
                <a:latin typeface="Comic Sans MS" pitchFamily="66" charset="0"/>
              </a:rPr>
              <a:t>Other Serious Concerns with  </a:t>
            </a:r>
            <a:br>
              <a:rPr lang="en-US" sz="2000" b="1" dirty="0" smtClean="0">
                <a:solidFill>
                  <a:srgbClr val="FFFF00"/>
                </a:solidFill>
                <a:effectLst>
                  <a:glow rad="101600">
                    <a:schemeClr val="tx1">
                      <a:lumMod val="85000"/>
                      <a:lumOff val="15000"/>
                    </a:schemeClr>
                  </a:glow>
                </a:effectLst>
                <a:latin typeface="Comic Sans MS" pitchFamily="66" charset="0"/>
              </a:rPr>
            </a:br>
            <a:r>
              <a:rPr lang="en-US" sz="2000" b="1" dirty="0" smtClean="0">
                <a:solidFill>
                  <a:srgbClr val="FFFF00"/>
                </a:solidFill>
                <a:effectLst>
                  <a:glow rad="101600">
                    <a:schemeClr val="tx1">
                      <a:lumMod val="85000"/>
                      <a:lumOff val="15000"/>
                    </a:schemeClr>
                  </a:glow>
                </a:effectLst>
                <a:latin typeface="Comic Sans MS" pitchFamily="66" charset="0"/>
              </a:rPr>
              <a:t>Enoch’s calendar: </a:t>
            </a:r>
          </a:p>
          <a:p>
            <a:pPr marL="342900" indent="-342900">
              <a:buFont typeface="Arial" pitchFamily="34" charset="0"/>
              <a:buChar char="•"/>
            </a:pPr>
            <a:r>
              <a:rPr lang="en-US" sz="2000" b="1" dirty="0">
                <a:solidFill>
                  <a:srgbClr val="92D050"/>
                </a:solidFill>
                <a:effectLst>
                  <a:glow rad="101600">
                    <a:schemeClr val="tx1">
                      <a:lumMod val="85000"/>
                      <a:lumOff val="15000"/>
                    </a:schemeClr>
                  </a:glow>
                </a:effectLst>
              </a:rPr>
              <a:t>Abib 26 Wave Sheaf Ascension </a:t>
            </a:r>
            <a:r>
              <a:rPr lang="en-US" sz="2000" b="1" dirty="0" smtClean="0">
                <a:solidFill>
                  <a:srgbClr val="92D050"/>
                </a:solidFill>
                <a:effectLst>
                  <a:glow rad="101600">
                    <a:schemeClr val="tx1">
                      <a:lumMod val="85000"/>
                      <a:lumOff val="15000"/>
                    </a:schemeClr>
                  </a:glow>
                </a:effectLst>
              </a:rPr>
              <a:t/>
            </a:r>
            <a:br>
              <a:rPr lang="en-US" sz="2000" b="1" dirty="0" smtClean="0">
                <a:solidFill>
                  <a:srgbClr val="92D050"/>
                </a:solidFill>
                <a:effectLst>
                  <a:glow rad="101600">
                    <a:schemeClr val="tx1">
                      <a:lumMod val="85000"/>
                      <a:lumOff val="15000"/>
                    </a:schemeClr>
                  </a:glow>
                </a:effectLst>
              </a:rPr>
            </a:br>
            <a:r>
              <a:rPr lang="en-US" sz="2000" b="1" dirty="0" smtClean="0">
                <a:solidFill>
                  <a:srgbClr val="C00000"/>
                </a:solidFill>
                <a:effectLst>
                  <a:glow rad="101600">
                    <a:srgbClr val="FFFF00"/>
                  </a:glow>
                </a:effectLst>
              </a:rPr>
              <a:t>is on hold until </a:t>
            </a:r>
            <a:r>
              <a:rPr lang="en-US" sz="2000" b="1" dirty="0">
                <a:solidFill>
                  <a:srgbClr val="C00000"/>
                </a:solidFill>
                <a:effectLst>
                  <a:glow rad="101600">
                    <a:srgbClr val="FFFF00"/>
                  </a:glow>
                </a:effectLst>
              </a:rPr>
              <a:t>another 8 days </a:t>
            </a:r>
            <a:r>
              <a:rPr lang="en-US" sz="2000" b="1" dirty="0" smtClean="0">
                <a:solidFill>
                  <a:srgbClr val="C00000"/>
                </a:solidFill>
                <a:effectLst>
                  <a:glow rad="101600">
                    <a:srgbClr val="FFFF00"/>
                  </a:glow>
                </a:effectLst>
              </a:rPr>
              <a:t>pass.</a:t>
            </a:r>
          </a:p>
          <a:p>
            <a:pPr marL="342900" indent="-342900">
              <a:buFont typeface="Arial" pitchFamily="34" charset="0"/>
              <a:buChar char="•"/>
            </a:pPr>
            <a:r>
              <a:rPr lang="en-US" sz="2000" b="1" dirty="0" smtClean="0">
                <a:solidFill>
                  <a:srgbClr val="C00000"/>
                </a:solidFill>
                <a:effectLst>
                  <a:glow rad="101600">
                    <a:srgbClr val="FFFF00"/>
                  </a:glow>
                </a:effectLst>
              </a:rPr>
              <a:t>Why Enoch?</a:t>
            </a:r>
            <a:r>
              <a:rPr lang="en-US" sz="2000" b="1" dirty="0" smtClean="0">
                <a:solidFill>
                  <a:srgbClr val="0066FF"/>
                </a:solidFill>
                <a:effectLst>
                  <a:glow rad="101600">
                    <a:srgbClr val="FFFF00"/>
                  </a:glow>
                </a:effectLst>
              </a:rPr>
              <a:t>  “Yahusha</a:t>
            </a:r>
            <a:r>
              <a:rPr lang="en-US" sz="2000" b="1" dirty="0" smtClean="0">
                <a:solidFill>
                  <a:srgbClr val="C00000"/>
                </a:solidFill>
                <a:effectLst>
                  <a:glow rad="101600">
                    <a:srgbClr val="FFFF00"/>
                  </a:glow>
                </a:effectLst>
              </a:rPr>
              <a:t> </a:t>
            </a:r>
            <a:r>
              <a:rPr lang="en-US" sz="2000" b="1" dirty="0">
                <a:solidFill>
                  <a:srgbClr val="0066FF"/>
                </a:solidFill>
                <a:effectLst>
                  <a:glow rad="101600">
                    <a:srgbClr val="FFFF00"/>
                  </a:glow>
                </a:effectLst>
              </a:rPr>
              <a:t>must refrain </a:t>
            </a:r>
            <a:r>
              <a:rPr lang="en-US" sz="2000" b="1" dirty="0" smtClean="0">
                <a:solidFill>
                  <a:srgbClr val="0066FF"/>
                </a:solidFill>
                <a:effectLst>
                  <a:glow rad="101600">
                    <a:srgbClr val="FFFF00"/>
                  </a:glow>
                </a:effectLst>
              </a:rPr>
              <a:t>from </a:t>
            </a:r>
            <a:r>
              <a:rPr lang="en-US" sz="2000" b="1" dirty="0">
                <a:solidFill>
                  <a:srgbClr val="0066FF"/>
                </a:solidFill>
                <a:effectLst>
                  <a:glow rad="101600">
                    <a:srgbClr val="FFFF00"/>
                  </a:glow>
                </a:effectLst>
              </a:rPr>
              <a:t>human touch to not contaminate His pure </a:t>
            </a:r>
            <a:r>
              <a:rPr lang="en-US" sz="2000" b="1" dirty="0" smtClean="0">
                <a:solidFill>
                  <a:srgbClr val="0066FF"/>
                </a:solidFill>
                <a:effectLst>
                  <a:glow rad="101600">
                    <a:srgbClr val="FFFF00"/>
                  </a:glow>
                </a:effectLst>
              </a:rPr>
              <a:t>offering before Abib 26.”  </a:t>
            </a:r>
            <a:r>
              <a:rPr lang="en-US" sz="2000" b="1" dirty="0" smtClean="0">
                <a:solidFill>
                  <a:srgbClr val="C00000"/>
                </a:solidFill>
                <a:effectLst>
                  <a:glow rad="101600">
                    <a:srgbClr val="FFFF00"/>
                  </a:glow>
                </a:effectLst>
              </a:rPr>
              <a:t>Really?</a:t>
            </a:r>
            <a:endParaRPr lang="en-US" sz="2000" b="1" dirty="0">
              <a:solidFill>
                <a:srgbClr val="C00000"/>
              </a:solidFill>
              <a:effectLst>
                <a:glow rad="101600">
                  <a:srgbClr val="FFFF00"/>
                </a:glow>
              </a:effectLst>
            </a:endParaRPr>
          </a:p>
        </p:txBody>
      </p:sp>
      <p:pic>
        <p:nvPicPr>
          <p:cNvPr id="24" name="Picture 5" descr="C:\Users\Rae\Desktop\Art on Desktop\white man clip art\3d white people\png\3d quiz wrong 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69609" y="3147956"/>
            <a:ext cx="1621791" cy="1621791"/>
          </a:xfrm>
          <a:prstGeom prst="rect">
            <a:avLst/>
          </a:prstGeom>
          <a:noFill/>
          <a:effectLst>
            <a:glow rad="88900">
              <a:srgbClr val="FFFF00"/>
            </a:glow>
          </a:effectLst>
          <a:extLst>
            <a:ext uri="{909E8E84-426E-40DD-AFC4-6F175D3DCCD1}">
              <a14:hiddenFill xmlns:a14="http://schemas.microsoft.com/office/drawing/2010/main">
                <a:solidFill>
                  <a:srgbClr val="FFFFFF"/>
                </a:solidFill>
              </a14:hiddenFill>
            </a:ext>
          </a:extLst>
        </p:spPr>
      </p:pic>
      <p:sp>
        <p:nvSpPr>
          <p:cNvPr id="25" name="Title 1"/>
          <p:cNvSpPr txBox="1">
            <a:spLocks/>
          </p:cNvSpPr>
          <p:nvPr/>
        </p:nvSpPr>
        <p:spPr>
          <a:xfrm>
            <a:off x="-4825" y="11575"/>
            <a:ext cx="9148825" cy="1371600"/>
          </a:xfrm>
          <a:prstGeom prst="rect">
            <a:avLst/>
          </a:prstGeom>
          <a:gradFill flip="none" rotWithShape="1">
            <a:gsLst>
              <a:gs pos="0">
                <a:srgbClr val="DDEBCF"/>
              </a:gs>
              <a:gs pos="50000">
                <a:srgbClr val="9CB86E"/>
              </a:gs>
              <a:gs pos="100000">
                <a:srgbClr val="156B13"/>
              </a:gs>
            </a:gsLst>
            <a:lin ang="16200000" scaled="1"/>
            <a:tileRect/>
          </a:gradFill>
          <a:scene3d>
            <a:camera prst="orthographicFront"/>
            <a:lightRig rig="soft" dir="tl">
              <a:rot lat="0" lon="0" rev="0"/>
            </a:lightRig>
          </a:scene3d>
          <a:sp3d>
            <a:bevelT/>
          </a:sp3d>
        </p:spPr>
        <p:txBody>
          <a:bodyPr>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spc="50" dirty="0" smtClean="0">
                <a:ln w="11430"/>
                <a:solidFill>
                  <a:srgbClr val="00FF00"/>
                </a:solidFill>
                <a:effectLst>
                  <a:outerShdw blurRad="76200" dist="50800" dir="5400000" algn="tl" rotWithShape="0">
                    <a:srgbClr val="000000">
                      <a:alpha val="65000"/>
                    </a:srgbClr>
                  </a:outerShdw>
                </a:effectLst>
              </a:rPr>
              <a:t>Charting Enoch’s Evidence for:</a:t>
            </a:r>
            <a:br>
              <a:rPr lang="en-US" sz="4000" spc="50" dirty="0" smtClean="0">
                <a:ln w="11430"/>
                <a:solidFill>
                  <a:srgbClr val="00FF00"/>
                </a:solidFill>
                <a:effectLst>
                  <a:outerShdw blurRad="76200" dist="50800" dir="5400000" algn="tl" rotWithShape="0">
                    <a:srgbClr val="000000">
                      <a:alpha val="65000"/>
                    </a:srgbClr>
                  </a:outerShdw>
                </a:effectLst>
              </a:rPr>
            </a:br>
            <a:r>
              <a:rPr lang="en-US" sz="3200" spc="50" dirty="0" smtClean="0">
                <a:ln w="11430"/>
                <a:solidFill>
                  <a:srgbClr val="FF0000"/>
                </a:solidFill>
                <a:effectLst>
                  <a:outerShdw blurRad="76200" dist="50800" dir="5400000" algn="tl" rotWithShape="0">
                    <a:srgbClr val="000000">
                      <a:alpha val="65000"/>
                    </a:srgbClr>
                  </a:outerShdw>
                </a:effectLst>
              </a:rPr>
              <a:t> T</a:t>
            </a:r>
            <a:r>
              <a:rPr lang="en-US" sz="2400" spc="50" dirty="0" smtClean="0">
                <a:ln w="11430"/>
                <a:solidFill>
                  <a:srgbClr val="FF0000"/>
                </a:solidFill>
                <a:effectLst>
                  <a:outerShdw blurRad="76200" dist="50800" dir="5400000" algn="tl" rotWithShape="0">
                    <a:srgbClr val="000000">
                      <a:alpha val="65000"/>
                    </a:srgbClr>
                  </a:outerShdw>
                </a:effectLst>
              </a:rPr>
              <a:t>UE</a:t>
            </a:r>
            <a:r>
              <a:rPr lang="en-US" sz="3200" spc="50" dirty="0" smtClean="0">
                <a:ln w="11430"/>
                <a:solidFill>
                  <a:srgbClr val="FF0000"/>
                </a:solidFill>
                <a:effectLst>
                  <a:outerShdw blurRad="76200" dist="50800" dir="5400000" algn="tl" rotWithShape="0">
                    <a:srgbClr val="000000">
                      <a:alpha val="65000"/>
                    </a:srgbClr>
                  </a:outerShdw>
                </a:effectLst>
              </a:rPr>
              <a:t> </a:t>
            </a:r>
            <a:r>
              <a:rPr lang="en-US" sz="4000" spc="50" dirty="0" smtClean="0">
                <a:ln w="11430"/>
                <a:solidFill>
                  <a:srgbClr val="FF0000"/>
                </a:solidFill>
                <a:effectLst>
                  <a:outerShdw blurRad="76200" dist="50800" dir="5400000" algn="tl" rotWithShape="0">
                    <a:srgbClr val="000000">
                      <a:alpha val="65000"/>
                    </a:srgbClr>
                  </a:outerShdw>
                </a:effectLst>
              </a:rPr>
              <a:t>Passover</a:t>
            </a:r>
            <a:r>
              <a:rPr lang="en-US" sz="4400" spc="50" dirty="0" smtClean="0">
                <a:ln w="11430"/>
                <a:solidFill>
                  <a:srgbClr val="FF0000"/>
                </a:solidFill>
                <a:effectLst>
                  <a:outerShdw blurRad="76200" dist="50800" dir="5400000" algn="tl" rotWithShape="0">
                    <a:srgbClr val="000000">
                      <a:alpha val="65000"/>
                    </a:srgbClr>
                  </a:outerShdw>
                </a:effectLst>
              </a:rPr>
              <a:t> </a:t>
            </a:r>
            <a:r>
              <a:rPr lang="en-US" sz="4000" spc="50" dirty="0" smtClean="0">
                <a:ln w="11430"/>
                <a:solidFill>
                  <a:srgbClr val="8C4C64"/>
                </a:solidFill>
                <a:effectLst>
                  <a:outerShdw blurRad="76200" dist="50800" dir="5400000" algn="tl" rotWithShape="0">
                    <a:srgbClr val="000000">
                      <a:alpha val="65000"/>
                    </a:srgbClr>
                  </a:outerShdw>
                </a:effectLst>
              </a:rPr>
              <a:t>&amp;</a:t>
            </a:r>
            <a:r>
              <a:rPr lang="en-US" sz="4400" spc="50" dirty="0" smtClean="0">
                <a:ln w="11430"/>
                <a:solidFill>
                  <a:srgbClr val="8C4C64"/>
                </a:solidFill>
                <a:effectLst>
                  <a:outerShdw blurRad="76200" dist="50800" dir="5400000" algn="tl" rotWithShape="0">
                    <a:srgbClr val="000000">
                      <a:alpha val="65000"/>
                    </a:srgbClr>
                  </a:outerShdw>
                </a:effectLst>
              </a:rPr>
              <a:t> </a:t>
            </a:r>
            <a:r>
              <a:rPr lang="en-US" sz="3200" spc="50" dirty="0" smtClean="0">
                <a:ln w="11430"/>
                <a:solidFill>
                  <a:srgbClr val="00B050"/>
                </a:solidFill>
                <a:effectLst>
                  <a:outerShdw blurRad="76200" dist="50800" dir="5400000" algn="tl" rotWithShape="0">
                    <a:srgbClr val="000000">
                      <a:alpha val="65000"/>
                    </a:srgbClr>
                  </a:outerShdw>
                </a:effectLst>
              </a:rPr>
              <a:t>A</a:t>
            </a:r>
            <a:r>
              <a:rPr lang="en-US" sz="2400" spc="50" dirty="0" smtClean="0">
                <a:ln w="11430"/>
                <a:solidFill>
                  <a:srgbClr val="00B050"/>
                </a:solidFill>
                <a:effectLst>
                  <a:outerShdw blurRad="76200" dist="50800" dir="5400000" algn="tl" rotWithShape="0">
                    <a:srgbClr val="000000">
                      <a:alpha val="65000"/>
                    </a:srgbClr>
                  </a:outerShdw>
                </a:effectLst>
              </a:rPr>
              <a:t>BIB 26 </a:t>
            </a:r>
            <a:r>
              <a:rPr lang="en-US" sz="4000" spc="50" dirty="0" smtClean="0">
                <a:ln w="11430"/>
                <a:solidFill>
                  <a:srgbClr val="00B050"/>
                </a:solidFill>
                <a:effectLst>
                  <a:outerShdw blurRad="76200" dist="50800" dir="5400000" algn="tl" rotWithShape="0">
                    <a:srgbClr val="000000">
                      <a:alpha val="65000"/>
                    </a:srgbClr>
                  </a:outerShdw>
                </a:effectLst>
              </a:rPr>
              <a:t>Wave Sheaf</a:t>
            </a:r>
            <a:endParaRPr lang="en-US" sz="1200" spc="50" dirty="0">
              <a:ln w="11430"/>
              <a:solidFill>
                <a:srgbClr val="FF0000"/>
              </a:solidFill>
              <a:effectLst>
                <a:outerShdw blurRad="76200" dist="50800" dir="5400000" algn="tl" rotWithShape="0">
                  <a:srgbClr val="000000">
                    <a:alpha val="65000"/>
                  </a:srgbClr>
                </a:outerShdw>
              </a:effectLst>
            </a:endParaRPr>
          </a:p>
        </p:txBody>
      </p:sp>
      <p:sp>
        <p:nvSpPr>
          <p:cNvPr id="23" name="Rounded Rectangle 22"/>
          <p:cNvSpPr/>
          <p:nvPr/>
        </p:nvSpPr>
        <p:spPr>
          <a:xfrm>
            <a:off x="2944189" y="1362296"/>
            <a:ext cx="1143000" cy="457200"/>
          </a:xfrm>
          <a:prstGeom prst="roundRect">
            <a:avLst>
              <a:gd name="adj" fmla="val 36000"/>
            </a:avLst>
          </a:prstGeom>
          <a:noFill/>
          <a:ln w="57150">
            <a:gradFill flip="none" rotWithShape="1">
              <a:gsLst>
                <a:gs pos="0">
                  <a:srgbClr val="000000"/>
                </a:gs>
                <a:gs pos="20000">
                  <a:srgbClr val="000040"/>
                </a:gs>
                <a:gs pos="50000">
                  <a:srgbClr val="400040"/>
                </a:gs>
                <a:gs pos="75000">
                  <a:srgbClr val="8F0040"/>
                </a:gs>
                <a:gs pos="89999">
                  <a:srgbClr val="F27300"/>
                </a:gs>
                <a:gs pos="100000">
                  <a:srgbClr val="FFBF00"/>
                </a:gs>
              </a:gsLst>
              <a:lin ang="12600000" scaled="0"/>
              <a:tileRect/>
            </a:gradFill>
          </a:ln>
          <a:effectLst>
            <a:glow rad="762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1" name="Straight Arrow Connector 20"/>
          <p:cNvCxnSpPr/>
          <p:nvPr/>
        </p:nvCxnSpPr>
        <p:spPr>
          <a:xfrm>
            <a:off x="7620762" y="1364850"/>
            <a:ext cx="38100" cy="2740223"/>
          </a:xfrm>
          <a:prstGeom prst="straightConnector1">
            <a:avLst/>
          </a:prstGeom>
          <a:ln w="76200">
            <a:gradFill flip="none" rotWithShape="1">
              <a:gsLst>
                <a:gs pos="0">
                  <a:srgbClr val="A603AB"/>
                </a:gs>
                <a:gs pos="21001">
                  <a:srgbClr val="0819FB"/>
                </a:gs>
                <a:gs pos="51000">
                  <a:srgbClr val="1A8D48"/>
                </a:gs>
                <a:gs pos="68000">
                  <a:srgbClr val="EE3F17"/>
                </a:gs>
                <a:gs pos="88000">
                  <a:srgbClr val="E81766"/>
                </a:gs>
                <a:gs pos="100000">
                  <a:srgbClr val="A603AB"/>
                </a:gs>
              </a:gsLst>
              <a:lin ang="9600000" scaled="0"/>
              <a:tileRect/>
            </a:gradFill>
            <a:headEnd type="diamond" w="med" len="med"/>
            <a:tailEnd type="diamond" w="med" len="med"/>
          </a:ln>
          <a:effectLst>
            <a:glow rad="127000">
              <a:srgbClr val="FFFF00"/>
            </a:glow>
          </a:effectLst>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543800" y="2219321"/>
            <a:ext cx="192024" cy="938719"/>
          </a:xfrm>
          <a:prstGeom prst="rect">
            <a:avLst/>
          </a:prstGeom>
          <a:solidFill>
            <a:schemeClr val="bg2">
              <a:lumMod val="90000"/>
            </a:schemeClr>
          </a:solidFill>
          <a:scene3d>
            <a:camera prst="orthographicFront"/>
            <a:lightRig rig="threePt" dir="t"/>
          </a:scene3d>
          <a:sp3d>
            <a:bevelT/>
          </a:sp3d>
        </p:spPr>
        <p:txBody>
          <a:bodyPr wrap="square" rtlCol="0">
            <a:spAutoFit/>
          </a:bodyPr>
          <a:lstStyle/>
          <a:p>
            <a:pPr algn="ctr"/>
            <a:r>
              <a:rPr lang="en-US" sz="1100" b="1" dirty="0" smtClean="0"/>
              <a:t>RISEN</a:t>
            </a:r>
            <a:endParaRPr lang="en-US" sz="1100" b="1" dirty="0"/>
          </a:p>
        </p:txBody>
      </p:sp>
      <p:sp>
        <p:nvSpPr>
          <p:cNvPr id="29" name="Right Arrow 28"/>
          <p:cNvSpPr/>
          <p:nvPr/>
        </p:nvSpPr>
        <p:spPr>
          <a:xfrm>
            <a:off x="609600" y="3112096"/>
            <a:ext cx="8186036" cy="304800"/>
          </a:xfrm>
          <a:prstGeom prst="rightArrow">
            <a:avLst/>
          </a:prstGeom>
          <a:gradFill flip="none" rotWithShape="1">
            <a:gsLst>
              <a:gs pos="0">
                <a:srgbClr val="FFF200"/>
              </a:gs>
              <a:gs pos="45000">
                <a:srgbClr val="FF7A00"/>
              </a:gs>
              <a:gs pos="70000">
                <a:srgbClr val="FF0300"/>
              </a:gs>
              <a:gs pos="100000">
                <a:srgbClr val="4D0808"/>
              </a:gs>
            </a:gsLst>
            <a:lin ang="13500000" scaled="1"/>
            <a:tileRect/>
          </a:gradFill>
          <a:ln>
            <a:solidFill>
              <a:srgbClr val="7030A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effectLst>
                  <a:glow rad="101600">
                    <a:schemeClr val="tx1">
                      <a:lumMod val="85000"/>
                      <a:lumOff val="15000"/>
                    </a:schemeClr>
                  </a:glow>
                </a:effectLst>
              </a:rPr>
              <a:t>AND WAIT, AND WAIT FOR THIS WHOLE WEEK TO PASS TO ARRIVE AT ASCENSION DAY.</a:t>
            </a:r>
            <a:endParaRPr lang="en-US" sz="1600" b="1" dirty="0">
              <a:solidFill>
                <a:schemeClr val="bg1"/>
              </a:solidFill>
              <a:effectLst>
                <a:glow rad="101600">
                  <a:schemeClr val="tx1">
                    <a:lumMod val="85000"/>
                    <a:lumOff val="15000"/>
                  </a:schemeClr>
                </a:glow>
              </a:effectLst>
            </a:endParaRPr>
          </a:p>
        </p:txBody>
      </p:sp>
      <p:pic>
        <p:nvPicPr>
          <p:cNvPr id="2051" name="Picture 3" descr="C:\Users\Rae\Desktop\SKELETON BONE STRUCTURE.png"/>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588" b="94830" l="3686" r="83784"/>
                    </a14:imgEffect>
                  </a14:imgLayer>
                </a14:imgProps>
              </a:ext>
              <a:ext uri="{28A0092B-C50C-407E-A947-70E740481C1C}">
                <a14:useLocalDpi xmlns:a14="http://schemas.microsoft.com/office/drawing/2010/main"/>
              </a:ext>
            </a:extLst>
          </a:blip>
          <a:srcRect/>
          <a:stretch>
            <a:fillRect/>
          </a:stretch>
        </p:blipFill>
        <p:spPr bwMode="auto">
          <a:xfrm>
            <a:off x="7898267" y="3683419"/>
            <a:ext cx="1340644" cy="25014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21870" y="4560726"/>
            <a:ext cx="1636330" cy="1477328"/>
          </a:xfrm>
          <a:prstGeom prst="rect">
            <a:avLst/>
          </a:prstGeom>
          <a:noFill/>
        </p:spPr>
        <p:txBody>
          <a:bodyPr wrap="square" rtlCol="0">
            <a:spAutoFit/>
          </a:bodyPr>
          <a:lstStyle/>
          <a:p>
            <a:pPr algn="ctr"/>
            <a:r>
              <a:rPr lang="en-US" b="1" dirty="0" smtClean="0">
                <a:effectLst>
                  <a:glow rad="127000">
                    <a:schemeClr val="accent2">
                      <a:lumMod val="60000"/>
                      <a:lumOff val="40000"/>
                    </a:schemeClr>
                  </a:glow>
                </a:effectLst>
              </a:rPr>
              <a:t>Enoch removes the Skeleton Structure of our Salvation!</a:t>
            </a:r>
            <a:endParaRPr lang="en-US" b="1" dirty="0">
              <a:effectLst>
                <a:glow rad="127000">
                  <a:schemeClr val="accent2">
                    <a:lumMod val="60000"/>
                    <a:lumOff val="40000"/>
                  </a:schemeClr>
                </a:glow>
              </a:effectLst>
            </a:endParaRPr>
          </a:p>
        </p:txBody>
      </p:sp>
    </p:spTree>
    <p:extLst>
      <p:ext uri="{BB962C8B-B14F-4D97-AF65-F5344CB8AC3E}">
        <p14:creationId xmlns:p14="http://schemas.microsoft.com/office/powerpoint/2010/main" val="2555041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2000"/>
                                        <p:tgtEl>
                                          <p:spTgt spid="32"/>
                                        </p:tgtEl>
                                      </p:cBhvr>
                                    </p:animEffect>
                                  </p:childTnLst>
                                </p:cTn>
                              </p:par>
                            </p:childTnLst>
                          </p:cTn>
                        </p:par>
                        <p:par>
                          <p:cTn id="8" fill="hold">
                            <p:stCondLst>
                              <p:cond delay="2000"/>
                            </p:stCondLst>
                            <p:childTnLst>
                              <p:par>
                                <p:cTn id="9" presetID="22" presetClass="entr" presetSubtype="8" fill="hold" grpId="0" nodeType="afterEffect">
                                  <p:stCondLst>
                                    <p:cond delay="50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3000"/>
                                        <p:tgtEl>
                                          <p:spTgt spid="29"/>
                                        </p:tgtEl>
                                      </p:cBhvr>
                                    </p:animEffect>
                                  </p:childTnLst>
                                </p:cTn>
                              </p:par>
                              <p:par>
                                <p:cTn id="12" presetID="22" presetClass="entr" presetSubtype="8" fill="hold" nodeType="withEffect">
                                  <p:stCondLst>
                                    <p:cond delay="0"/>
                                  </p:stCondLst>
                                  <p:childTnLst>
                                    <p:set>
                                      <p:cBhvr>
                                        <p:cTn id="13" dur="1" fill="hold">
                                          <p:stCondLst>
                                            <p:cond delay="0"/>
                                          </p:stCondLst>
                                        </p:cTn>
                                        <p:tgtEl>
                                          <p:spTgt spid="20">
                                            <p:txEl>
                                              <p:pRg st="1" end="1"/>
                                            </p:txEl>
                                          </p:spTgt>
                                        </p:tgtEl>
                                        <p:attrNameLst>
                                          <p:attrName>style.visibility</p:attrName>
                                        </p:attrNameLst>
                                      </p:cBhvr>
                                      <p:to>
                                        <p:strVal val="visible"/>
                                      </p:to>
                                    </p:set>
                                    <p:animEffect transition="in" filter="wipe(left)">
                                      <p:cBhvr>
                                        <p:cTn id="14" dur="1750"/>
                                        <p:tgtEl>
                                          <p:spTgt spid="20">
                                            <p:txEl>
                                              <p:pRg st="1" end="1"/>
                                            </p:txEl>
                                          </p:spTgt>
                                        </p:tgtEl>
                                      </p:cBhvr>
                                    </p:animEffect>
                                  </p:childTnLst>
                                </p:cTn>
                              </p:par>
                            </p:childTnLst>
                          </p:cTn>
                        </p:par>
                        <p:par>
                          <p:cTn id="15" fill="hold">
                            <p:stCondLst>
                              <p:cond delay="5500"/>
                            </p:stCondLst>
                            <p:childTnLst>
                              <p:par>
                                <p:cTn id="16" presetID="22" presetClass="entr" presetSubtype="8"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20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animEffect transition="in" filter="wipe(left)">
                                      <p:cBhvr>
                                        <p:cTn id="23" dur="1750"/>
                                        <p:tgtEl>
                                          <p:spTgt spid="20">
                                            <p:txEl>
                                              <p:pRg st="2" end="2"/>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up)">
                                      <p:cBhvr>
                                        <p:cTn id="26" dur="2000"/>
                                        <p:tgtEl>
                                          <p:spTgt spid="41"/>
                                        </p:tgtEl>
                                      </p:cBhvr>
                                    </p:animEffect>
                                  </p:childTnLst>
                                </p:cTn>
                              </p:par>
                            </p:childTnLst>
                          </p:cTn>
                        </p:par>
                        <p:par>
                          <p:cTn id="27" fill="hold">
                            <p:stCondLst>
                              <p:cond delay="2000"/>
                            </p:stCondLst>
                            <p:childTnLst>
                              <p:par>
                                <p:cTn id="28" presetID="53" presetClass="entr" presetSubtype="16" fill="hold" nodeType="afterEffect">
                                  <p:stCondLst>
                                    <p:cond delay="1000"/>
                                  </p:stCondLst>
                                  <p:childTnLst>
                                    <p:set>
                                      <p:cBhvr>
                                        <p:cTn id="29" dur="1" fill="hold">
                                          <p:stCondLst>
                                            <p:cond delay="0"/>
                                          </p:stCondLst>
                                        </p:cTn>
                                        <p:tgtEl>
                                          <p:spTgt spid="43"/>
                                        </p:tgtEl>
                                        <p:attrNameLst>
                                          <p:attrName>style.visibility</p:attrName>
                                        </p:attrNameLst>
                                      </p:cBhvr>
                                      <p:to>
                                        <p:strVal val="visible"/>
                                      </p:to>
                                    </p:set>
                                    <p:anim calcmode="lin" valueType="num">
                                      <p:cBhvr>
                                        <p:cTn id="30" dur="2000" fill="hold"/>
                                        <p:tgtEl>
                                          <p:spTgt spid="43"/>
                                        </p:tgtEl>
                                        <p:attrNameLst>
                                          <p:attrName>ppt_w</p:attrName>
                                        </p:attrNameLst>
                                      </p:cBhvr>
                                      <p:tavLst>
                                        <p:tav tm="0">
                                          <p:val>
                                            <p:fltVal val="0"/>
                                          </p:val>
                                        </p:tav>
                                        <p:tav tm="100000">
                                          <p:val>
                                            <p:strVal val="#ppt_w"/>
                                          </p:val>
                                        </p:tav>
                                      </p:tavLst>
                                    </p:anim>
                                    <p:anim calcmode="lin" valueType="num">
                                      <p:cBhvr>
                                        <p:cTn id="31" dur="2000" fill="hold"/>
                                        <p:tgtEl>
                                          <p:spTgt spid="43"/>
                                        </p:tgtEl>
                                        <p:attrNameLst>
                                          <p:attrName>ppt_h</p:attrName>
                                        </p:attrNameLst>
                                      </p:cBhvr>
                                      <p:tavLst>
                                        <p:tav tm="0">
                                          <p:val>
                                            <p:fltVal val="0"/>
                                          </p:val>
                                        </p:tav>
                                        <p:tav tm="100000">
                                          <p:val>
                                            <p:strVal val="#ppt_h"/>
                                          </p:val>
                                        </p:tav>
                                      </p:tavLst>
                                    </p:anim>
                                    <p:animEffect transition="in" filter="fade">
                                      <p:cBhvr>
                                        <p:cTn id="32" dur="20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9">
                                            <p:txEl>
                                              <p:pRg st="0" end="0"/>
                                            </p:txEl>
                                          </p:spTgt>
                                        </p:tgtEl>
                                        <p:attrNameLst>
                                          <p:attrName>style.visibility</p:attrName>
                                        </p:attrNameLst>
                                      </p:cBhvr>
                                      <p:to>
                                        <p:strVal val="visible"/>
                                      </p:to>
                                    </p:set>
                                    <p:animEffect transition="in" filter="barn(inVertical)">
                                      <p:cBhvr>
                                        <p:cTn id="37" dur="1500"/>
                                        <p:tgtEl>
                                          <p:spTgt spid="3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up)">
                                      <p:cBhvr>
                                        <p:cTn id="42" dur="2000"/>
                                        <p:tgtEl>
                                          <p:spTgt spid="5"/>
                                        </p:tgtEl>
                                      </p:cBhvr>
                                    </p:animEffect>
                                  </p:childTnLst>
                                </p:cTn>
                              </p:par>
                              <p:par>
                                <p:cTn id="43" presetID="22" presetClass="entr" presetSubtype="1" fill="hold" nodeType="withEffect">
                                  <p:stCondLst>
                                    <p:cond delay="0"/>
                                  </p:stCondLst>
                                  <p:childTnLst>
                                    <p:set>
                                      <p:cBhvr>
                                        <p:cTn id="44" dur="1" fill="hold">
                                          <p:stCondLst>
                                            <p:cond delay="0"/>
                                          </p:stCondLst>
                                        </p:cTn>
                                        <p:tgtEl>
                                          <p:spTgt spid="2051"/>
                                        </p:tgtEl>
                                        <p:attrNameLst>
                                          <p:attrName>style.visibility</p:attrName>
                                        </p:attrNameLst>
                                      </p:cBhvr>
                                      <p:to>
                                        <p:strVal val="visible"/>
                                      </p:to>
                                    </p:set>
                                    <p:animEffect transition="in" filter="wipe(up)">
                                      <p:cBhvr>
                                        <p:cTn id="45" dur="2000"/>
                                        <p:tgtEl>
                                          <p:spTgt spid="2051"/>
                                        </p:tgtEl>
                                      </p:cBhvr>
                                    </p:animEffect>
                                  </p:childTnLst>
                                </p:cTn>
                              </p:par>
                            </p:childTnLst>
                          </p:cTn>
                        </p:par>
                        <p:par>
                          <p:cTn id="46" fill="hold">
                            <p:stCondLst>
                              <p:cond delay="2000"/>
                            </p:stCondLst>
                            <p:childTnLst>
                              <p:par>
                                <p:cTn id="47" presetID="53" presetClass="entr" presetSubtype="16"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1250" fill="hold"/>
                                        <p:tgtEl>
                                          <p:spTgt spid="24"/>
                                        </p:tgtEl>
                                        <p:attrNameLst>
                                          <p:attrName>ppt_w</p:attrName>
                                        </p:attrNameLst>
                                      </p:cBhvr>
                                      <p:tavLst>
                                        <p:tav tm="0">
                                          <p:val>
                                            <p:fltVal val="0"/>
                                          </p:val>
                                        </p:tav>
                                        <p:tav tm="100000">
                                          <p:val>
                                            <p:strVal val="#ppt_w"/>
                                          </p:val>
                                        </p:tav>
                                      </p:tavLst>
                                    </p:anim>
                                    <p:anim calcmode="lin" valueType="num">
                                      <p:cBhvr>
                                        <p:cTn id="50" dur="1250" fill="hold"/>
                                        <p:tgtEl>
                                          <p:spTgt spid="24"/>
                                        </p:tgtEl>
                                        <p:attrNameLst>
                                          <p:attrName>ppt_h</p:attrName>
                                        </p:attrNameLst>
                                      </p:cBhvr>
                                      <p:tavLst>
                                        <p:tav tm="0">
                                          <p:val>
                                            <p:fltVal val="0"/>
                                          </p:val>
                                        </p:tav>
                                        <p:tav tm="100000">
                                          <p:val>
                                            <p:strVal val="#ppt_h"/>
                                          </p:val>
                                        </p:tav>
                                      </p:tavLst>
                                    </p:anim>
                                    <p:animEffect transition="in" filter="fade">
                                      <p:cBhvr>
                                        <p:cTn id="51" dur="1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29" grpId="0" animBg="1"/>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42</a:t>
            </a:fld>
            <a:endParaRPr lang="en-US" dirty="0"/>
          </a:p>
        </p:txBody>
      </p:sp>
      <p:sp>
        <p:nvSpPr>
          <p:cNvPr id="5" name="Title 1"/>
          <p:cNvSpPr txBox="1">
            <a:spLocks/>
          </p:cNvSpPr>
          <p:nvPr/>
        </p:nvSpPr>
        <p:spPr>
          <a:xfrm>
            <a:off x="-76200" y="1066801"/>
            <a:ext cx="9296400" cy="7620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200" spc="50" dirty="0" smtClean="0">
                <a:ln w="11430"/>
                <a:solidFill>
                  <a:srgbClr val="8C4C64"/>
                </a:solidFill>
                <a:effectLst>
                  <a:outerShdw blurRad="76200" dist="50800" dir="5400000" algn="tl" rotWithShape="0">
                    <a:srgbClr val="000000">
                      <a:alpha val="65000"/>
                    </a:srgbClr>
                  </a:outerShdw>
                </a:effectLst>
              </a:rPr>
              <a:t>The</a:t>
            </a:r>
            <a:r>
              <a:rPr lang="en-US" sz="4200" spc="50" dirty="0" smtClean="0">
                <a:ln w="11430"/>
                <a:solidFill>
                  <a:srgbClr val="00B050"/>
                </a:solidFill>
                <a:effectLst>
                  <a:outerShdw blurRad="76200" dist="50800" dir="5400000" algn="tl" rotWithShape="0">
                    <a:srgbClr val="000000">
                      <a:alpha val="65000"/>
                    </a:srgbClr>
                  </a:outerShdw>
                </a:effectLst>
              </a:rPr>
              <a:t> Wave Sheaf </a:t>
            </a:r>
            <a:r>
              <a:rPr lang="en-US" sz="4200" spc="50" dirty="0" smtClean="0">
                <a:ln w="11430"/>
                <a:solidFill>
                  <a:srgbClr val="8C4C64"/>
                </a:solidFill>
                <a:effectLst>
                  <a:outerShdw blurRad="76200" dist="50800" dir="5400000" algn="tl" rotWithShape="0">
                    <a:srgbClr val="000000">
                      <a:alpha val="65000"/>
                    </a:srgbClr>
                  </a:outerShdw>
                </a:effectLst>
              </a:rPr>
              <a:t>Yearly Prophecy</a:t>
            </a:r>
          </a:p>
        </p:txBody>
      </p:sp>
      <p:pic>
        <p:nvPicPr>
          <p:cNvPr id="24579" name="Picture 3" descr="C:\Users\Rae\Desktop\ff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4155" y="3835511"/>
            <a:ext cx="5562600" cy="39368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152401" y="1828801"/>
            <a:ext cx="8839198" cy="2209800"/>
          </a:xfrm>
          <a:prstGeom prst="rect">
            <a:avLst/>
          </a:prstGeom>
          <a:solidFill>
            <a:srgbClr val="EDE2F6"/>
          </a:solidFill>
          <a:ln w="38100" cap="flat" cmpd="sng" algn="ctr">
            <a:solidFill>
              <a:srgbClr val="7030A0"/>
            </a:solidFill>
            <a:prstDash val="solid"/>
          </a:ln>
          <a:effectLst/>
          <a:scene3d>
            <a:camera prst="orthographicFront"/>
            <a:lightRig rig="threePt" dir="t"/>
          </a:scene3d>
          <a:sp3d>
            <a:bevelT w="114300" prst="hardEdge"/>
          </a:sp3d>
        </p:spPr>
        <p:txBody>
          <a:bodyPr rot="0" spcFirstLastPara="0" vert="horz" wrap="square" lIns="91440" tIns="45720" rIns="91440" bIns="45720" numCol="1" spcCol="0" rtlCol="0" fromWordArt="0" anchor="t" anchorCtr="0" forceAA="0" compatLnSpc="1">
            <a:prstTxWarp prst="textNoShape">
              <a:avLst/>
            </a:prstTxWarp>
            <a:noAutofit/>
            <a:sp3d extrusionH="57150">
              <a:bevelT w="38100" h="38100"/>
            </a:sp3d>
          </a:bodyPr>
          <a:lstStyle/>
          <a:p>
            <a:pPr algn="ctr">
              <a:lnSpc>
                <a:spcPct val="150000"/>
              </a:lnSpc>
            </a:pPr>
            <a:r>
              <a:rPr lang="en-US" sz="1600" b="1" dirty="0" smtClean="0">
                <a:solidFill>
                  <a:schemeClr val="accent5">
                    <a:lumMod val="75000"/>
                  </a:schemeClr>
                </a:solidFill>
                <a:effectLst>
                  <a:outerShdw blurRad="69850" dist="43180" dir="5400000" sx="0" sy="0">
                    <a:srgbClr val="000000">
                      <a:alpha val="65000"/>
                    </a:srgbClr>
                  </a:outerShdw>
                </a:effectLst>
                <a:latin typeface="Comic Sans MS" pitchFamily="66" charset="0"/>
              </a:rPr>
              <a:t>Every Wave Sheaf </a:t>
            </a:r>
            <a:r>
              <a:rPr lang="en-US" sz="1600" b="1" dirty="0">
                <a:solidFill>
                  <a:schemeClr val="accent5">
                    <a:lumMod val="75000"/>
                  </a:schemeClr>
                </a:solidFill>
                <a:effectLst>
                  <a:outerShdw blurRad="69850" dist="43180" dir="5400000" sx="0" sy="0">
                    <a:srgbClr val="000000">
                      <a:alpha val="65000"/>
                    </a:srgbClr>
                  </a:outerShdw>
                </a:effectLst>
                <a:latin typeface="Comic Sans MS" pitchFamily="66" charset="0"/>
              </a:rPr>
              <a:t>festival was </a:t>
            </a:r>
            <a:r>
              <a:rPr lang="en-US" sz="1600" b="1" dirty="0">
                <a:solidFill>
                  <a:srgbClr val="00B050"/>
                </a:solidFill>
                <a:effectLst>
                  <a:outerShdw blurRad="69850" dist="43180" dir="5400000" sx="0" sy="0">
                    <a:srgbClr val="000000">
                      <a:alpha val="65000"/>
                    </a:srgbClr>
                  </a:outerShdw>
                </a:effectLst>
                <a:latin typeface="Comic Sans MS" pitchFamily="66" charset="0"/>
              </a:rPr>
              <a:t>prophetic</a:t>
            </a:r>
            <a:r>
              <a:rPr lang="en-US" sz="1600" b="1" dirty="0">
                <a:solidFill>
                  <a:schemeClr val="accent5">
                    <a:lumMod val="75000"/>
                  </a:schemeClr>
                </a:solidFill>
                <a:effectLst>
                  <a:outerShdw blurRad="69850" dist="43180" dir="5400000" sx="0" sy="0">
                    <a:srgbClr val="000000">
                      <a:alpha val="65000"/>
                    </a:srgbClr>
                  </a:outerShdw>
                </a:effectLst>
                <a:latin typeface="Comic Sans MS" pitchFamily="66" charset="0"/>
              </a:rPr>
              <a:t> of </a:t>
            </a:r>
            <a:r>
              <a:rPr lang="en-US" sz="1600" b="1" u="dotDotDash" dirty="0">
                <a:solidFill>
                  <a:srgbClr val="0070C0"/>
                </a:solidFill>
                <a:effectLst>
                  <a:outerShdw blurRad="69850" dist="43180" dir="5400000" sx="0" sy="0">
                    <a:srgbClr val="000000">
                      <a:alpha val="65000"/>
                    </a:srgbClr>
                  </a:outerShdw>
                </a:effectLst>
                <a:latin typeface="Comic Sans MS" pitchFamily="66" charset="0"/>
              </a:rPr>
              <a:t>the exact day of the week</a:t>
            </a:r>
            <a:r>
              <a:rPr lang="en-US" sz="1600" b="1" dirty="0">
                <a:solidFill>
                  <a:schemeClr val="accent5">
                    <a:lumMod val="75000"/>
                  </a:schemeClr>
                </a:solidFill>
                <a:effectLst>
                  <a:outerShdw blurRad="69850" dist="43180" dir="5400000" sx="0" sy="0">
                    <a:srgbClr val="000000">
                      <a:alpha val="65000"/>
                    </a:srgbClr>
                  </a:outerShdw>
                </a:effectLst>
                <a:latin typeface="Comic Sans MS" pitchFamily="66" charset="0"/>
              </a:rPr>
              <a:t> that </a:t>
            </a:r>
            <a:r>
              <a:rPr lang="en-US" sz="1600" b="1" dirty="0">
                <a:solidFill>
                  <a:srgbClr val="0000FF"/>
                </a:solidFill>
                <a:effectLst>
                  <a:outerShdw blurRad="69850" dist="43180" dir="5400000" sx="0" sy="0">
                    <a:srgbClr val="000000">
                      <a:alpha val="65000"/>
                    </a:srgbClr>
                  </a:outerShdw>
                </a:effectLst>
                <a:latin typeface="Comic Sans MS" pitchFamily="66" charset="0"/>
              </a:rPr>
              <a:t>Yahusha</a:t>
            </a:r>
            <a:r>
              <a:rPr lang="en-US" sz="1600" b="1" dirty="0">
                <a:solidFill>
                  <a:schemeClr val="accent5">
                    <a:lumMod val="75000"/>
                  </a:schemeClr>
                </a:solidFill>
                <a:effectLst>
                  <a:outerShdw blurRad="69850" dist="43180" dir="5400000" sx="0" sy="0">
                    <a:srgbClr val="000000">
                      <a:alpha val="65000"/>
                    </a:srgbClr>
                  </a:outerShdw>
                </a:effectLst>
                <a:latin typeface="Comic Sans MS" pitchFamily="66" charset="0"/>
              </a:rPr>
              <a:t> would represent the </a:t>
            </a:r>
            <a:r>
              <a:rPr lang="en-US" sz="1600" b="1" dirty="0" smtClean="0">
                <a:solidFill>
                  <a:schemeClr val="accent5">
                    <a:lumMod val="75000"/>
                  </a:schemeClr>
                </a:solidFill>
                <a:effectLst>
                  <a:outerShdw blurRad="69850" dist="43180" dir="5400000" sx="0" sy="0">
                    <a:srgbClr val="000000">
                      <a:alpha val="65000"/>
                    </a:srgbClr>
                  </a:outerShdw>
                </a:effectLst>
                <a:latin typeface="Comic Sans MS" pitchFamily="66" charset="0"/>
              </a:rPr>
              <a:t>Wave Sheaf ANTITYPE that </a:t>
            </a:r>
            <a:r>
              <a:rPr lang="en-US" sz="1600" b="1" dirty="0">
                <a:solidFill>
                  <a:schemeClr val="accent5">
                    <a:lumMod val="75000"/>
                  </a:schemeClr>
                </a:solidFill>
                <a:effectLst>
                  <a:outerShdw blurRad="69850" dist="43180" dir="5400000" sx="0" sy="0">
                    <a:srgbClr val="000000">
                      <a:alpha val="65000"/>
                    </a:srgbClr>
                  </a:outerShdw>
                </a:effectLst>
                <a:latin typeface="Comic Sans MS" pitchFamily="66" charset="0"/>
              </a:rPr>
              <a:t>had been rehearsed for ages.</a:t>
            </a:r>
            <a:endParaRPr lang="en-US" sz="1600" b="1" dirty="0">
              <a:solidFill>
                <a:schemeClr val="accent5">
                  <a:lumMod val="75000"/>
                </a:schemeClr>
              </a:solidFill>
              <a:latin typeface="Comic Sans MS" pitchFamily="66" charset="0"/>
            </a:endParaRPr>
          </a:p>
          <a:p>
            <a:pPr algn="ctr">
              <a:lnSpc>
                <a:spcPct val="150000"/>
              </a:lnSpc>
            </a:pPr>
            <a:r>
              <a:rPr lang="en-US" sz="2000" b="1" dirty="0" smtClean="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t>The </a:t>
            </a:r>
            <a:r>
              <a:rPr lang="en-US" sz="2000" b="1" cap="all" dirty="0" smtClean="0">
                <a:ln w="4496" cap="flat" cmpd="sng" algn="ctr">
                  <a:solidFill>
                    <a:srgbClr val="5C437A"/>
                  </a:solidFill>
                  <a:prstDash val="solid"/>
                  <a:round/>
                </a:ln>
                <a:solidFill>
                  <a:srgbClr val="00B050"/>
                </a:solidFill>
                <a:effectLst>
                  <a:reflection blurRad="12700" stA="28000" endPos="45000" dist="1003" dir="5400000" sy="-100000" algn="bl"/>
                </a:effectLst>
                <a:latin typeface="Arial Rounded MT Bold"/>
                <a:ea typeface="Calibri"/>
                <a:cs typeface="Times New Roman"/>
              </a:rPr>
              <a:t>Prophecy</a:t>
            </a:r>
            <a:r>
              <a:rPr lang="en-US" sz="2000" b="1" cap="all" dirty="0" smtClean="0">
                <a:ln w="4496" cap="flat" cmpd="sng" algn="ctr">
                  <a:solidFill>
                    <a:srgbClr val="5C437A"/>
                  </a:solidFill>
                  <a:prstDash val="solid"/>
                  <a:round/>
                </a:ln>
                <a:solidFill>
                  <a:srgbClr val="FF0000"/>
                </a:solidFill>
                <a:effectLst>
                  <a:reflection blurRad="12700" stA="28000" endPos="45000" dist="1003" dir="5400000" sy="-100000" algn="bl"/>
                </a:effectLst>
                <a:latin typeface="Arial Rounded MT Bold"/>
                <a:ea typeface="Calibri"/>
                <a:cs typeface="Times New Roman"/>
              </a:rPr>
              <a:t> </a:t>
            </a:r>
            <a:r>
              <a:rPr lang="en-US" sz="2000" b="1" dirty="0" smtClean="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t>was </a:t>
            </a:r>
            <a:r>
              <a:rPr lang="en-US" sz="2000" b="1" cap="all" dirty="0" smtClean="0">
                <a:ln w="4496" cap="flat" cmpd="sng" algn="ctr">
                  <a:solidFill>
                    <a:srgbClr val="5C437A"/>
                  </a:solidFill>
                  <a:prstDash val="solid"/>
                  <a:round/>
                </a:ln>
                <a:solidFill>
                  <a:srgbClr val="00B050"/>
                </a:solidFill>
                <a:effectLst>
                  <a:reflection blurRad="12700" stA="28000" endPos="45000" dist="1003" dir="5400000" sy="-100000" algn="bl"/>
                </a:effectLst>
                <a:latin typeface="Arial Rounded MT Bold"/>
                <a:ea typeface="Calibri"/>
                <a:cs typeface="Times New Roman"/>
              </a:rPr>
              <a:t>FULFILLED</a:t>
            </a:r>
            <a:r>
              <a:rPr lang="en-US" sz="2000" b="1" cap="all" dirty="0" smtClean="0">
                <a:ln w="4496" cap="flat" cmpd="sng" algn="ctr">
                  <a:solidFill>
                    <a:srgbClr val="5C437A"/>
                  </a:solidFill>
                  <a:prstDash val="solid"/>
                  <a:round/>
                </a:ln>
                <a:solidFill>
                  <a:srgbClr val="FF0000"/>
                </a:solidFill>
                <a:effectLst>
                  <a:reflection blurRad="12700" stA="28000" endPos="45000" dist="1003" dir="5400000" sy="-100000" algn="bl"/>
                </a:effectLst>
                <a:latin typeface="Arial Rounded MT Bold"/>
                <a:ea typeface="Calibri"/>
                <a:cs typeface="Times New Roman"/>
              </a:rPr>
              <a:t> </a:t>
            </a:r>
            <a:r>
              <a:rPr lang="en-US" sz="2000" b="1" dirty="0" smtClean="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t>when </a:t>
            </a:r>
            <a:r>
              <a:rPr lang="en-US" sz="2000" b="1" dirty="0" smtClean="0">
                <a:ln w="4496" cap="flat" cmpd="sng" algn="ctr">
                  <a:solidFill>
                    <a:srgbClr val="0000FF"/>
                  </a:solidFill>
                  <a:prstDash val="solid"/>
                  <a:round/>
                </a:ln>
                <a:solidFill>
                  <a:srgbClr val="0000FF"/>
                </a:solidFill>
                <a:effectLst>
                  <a:reflection blurRad="12700" stA="28000" endPos="45000" dist="1003" dir="5400000" sy="-100000" algn="bl"/>
                </a:effectLst>
                <a:latin typeface="Arial Rounded MT Bold"/>
                <a:ea typeface="Calibri"/>
                <a:cs typeface="Times New Roman"/>
              </a:rPr>
              <a:t>Yahusha,</a:t>
            </a:r>
            <a:r>
              <a:rPr lang="en-US" sz="2000" b="1" dirty="0" smtClean="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t> as </a:t>
            </a:r>
            <a:r>
              <a:rPr lang="en-US" sz="2000" b="1" dirty="0" smtClean="0">
                <a:ln w="4496" cap="flat" cmpd="sng" algn="ctr">
                  <a:solidFill>
                    <a:srgbClr val="00B050"/>
                  </a:solidFill>
                  <a:prstDash val="solid"/>
                  <a:round/>
                </a:ln>
                <a:gradFill>
                  <a:gsLst>
                    <a:gs pos="0">
                      <a:srgbClr val="381563"/>
                    </a:gs>
                    <a:gs pos="43000">
                      <a:srgbClr val="7B34D2"/>
                    </a:gs>
                    <a:gs pos="48000">
                      <a:srgbClr val="7230C3"/>
                    </a:gs>
                    <a:gs pos="100000">
                      <a:srgbClr val="381563"/>
                    </a:gs>
                  </a:gsLst>
                  <a:lin ang="5400000" scaled="0"/>
                </a:gradFill>
                <a:effectLst>
                  <a:glow rad="88900">
                    <a:srgbClr val="FFFF00"/>
                  </a:glow>
                  <a:reflection blurRad="12700" stA="28000" endPos="45000" dist="1003" dir="5400000" sy="-100000" algn="bl"/>
                </a:effectLst>
                <a:latin typeface="Arial Rounded MT Bold"/>
                <a:ea typeface="Calibri"/>
                <a:cs typeface="Times New Roman"/>
              </a:rPr>
              <a:t>The </a:t>
            </a:r>
            <a:r>
              <a:rPr lang="en-US" sz="2000" b="1" dirty="0">
                <a:ln w="4496" cap="flat" cmpd="sng" algn="ctr">
                  <a:solidFill>
                    <a:srgbClr val="00B050"/>
                  </a:solidFill>
                  <a:prstDash val="solid"/>
                  <a:round/>
                </a:ln>
                <a:gradFill>
                  <a:gsLst>
                    <a:gs pos="0">
                      <a:srgbClr val="381563"/>
                    </a:gs>
                    <a:gs pos="43000">
                      <a:srgbClr val="7B34D2"/>
                    </a:gs>
                    <a:gs pos="48000">
                      <a:srgbClr val="7230C3"/>
                    </a:gs>
                    <a:gs pos="100000">
                      <a:srgbClr val="381563"/>
                    </a:gs>
                  </a:gsLst>
                  <a:lin ang="5400000" scaled="0"/>
                </a:gradFill>
                <a:effectLst>
                  <a:glow rad="88900">
                    <a:srgbClr val="FFFF00"/>
                  </a:glow>
                  <a:reflection blurRad="12700" stA="28000" endPos="45000" dist="1003" dir="5400000" sy="-100000" algn="bl"/>
                </a:effectLst>
                <a:latin typeface="Arial Rounded MT Bold"/>
                <a:ea typeface="Calibri"/>
                <a:cs typeface="Times New Roman"/>
              </a:rPr>
              <a:t>P</a:t>
            </a:r>
            <a:r>
              <a:rPr lang="en-US" sz="2000" b="1" dirty="0" smtClean="0">
                <a:ln w="4496" cap="flat" cmpd="sng" algn="ctr">
                  <a:solidFill>
                    <a:srgbClr val="00B050"/>
                  </a:solidFill>
                  <a:prstDash val="solid"/>
                  <a:round/>
                </a:ln>
                <a:gradFill>
                  <a:gsLst>
                    <a:gs pos="0">
                      <a:srgbClr val="381563"/>
                    </a:gs>
                    <a:gs pos="43000">
                      <a:srgbClr val="7B34D2"/>
                    </a:gs>
                    <a:gs pos="48000">
                      <a:srgbClr val="7230C3"/>
                    </a:gs>
                    <a:gs pos="100000">
                      <a:srgbClr val="381563"/>
                    </a:gs>
                  </a:gsLst>
                  <a:lin ang="5400000" scaled="0"/>
                </a:gradFill>
                <a:effectLst>
                  <a:glow rad="88900">
                    <a:srgbClr val="FFFF00"/>
                  </a:glow>
                  <a:reflection blurRad="12700" stA="28000" endPos="45000" dist="1003" dir="5400000" sy="-100000" algn="bl"/>
                </a:effectLst>
                <a:latin typeface="Arial Rounded MT Bold"/>
                <a:ea typeface="Calibri"/>
                <a:cs typeface="Times New Roman"/>
              </a:rPr>
              <a:t>remier </a:t>
            </a:r>
            <a:br>
              <a:rPr lang="en-US" sz="2000" b="1" dirty="0" smtClean="0">
                <a:ln w="4496" cap="flat" cmpd="sng" algn="ctr">
                  <a:solidFill>
                    <a:srgbClr val="00B050"/>
                  </a:solidFill>
                  <a:prstDash val="solid"/>
                  <a:round/>
                </a:ln>
                <a:gradFill>
                  <a:gsLst>
                    <a:gs pos="0">
                      <a:srgbClr val="381563"/>
                    </a:gs>
                    <a:gs pos="43000">
                      <a:srgbClr val="7B34D2"/>
                    </a:gs>
                    <a:gs pos="48000">
                      <a:srgbClr val="7230C3"/>
                    </a:gs>
                    <a:gs pos="100000">
                      <a:srgbClr val="381563"/>
                    </a:gs>
                  </a:gsLst>
                  <a:lin ang="5400000" scaled="0"/>
                </a:gradFill>
                <a:effectLst>
                  <a:glow rad="88900">
                    <a:srgbClr val="FFFF00"/>
                  </a:glow>
                  <a:reflection blurRad="12700" stA="28000" endPos="45000" dist="1003" dir="5400000" sy="-100000" algn="bl"/>
                </a:effectLst>
                <a:latin typeface="Arial Rounded MT Bold"/>
                <a:ea typeface="Calibri"/>
                <a:cs typeface="Times New Roman"/>
              </a:rPr>
            </a:br>
            <a:r>
              <a:rPr lang="en-US" sz="2000" b="1" dirty="0" smtClean="0">
                <a:ln w="4496" cap="flat" cmpd="sng" algn="ctr">
                  <a:solidFill>
                    <a:srgbClr val="4730F4"/>
                  </a:solidFill>
                  <a:prstDash val="solid"/>
                  <a:round/>
                </a:ln>
                <a:solidFill>
                  <a:srgbClr val="00B050"/>
                </a:solidFill>
                <a:effectLst>
                  <a:glow rad="88900">
                    <a:srgbClr val="FFFF00"/>
                  </a:glow>
                  <a:reflection blurRad="12700" stA="28000" endPos="45000" dist="1003" dir="5400000" sy="-100000" algn="bl"/>
                </a:effectLst>
                <a:latin typeface="Arial Rounded MT Bold"/>
                <a:ea typeface="Calibri"/>
                <a:cs typeface="Times New Roman"/>
              </a:rPr>
              <a:t>WAVE SHEAF / FIRST-FRUIT,</a:t>
            </a:r>
            <a:r>
              <a:rPr lang="en-US" sz="2000" b="1" dirty="0" smtClean="0">
                <a:ln w="4496" cap="flat" cmpd="sng" algn="ctr">
                  <a:solidFill>
                    <a:srgbClr val="4730F4"/>
                  </a:solidFill>
                  <a:prstDash val="solid"/>
                  <a:round/>
                </a:ln>
                <a:gradFill>
                  <a:gsLst>
                    <a:gs pos="0">
                      <a:srgbClr val="381563"/>
                    </a:gs>
                    <a:gs pos="43000">
                      <a:srgbClr val="7B34D2"/>
                    </a:gs>
                    <a:gs pos="48000">
                      <a:srgbClr val="7230C3"/>
                    </a:gs>
                    <a:gs pos="100000">
                      <a:srgbClr val="381563"/>
                    </a:gs>
                  </a:gsLst>
                  <a:lin ang="5400000" scaled="0"/>
                </a:gradFill>
                <a:effectLst>
                  <a:glow rad="88900">
                    <a:srgbClr val="FFFF00"/>
                  </a:glow>
                  <a:reflection blurRad="12700" stA="28000" endPos="45000" dist="1003" dir="5400000" sy="-100000" algn="bl"/>
                </a:effectLst>
                <a:latin typeface="Arial Rounded MT Bold"/>
                <a:ea typeface="Calibri"/>
                <a:cs typeface="Times New Roman"/>
              </a:rPr>
              <a:t> </a:t>
            </a:r>
            <a:r>
              <a:rPr lang="en-US" sz="2000" b="1" dirty="0" smtClean="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t>was </a:t>
            </a:r>
            <a:r>
              <a:rPr lang="en-US" sz="2000" b="1" dirty="0" smtClean="0">
                <a:ln w="4496" cap="flat" cmpd="sng" algn="ctr">
                  <a:solidFill>
                    <a:srgbClr val="5C437A"/>
                  </a:solidFill>
                  <a:prstDash val="solid"/>
                  <a:round/>
                </a:ln>
                <a:solidFill>
                  <a:srgbClr val="00B050"/>
                </a:solidFill>
                <a:effectLst>
                  <a:reflection blurRad="12700" stA="28000" endPos="45000" dist="1003" dir="5400000" sy="-100000" algn="bl"/>
                </a:effectLst>
                <a:latin typeface="Arial Rounded MT Bold"/>
                <a:ea typeface="Calibri"/>
                <a:cs typeface="Times New Roman"/>
              </a:rPr>
              <a:t>PRESENTED</a:t>
            </a:r>
            <a:r>
              <a:rPr lang="en-US" sz="2000" b="1" dirty="0" smtClean="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t> BEFORE </a:t>
            </a:r>
            <a:r>
              <a:rPr lang="en-US" sz="2000" b="1" dirty="0" smtClean="0">
                <a:ln w="4496" cap="flat" cmpd="sng" algn="ctr">
                  <a:solidFill>
                    <a:srgbClr val="0000FF"/>
                  </a:solidFill>
                  <a:prstDash val="solid"/>
                  <a:round/>
                </a:ln>
                <a:solidFill>
                  <a:srgbClr val="0000FF"/>
                </a:solidFill>
                <a:effectLst>
                  <a:reflection blurRad="12700" stA="28000" endPos="45000" dist="1003" dir="5400000" sy="-100000" algn="bl"/>
                </a:effectLst>
                <a:latin typeface="Arial Rounded MT Bold"/>
                <a:ea typeface="Calibri"/>
                <a:cs typeface="Times New Roman"/>
              </a:rPr>
              <a:t>HIS FATHER </a:t>
            </a:r>
            <a:r>
              <a:rPr lang="en-US" sz="2000" b="1" dirty="0" smtClean="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t>after </a:t>
            </a:r>
            <a:r>
              <a:rPr lang="en-US" sz="2000" b="1" dirty="0" smtClean="0">
                <a:ln w="4496" cap="flat" cmpd="sng" algn="ctr">
                  <a:solidFill>
                    <a:srgbClr val="0000FF"/>
                  </a:solidFill>
                  <a:prstDash val="solid"/>
                  <a:round/>
                </a:ln>
                <a:solidFill>
                  <a:srgbClr val="0000FF"/>
                </a:solidFill>
                <a:effectLst>
                  <a:reflection blurRad="12700" stA="28000" endPos="45000" dist="1003" dir="5400000" sy="-100000" algn="bl"/>
                </a:effectLst>
                <a:latin typeface="Arial Rounded MT Bold"/>
                <a:ea typeface="Calibri"/>
                <a:cs typeface="Times New Roman"/>
              </a:rPr>
              <a:t>HE</a:t>
            </a:r>
            <a:r>
              <a:rPr lang="en-US" sz="2000" b="1" dirty="0" smtClean="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t> talked with </a:t>
            </a:r>
            <a:r>
              <a:rPr lang="en-US" sz="2000" b="1" dirty="0" smtClean="0">
                <a:ln w="4496" cap="flat" cmpd="sng" algn="ctr">
                  <a:solidFill>
                    <a:srgbClr val="FF3399"/>
                  </a:solidFill>
                  <a:prstDash val="solid"/>
                  <a:round/>
                </a:ln>
                <a:solidFill>
                  <a:srgbClr val="FF3399"/>
                </a:solidFill>
                <a:effectLst>
                  <a:reflection blurRad="12700" stA="28000" endPos="45000" dist="1003" dir="5400000" sy="-100000" algn="bl"/>
                </a:effectLst>
                <a:latin typeface="Arial Rounded MT Bold"/>
                <a:ea typeface="Calibri"/>
                <a:cs typeface="Times New Roman"/>
              </a:rPr>
              <a:t>Miriam at the tomb </a:t>
            </a:r>
            <a:r>
              <a:rPr lang="en-US" sz="2000" b="1" dirty="0" smtClean="0">
                <a:ln w="4496" cap="flat" cmpd="sng" algn="ctr">
                  <a:solidFill>
                    <a:srgbClr val="5C437A"/>
                  </a:solidFill>
                  <a:prstDash val="solid"/>
                  <a:round/>
                </a:ln>
                <a:gradFill>
                  <a:gsLst>
                    <a:gs pos="0">
                      <a:srgbClr val="381563"/>
                    </a:gs>
                    <a:gs pos="43000">
                      <a:srgbClr val="7B34D2"/>
                    </a:gs>
                    <a:gs pos="48000">
                      <a:srgbClr val="7230C3"/>
                    </a:gs>
                    <a:gs pos="100000">
                      <a:srgbClr val="381563"/>
                    </a:gs>
                  </a:gsLst>
                  <a:lin ang="5400000" scaled="0"/>
                </a:gradFill>
                <a:effectLst>
                  <a:reflection blurRad="12700" stA="28000" endPos="45000" dist="1003" dir="5400000" sy="-100000" algn="bl"/>
                </a:effectLst>
                <a:latin typeface="Arial Rounded MT Bold"/>
                <a:ea typeface="Calibri"/>
                <a:cs typeface="Times New Roman"/>
              </a:rPr>
              <a:t>(John 20:17).  </a:t>
            </a:r>
            <a:endParaRPr lang="en-US" sz="2000" dirty="0">
              <a:latin typeface="Comic Sans MS" pitchFamily="66" charset="0"/>
            </a:endParaRPr>
          </a:p>
        </p:txBody>
      </p:sp>
      <p:sp>
        <p:nvSpPr>
          <p:cNvPr id="9" name="Rectangle 8"/>
          <p:cNvSpPr/>
          <p:nvPr/>
        </p:nvSpPr>
        <p:spPr>
          <a:xfrm>
            <a:off x="152400" y="228600"/>
            <a:ext cx="8839198" cy="835967"/>
          </a:xfrm>
          <a:prstGeom prst="rect">
            <a:avLst/>
          </a:prstGeom>
          <a:solidFill>
            <a:srgbClr val="EDE2F6"/>
          </a:solidFill>
          <a:ln w="38100" cap="flat" cmpd="sng" algn="ctr">
            <a:solidFill>
              <a:srgbClr val="7030A0"/>
            </a:solidFill>
            <a:prstDash val="solid"/>
          </a:ln>
          <a:effectLst/>
          <a:scene3d>
            <a:camera prst="orthographicFront"/>
            <a:lightRig rig="threePt" dir="t"/>
          </a:scene3d>
          <a:sp3d>
            <a:bevelT w="114300" prst="hardEdge"/>
          </a:sp3d>
        </p:spPr>
        <p:txBody>
          <a:bodyPr rot="0" spcFirstLastPara="0" vert="horz" wrap="square" lIns="91440" tIns="45720" rIns="91440" bIns="45720" numCol="1" spcCol="0" rtlCol="0" fromWordArt="0" anchor="t" anchorCtr="0" forceAA="0" compatLnSpc="1">
            <a:prstTxWarp prst="textNoShape">
              <a:avLst/>
            </a:prstTxWarp>
            <a:noAutofit/>
            <a:sp3d extrusionH="57150">
              <a:bevelT w="38100" h="38100"/>
            </a:sp3d>
          </a:bodyPr>
          <a:lstStyle/>
          <a:p>
            <a:pPr algn="ctr">
              <a:lnSpc>
                <a:spcPct val="150000"/>
              </a:lnSpc>
            </a:pPr>
            <a:r>
              <a:rPr lang="en-US" sz="1600" b="1" dirty="0" smtClean="0">
                <a:solidFill>
                  <a:schemeClr val="accent5">
                    <a:lumMod val="75000"/>
                  </a:schemeClr>
                </a:solidFill>
                <a:effectLst>
                  <a:outerShdw blurRad="69850" dist="43180" dir="5400000" sx="0" sy="0">
                    <a:srgbClr val="000000">
                      <a:alpha val="65000"/>
                    </a:srgbClr>
                  </a:outerShdw>
                </a:effectLst>
                <a:latin typeface="Comic Sans MS" pitchFamily="66" charset="0"/>
              </a:rPr>
              <a:t>As just illustrated Wave Sheaf </a:t>
            </a:r>
            <a:r>
              <a:rPr lang="en-US" sz="1600" b="1" u="dotDotDash" dirty="0">
                <a:solidFill>
                  <a:srgbClr val="C00000"/>
                </a:solidFill>
                <a:effectLst>
                  <a:outerShdw blurRad="69850" dist="43180" dir="5400000" sx="0" sy="0">
                    <a:srgbClr val="000000">
                      <a:alpha val="65000"/>
                    </a:srgbClr>
                  </a:outerShdw>
                </a:effectLst>
                <a:latin typeface="Comic Sans MS" pitchFamily="66" charset="0"/>
              </a:rPr>
              <a:t>was </a:t>
            </a:r>
            <a:r>
              <a:rPr lang="en-US" sz="1600" b="1" u="dotDotDash" dirty="0" smtClean="0">
                <a:solidFill>
                  <a:srgbClr val="C00000"/>
                </a:solidFill>
                <a:effectLst>
                  <a:outerShdw blurRad="69850" dist="43180" dir="5400000" sx="0" sy="0">
                    <a:srgbClr val="000000">
                      <a:alpha val="65000"/>
                    </a:srgbClr>
                  </a:outerShdw>
                </a:effectLst>
                <a:latin typeface="Comic Sans MS" pitchFamily="66" charset="0"/>
              </a:rPr>
              <a:t>NEVER to </a:t>
            </a:r>
            <a:r>
              <a:rPr lang="en-US" sz="1600" b="1" u="dotDotDash" dirty="0">
                <a:solidFill>
                  <a:srgbClr val="C00000"/>
                </a:solidFill>
                <a:effectLst>
                  <a:outerShdw blurRad="69850" dist="43180" dir="5400000" sx="0" sy="0">
                    <a:srgbClr val="000000">
                      <a:alpha val="65000"/>
                    </a:srgbClr>
                  </a:outerShdw>
                </a:effectLst>
                <a:latin typeface="Comic Sans MS" pitchFamily="66" charset="0"/>
              </a:rPr>
              <a:t>be</a:t>
            </a:r>
            <a:r>
              <a:rPr lang="en-US" sz="1600" b="1" dirty="0">
                <a:solidFill>
                  <a:srgbClr val="C00000"/>
                </a:solidFill>
                <a:effectLst>
                  <a:outerShdw blurRad="69850" dist="43180" dir="5400000" sx="0" sy="0">
                    <a:srgbClr val="000000">
                      <a:alpha val="65000"/>
                    </a:srgbClr>
                  </a:outerShdw>
                </a:effectLst>
                <a:latin typeface="Comic Sans MS" pitchFamily="66" charset="0"/>
              </a:rPr>
              <a:t> </a:t>
            </a:r>
            <a:r>
              <a:rPr lang="en-US" sz="1600" b="1" dirty="0">
                <a:solidFill>
                  <a:schemeClr val="accent5">
                    <a:lumMod val="75000"/>
                  </a:schemeClr>
                </a:solidFill>
                <a:effectLst>
                  <a:outerShdw blurRad="69850" dist="43180" dir="5400000" sx="0" sy="0">
                    <a:srgbClr val="000000">
                      <a:alpha val="65000"/>
                    </a:srgbClr>
                  </a:outerShdw>
                </a:effectLst>
                <a:latin typeface="Comic Sans MS" pitchFamily="66" charset="0"/>
              </a:rPr>
              <a:t>celebrated as </a:t>
            </a:r>
            <a:r>
              <a:rPr lang="en-US" sz="1600" b="1" u="dotDotDash" dirty="0">
                <a:solidFill>
                  <a:srgbClr val="C00000"/>
                </a:solidFill>
                <a:effectLst>
                  <a:outerShdw blurRad="69850" dist="43180" dir="5400000" sx="0" sy="0">
                    <a:srgbClr val="000000">
                      <a:alpha val="65000"/>
                    </a:srgbClr>
                  </a:outerShdw>
                </a:effectLst>
                <a:latin typeface="Comic Sans MS" pitchFamily="66" charset="0"/>
              </a:rPr>
              <a:t>a floating festival</a:t>
            </a:r>
            <a:r>
              <a:rPr lang="en-US" sz="1600" b="1" dirty="0">
                <a:solidFill>
                  <a:schemeClr val="accent5">
                    <a:lumMod val="75000"/>
                  </a:schemeClr>
                </a:solidFill>
                <a:effectLst>
                  <a:outerShdw blurRad="69850" dist="43180" dir="5400000" sx="0" sy="0">
                    <a:srgbClr val="000000">
                      <a:alpha val="65000"/>
                    </a:srgbClr>
                  </a:outerShdw>
                </a:effectLst>
                <a:latin typeface="Comic Sans MS" pitchFamily="66" charset="0"/>
              </a:rPr>
              <a:t> each </a:t>
            </a:r>
            <a:r>
              <a:rPr lang="en-US" sz="1600" b="1" dirty="0" smtClean="0">
                <a:solidFill>
                  <a:schemeClr val="accent5">
                    <a:lumMod val="75000"/>
                  </a:schemeClr>
                </a:solidFill>
                <a:effectLst>
                  <a:outerShdw blurRad="69850" dist="43180" dir="5400000" sx="0" sy="0">
                    <a:srgbClr val="000000">
                      <a:alpha val="65000"/>
                    </a:srgbClr>
                  </a:outerShdw>
                </a:effectLst>
                <a:latin typeface="Comic Sans MS" pitchFamily="66" charset="0"/>
              </a:rPr>
              <a:t>year – because it places the TYPE “Ascension” before “Resurrection.”  </a:t>
            </a:r>
            <a:endParaRPr lang="en-US" sz="2000" dirty="0">
              <a:latin typeface="Comic Sans MS" pitchFamily="66" charset="0"/>
            </a:endParaRPr>
          </a:p>
        </p:txBody>
      </p:sp>
      <p:sp>
        <p:nvSpPr>
          <p:cNvPr id="7" name="Rectangle 6"/>
          <p:cNvSpPr/>
          <p:nvPr/>
        </p:nvSpPr>
        <p:spPr>
          <a:xfrm>
            <a:off x="1559855" y="3957931"/>
            <a:ext cx="5943600" cy="461665"/>
          </a:xfrm>
          <a:prstGeom prst="rect">
            <a:avLst/>
          </a:prstGeom>
          <a:solidFill>
            <a:srgbClr val="8C4C64"/>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2400" b="1" cap="none" spc="0" dirty="0" smtClean="0">
                <a:ln/>
                <a:solidFill>
                  <a:schemeClr val="accent3"/>
                </a:solidFill>
                <a:effectLst/>
              </a:rPr>
              <a:t>All this is the GOOD NEWS of Wave Sheaf!</a:t>
            </a:r>
            <a:endParaRPr lang="en-US" sz="2400" b="1" cap="none" spc="0" dirty="0">
              <a:ln/>
              <a:solidFill>
                <a:schemeClr val="accent3"/>
              </a:solidFill>
              <a:effectLst/>
            </a:endParaRPr>
          </a:p>
        </p:txBody>
      </p:sp>
    </p:spTree>
    <p:extLst>
      <p:ext uri="{BB962C8B-B14F-4D97-AF65-F5344CB8AC3E}">
        <p14:creationId xmlns:p14="http://schemas.microsoft.com/office/powerpoint/2010/main" val="14303830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3" name="TextBox 32"/>
          <p:cNvSpPr txBox="1"/>
          <p:nvPr/>
        </p:nvSpPr>
        <p:spPr>
          <a:xfrm>
            <a:off x="5430012" y="5198238"/>
            <a:ext cx="3485388" cy="1107996"/>
          </a:xfrm>
          <a:prstGeom prst="rect">
            <a:avLst/>
          </a:prstGeom>
          <a:solidFill>
            <a:schemeClr val="accent4">
              <a:lumMod val="20000"/>
              <a:lumOff val="80000"/>
            </a:schemeClr>
          </a:solidFill>
          <a:ln w="28575">
            <a:solidFill>
              <a:schemeClr val="accent5">
                <a:lumMod val="75000"/>
              </a:schemeClr>
            </a:solidFill>
          </a:ln>
          <a:scene3d>
            <a:camera prst="orthographicFront"/>
            <a:lightRig rig="threePt" dir="t"/>
          </a:scene3d>
          <a:sp3d>
            <a:bevelT w="114300" prst="artDeco"/>
          </a:sp3d>
        </p:spPr>
        <p:txBody>
          <a:bodyPr wrap="square" rtlCol="0">
            <a:spAutoFit/>
            <a:sp3d extrusionH="57150">
              <a:bevelT w="82550" h="38100" prst="coolSlant"/>
            </a:sp3d>
          </a:bodyPr>
          <a:lstStyle/>
          <a:p>
            <a:pPr marL="45720" indent="0" algn="ctr">
              <a:buNone/>
            </a:pPr>
            <a:r>
              <a:rPr lang="en-US" b="1" dirty="0" smtClean="0">
                <a:solidFill>
                  <a:schemeClr val="accent5">
                    <a:lumMod val="75000"/>
                  </a:schemeClr>
                </a:solidFill>
              </a:rPr>
              <a:t>Josh 5:11  </a:t>
            </a:r>
            <a:r>
              <a:rPr lang="en-US" sz="1600" b="1" dirty="0">
                <a:solidFill>
                  <a:srgbClr val="8C4C64"/>
                </a:solidFill>
              </a:rPr>
              <a:t>And they did eat of the old corn of the land on the </a:t>
            </a:r>
            <a:r>
              <a:rPr lang="en-US" sz="1600" b="1" dirty="0">
                <a:solidFill>
                  <a:srgbClr val="FF3399"/>
                </a:solidFill>
              </a:rPr>
              <a:t>morrow</a:t>
            </a:r>
            <a:r>
              <a:rPr lang="en-US" sz="1600" b="1" dirty="0">
                <a:solidFill>
                  <a:srgbClr val="8C4C64"/>
                </a:solidFill>
              </a:rPr>
              <a:t> </a:t>
            </a:r>
            <a:r>
              <a:rPr lang="en-US" sz="1600" b="1" u="sng" dirty="0">
                <a:solidFill>
                  <a:srgbClr val="00B050"/>
                </a:solidFill>
              </a:rPr>
              <a:t>after</a:t>
            </a:r>
            <a:r>
              <a:rPr lang="en-US" sz="1600" b="1" dirty="0">
                <a:solidFill>
                  <a:srgbClr val="8C4C64"/>
                </a:solidFill>
              </a:rPr>
              <a:t> the </a:t>
            </a:r>
            <a:r>
              <a:rPr lang="en-US" sz="1600" b="1" dirty="0">
                <a:solidFill>
                  <a:srgbClr val="FF0000"/>
                </a:solidFill>
              </a:rPr>
              <a:t>Passover,</a:t>
            </a:r>
            <a:r>
              <a:rPr lang="en-US" sz="1600" b="1" dirty="0">
                <a:solidFill>
                  <a:srgbClr val="8C4C64"/>
                </a:solidFill>
              </a:rPr>
              <a:t> unleavened cakes, </a:t>
            </a:r>
            <a:r>
              <a:rPr lang="en-US" sz="1600" b="1" dirty="0" smtClean="0">
                <a:solidFill>
                  <a:srgbClr val="8C4C64"/>
                </a:solidFill>
              </a:rPr>
              <a:t>and</a:t>
            </a:r>
            <a:br>
              <a:rPr lang="en-US" sz="1600" b="1" dirty="0" smtClean="0">
                <a:solidFill>
                  <a:srgbClr val="8C4C64"/>
                </a:solidFill>
              </a:rPr>
            </a:br>
            <a:r>
              <a:rPr lang="en-US" sz="1600" b="1" dirty="0" smtClean="0">
                <a:solidFill>
                  <a:srgbClr val="8C4C64"/>
                </a:solidFill>
              </a:rPr>
              <a:t>parched </a:t>
            </a:r>
            <a:r>
              <a:rPr lang="en-US" sz="1600" b="1" dirty="0">
                <a:solidFill>
                  <a:srgbClr val="8C4C64"/>
                </a:solidFill>
              </a:rPr>
              <a:t>corn in the selfsame day.  </a:t>
            </a:r>
            <a:endParaRPr lang="en-US" sz="1600" i="1" dirty="0"/>
          </a:p>
        </p:txBody>
      </p:sp>
      <p:sp>
        <p:nvSpPr>
          <p:cNvPr id="2" name="Slide Number Placeholder 1"/>
          <p:cNvSpPr>
            <a:spLocks noGrp="1"/>
          </p:cNvSpPr>
          <p:nvPr>
            <p:ph type="sldNum" sz="quarter" idx="12"/>
          </p:nvPr>
        </p:nvSpPr>
        <p:spPr>
          <a:xfrm>
            <a:off x="7239000" y="6426993"/>
            <a:ext cx="1828800" cy="365125"/>
          </a:xfrm>
        </p:spPr>
        <p:txBody>
          <a:bodyPr/>
          <a:lstStyle/>
          <a:p>
            <a:fld id="{5C014052-953B-4273-8F47-BF25327D5B24}" type="slidenum">
              <a:rPr lang="en-US" smtClean="0"/>
              <a:t>43</a:t>
            </a:fld>
            <a:endParaRPr lang="en-US" dirty="0"/>
          </a:p>
        </p:txBody>
      </p:sp>
      <p:sp>
        <p:nvSpPr>
          <p:cNvPr id="12" name="Content Placeholder 2"/>
          <p:cNvSpPr txBox="1">
            <a:spLocks/>
          </p:cNvSpPr>
          <p:nvPr/>
        </p:nvSpPr>
        <p:spPr>
          <a:xfrm>
            <a:off x="193040" y="76200"/>
            <a:ext cx="8950960" cy="762000"/>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US" sz="4000" b="1" spc="50" dirty="0" smtClean="0">
                <a:ln w="11430"/>
                <a:solidFill>
                  <a:srgbClr val="8C4C64"/>
                </a:solidFill>
                <a:effectLst>
                  <a:glow rad="127000">
                    <a:schemeClr val="accent2">
                      <a:lumMod val="20000"/>
                      <a:lumOff val="80000"/>
                    </a:schemeClr>
                  </a:glow>
                  <a:outerShdw blurRad="76200" dist="50800" dir="5400000" algn="tl" rotWithShape="0">
                    <a:srgbClr val="000000">
                      <a:alpha val="65000"/>
                    </a:srgbClr>
                  </a:outerShdw>
                </a:effectLst>
              </a:rPr>
              <a:t>Wave Sheaf Statute Placement</a:t>
            </a:r>
          </a:p>
        </p:txBody>
      </p:sp>
      <p:sp>
        <p:nvSpPr>
          <p:cNvPr id="6" name="Left Brace 5"/>
          <p:cNvSpPr/>
          <p:nvPr/>
        </p:nvSpPr>
        <p:spPr>
          <a:xfrm rot="10800000">
            <a:off x="4999482" y="4819680"/>
            <a:ext cx="378556" cy="1809719"/>
          </a:xfrm>
          <a:prstGeom prst="leftBrace">
            <a:avLst>
              <a:gd name="adj1" fmla="val 44385"/>
              <a:gd name="adj2" fmla="val 50522"/>
            </a:avLst>
          </a:prstGeom>
          <a:gradFill>
            <a:gsLst>
              <a:gs pos="61000">
                <a:srgbClr val="00B050">
                  <a:alpha val="40000"/>
                </a:srgbClr>
              </a:gs>
              <a:gs pos="48000">
                <a:schemeClr val="bg1"/>
              </a:gs>
              <a:gs pos="38000">
                <a:schemeClr val="accent2">
                  <a:lumMod val="50000"/>
                  <a:alpha val="65000"/>
                </a:schemeClr>
              </a:gs>
            </a:gsLst>
            <a:lin ang="5400000" scaled="0"/>
          </a:gradFill>
          <a:ln w="38100">
            <a:gradFill flip="none" rotWithShape="1">
              <a:gsLst>
                <a:gs pos="61000">
                  <a:srgbClr val="00B050"/>
                </a:gs>
                <a:gs pos="48000">
                  <a:schemeClr val="tx1">
                    <a:lumMod val="75000"/>
                    <a:lumOff val="25000"/>
                  </a:schemeClr>
                </a:gs>
                <a:gs pos="40000">
                  <a:schemeClr val="accent2">
                    <a:lumMod val="50000"/>
                  </a:schemeClr>
                </a:gs>
              </a:gsLst>
              <a:lin ang="5400000" scaled="1"/>
              <a:tileRect/>
            </a:gra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856846" y="1536198"/>
            <a:ext cx="2208276" cy="615553"/>
          </a:xfrm>
          <a:prstGeom prst="rect">
            <a:avLst/>
          </a:prstGeom>
          <a:solidFill>
            <a:schemeClr val="accent2">
              <a:lumMod val="20000"/>
              <a:lumOff val="80000"/>
            </a:schemeClr>
          </a:solidFill>
          <a:ln w="28575">
            <a:solidFill>
              <a:srgbClr val="C00000"/>
            </a:solidFill>
          </a:ln>
          <a:effectLst>
            <a:glow rad="101600">
              <a:schemeClr val="accent2">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700" b="1" dirty="0" smtClean="0">
                <a:solidFill>
                  <a:srgbClr val="C00000"/>
                </a:solidFill>
                <a:latin typeface="Comic Sans MS" pitchFamily="66" charset="0"/>
              </a:rPr>
              <a:t>ABIB 14</a:t>
            </a:r>
          </a:p>
          <a:p>
            <a:pPr algn="ctr"/>
            <a:r>
              <a:rPr lang="en-US" sz="1700" b="1" dirty="0" smtClean="0">
                <a:solidFill>
                  <a:srgbClr val="C00000"/>
                </a:solidFill>
                <a:latin typeface="Comic Sans MS" pitchFamily="66" charset="0"/>
              </a:rPr>
              <a:t>PASSOVER</a:t>
            </a:r>
            <a:endParaRPr lang="en-US" sz="1700" b="1" dirty="0">
              <a:solidFill>
                <a:srgbClr val="C00000"/>
              </a:solidFill>
              <a:latin typeface="Comic Sans MS" pitchFamily="66" charset="0"/>
            </a:endParaRPr>
          </a:p>
        </p:txBody>
      </p:sp>
      <p:sp>
        <p:nvSpPr>
          <p:cNvPr id="16" name="TextBox 15"/>
          <p:cNvSpPr txBox="1"/>
          <p:nvPr/>
        </p:nvSpPr>
        <p:spPr>
          <a:xfrm>
            <a:off x="2933700" y="920645"/>
            <a:ext cx="2095500" cy="877163"/>
          </a:xfrm>
          <a:prstGeom prst="rect">
            <a:avLst/>
          </a:prstGeom>
          <a:solidFill>
            <a:schemeClr val="accent2">
              <a:lumMod val="20000"/>
              <a:lumOff val="80000"/>
            </a:schemeClr>
          </a:solidFill>
          <a:ln w="28575">
            <a:solidFill>
              <a:schemeClr val="accent2">
                <a:lumMod val="75000"/>
              </a:schemeClr>
            </a:solidFill>
          </a:ln>
          <a:effectLst>
            <a:glow rad="139700">
              <a:schemeClr val="accent4">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700" b="1" dirty="0" smtClean="0">
                <a:solidFill>
                  <a:schemeClr val="accent2">
                    <a:lumMod val="75000"/>
                  </a:schemeClr>
                </a:solidFill>
                <a:latin typeface="Comic Sans MS" pitchFamily="66" charset="0"/>
              </a:rPr>
              <a:t>ABIB 15</a:t>
            </a:r>
            <a:br>
              <a:rPr lang="en-US" sz="1700" b="1" dirty="0" smtClean="0">
                <a:solidFill>
                  <a:schemeClr val="accent2">
                    <a:lumMod val="75000"/>
                  </a:schemeClr>
                </a:solidFill>
                <a:latin typeface="Comic Sans MS" pitchFamily="66" charset="0"/>
              </a:rPr>
            </a:br>
            <a:r>
              <a:rPr lang="en-US" sz="1700" b="1" dirty="0" smtClean="0">
                <a:solidFill>
                  <a:schemeClr val="accent2">
                    <a:lumMod val="75000"/>
                  </a:schemeClr>
                </a:solidFill>
                <a:latin typeface="Comic Sans MS" pitchFamily="66" charset="0"/>
              </a:rPr>
              <a:t>1</a:t>
            </a:r>
            <a:r>
              <a:rPr lang="en-US" sz="1700" b="1" baseline="30000" dirty="0" smtClean="0">
                <a:solidFill>
                  <a:schemeClr val="accent2">
                    <a:lumMod val="75000"/>
                  </a:schemeClr>
                </a:solidFill>
                <a:latin typeface="Comic Sans MS" pitchFamily="66" charset="0"/>
              </a:rPr>
              <a:t>ST</a:t>
            </a:r>
            <a:r>
              <a:rPr lang="en-US" sz="1700" b="1" dirty="0" smtClean="0">
                <a:solidFill>
                  <a:schemeClr val="accent2">
                    <a:lumMod val="75000"/>
                  </a:schemeClr>
                </a:solidFill>
                <a:latin typeface="Comic Sans MS" pitchFamily="66" charset="0"/>
              </a:rPr>
              <a:t> Unleavened </a:t>
            </a:r>
            <a:br>
              <a:rPr lang="en-US" sz="1700" b="1" dirty="0" smtClean="0">
                <a:solidFill>
                  <a:schemeClr val="accent2">
                    <a:lumMod val="75000"/>
                  </a:schemeClr>
                </a:solidFill>
                <a:latin typeface="Comic Sans MS" pitchFamily="66" charset="0"/>
              </a:rPr>
            </a:br>
            <a:r>
              <a:rPr lang="en-US" sz="1700" b="1" dirty="0" smtClean="0">
                <a:solidFill>
                  <a:schemeClr val="accent2">
                    <a:lumMod val="75000"/>
                  </a:schemeClr>
                </a:solidFill>
                <a:latin typeface="Comic Sans MS" pitchFamily="66" charset="0"/>
              </a:rPr>
              <a:t>Bread Sabbath</a:t>
            </a:r>
            <a:endParaRPr lang="en-US" sz="1700" b="1" dirty="0">
              <a:solidFill>
                <a:schemeClr val="accent2">
                  <a:lumMod val="75000"/>
                </a:schemeClr>
              </a:solidFill>
              <a:latin typeface="Comic Sans MS" pitchFamily="66" charset="0"/>
            </a:endParaRPr>
          </a:p>
        </p:txBody>
      </p:sp>
      <p:sp>
        <p:nvSpPr>
          <p:cNvPr id="20" name="TextBox 19"/>
          <p:cNvSpPr txBox="1"/>
          <p:nvPr/>
        </p:nvSpPr>
        <p:spPr>
          <a:xfrm>
            <a:off x="5074920" y="914400"/>
            <a:ext cx="3486912" cy="892552"/>
          </a:xfrm>
          <a:prstGeom prst="rect">
            <a:avLst/>
          </a:prstGeom>
          <a:solidFill>
            <a:schemeClr val="accent4">
              <a:lumMod val="20000"/>
              <a:lumOff val="80000"/>
            </a:schemeClr>
          </a:solidFill>
          <a:ln w="28575">
            <a:solidFill>
              <a:schemeClr val="accent5">
                <a:lumMod val="75000"/>
              </a:schemeClr>
            </a:solidFill>
          </a:ln>
          <a:scene3d>
            <a:camera prst="orthographicFront"/>
            <a:lightRig rig="threePt" dir="t"/>
          </a:scene3d>
          <a:sp3d>
            <a:bevelT w="114300" prst="artDeco"/>
          </a:sp3d>
        </p:spPr>
        <p:txBody>
          <a:bodyPr wrap="square" rtlCol="0">
            <a:spAutoFit/>
            <a:sp3d extrusionH="57150">
              <a:bevelT w="82550" h="38100" prst="coolSlant"/>
            </a:sp3d>
          </a:bodyPr>
          <a:lstStyle/>
          <a:p>
            <a:pPr algn="ctr"/>
            <a:r>
              <a:rPr lang="en-US" b="1" dirty="0">
                <a:solidFill>
                  <a:schemeClr val="accent5">
                    <a:lumMod val="75000"/>
                  </a:schemeClr>
                </a:solidFill>
              </a:rPr>
              <a:t>Lev </a:t>
            </a:r>
            <a:r>
              <a:rPr lang="en-US" b="1" dirty="0" smtClean="0">
                <a:solidFill>
                  <a:schemeClr val="accent5">
                    <a:lumMod val="75000"/>
                  </a:schemeClr>
                </a:solidFill>
              </a:rPr>
              <a:t>23:6  </a:t>
            </a:r>
            <a:r>
              <a:rPr lang="en-US" sz="1600" b="1" dirty="0" smtClean="0">
                <a:solidFill>
                  <a:srgbClr val="8C4C64"/>
                </a:solidFill>
              </a:rPr>
              <a:t>And </a:t>
            </a:r>
            <a:r>
              <a:rPr lang="en-US" sz="1600" b="1" dirty="0">
                <a:solidFill>
                  <a:srgbClr val="8C4C64"/>
                </a:solidFill>
              </a:rPr>
              <a:t>on the fifteenth day </a:t>
            </a:r>
            <a:r>
              <a:rPr lang="en-US" sz="1600" b="1" dirty="0" smtClean="0">
                <a:solidFill>
                  <a:srgbClr val="8C4C64"/>
                </a:solidFill>
              </a:rPr>
              <a:t/>
            </a:r>
            <a:br>
              <a:rPr lang="en-US" sz="1600" b="1" dirty="0" smtClean="0">
                <a:solidFill>
                  <a:srgbClr val="8C4C64"/>
                </a:solidFill>
              </a:rPr>
            </a:br>
            <a:r>
              <a:rPr lang="en-US" sz="1600" b="1" dirty="0" smtClean="0">
                <a:solidFill>
                  <a:srgbClr val="8C4C64"/>
                </a:solidFill>
              </a:rPr>
              <a:t>of </a:t>
            </a:r>
            <a:r>
              <a:rPr lang="en-US" sz="1600" b="1" dirty="0">
                <a:solidFill>
                  <a:srgbClr val="8C4C64"/>
                </a:solidFill>
              </a:rPr>
              <a:t>the same month is the feast of </a:t>
            </a:r>
            <a:r>
              <a:rPr lang="en-US" sz="1600" b="1" dirty="0" smtClean="0">
                <a:solidFill>
                  <a:srgbClr val="8C4C64"/>
                </a:solidFill>
              </a:rPr>
              <a:t>unleavened bread </a:t>
            </a:r>
            <a:r>
              <a:rPr lang="en-US" sz="1600" b="1" dirty="0">
                <a:solidFill>
                  <a:srgbClr val="8C4C64"/>
                </a:solidFill>
              </a:rPr>
              <a:t>unto </a:t>
            </a:r>
            <a:r>
              <a:rPr lang="en-US" sz="1600" b="1" dirty="0" smtClean="0">
                <a:solidFill>
                  <a:srgbClr val="8C4C64"/>
                </a:solidFill>
              </a:rPr>
              <a:t>[Yahuah].</a:t>
            </a:r>
            <a:endParaRPr lang="en-US" b="1" dirty="0">
              <a:solidFill>
                <a:schemeClr val="accent3">
                  <a:lumMod val="50000"/>
                </a:schemeClr>
              </a:solidFill>
            </a:endParaRPr>
          </a:p>
        </p:txBody>
      </p:sp>
      <p:sp>
        <p:nvSpPr>
          <p:cNvPr id="23" name="TextBox 22"/>
          <p:cNvSpPr txBox="1"/>
          <p:nvPr/>
        </p:nvSpPr>
        <p:spPr>
          <a:xfrm>
            <a:off x="852274" y="2750403"/>
            <a:ext cx="2208276" cy="784830"/>
          </a:xfrm>
          <a:prstGeom prst="rect">
            <a:avLst/>
          </a:prstGeom>
          <a:solidFill>
            <a:schemeClr val="accent2">
              <a:lumMod val="20000"/>
              <a:lumOff val="80000"/>
            </a:schemeClr>
          </a:solidFill>
          <a:ln w="28575">
            <a:solidFill>
              <a:srgbClr val="C00000"/>
            </a:solidFill>
          </a:ln>
          <a:effectLst>
            <a:glow rad="101600">
              <a:schemeClr val="accent2">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700" b="1" dirty="0">
                <a:solidFill>
                  <a:srgbClr val="0070C0"/>
                </a:solidFill>
                <a:latin typeface="Comic Sans MS" pitchFamily="66" charset="0"/>
              </a:rPr>
              <a:t>7</a:t>
            </a:r>
            <a:r>
              <a:rPr lang="en-US" sz="1700" b="1" baseline="30000" dirty="0">
                <a:solidFill>
                  <a:srgbClr val="0070C0"/>
                </a:solidFill>
                <a:latin typeface="Comic Sans MS" pitchFamily="66" charset="0"/>
              </a:rPr>
              <a:t>th</a:t>
            </a:r>
            <a:r>
              <a:rPr lang="en-US" sz="1700" b="1" dirty="0">
                <a:solidFill>
                  <a:srgbClr val="0070C0"/>
                </a:solidFill>
                <a:latin typeface="Comic Sans MS" pitchFamily="66" charset="0"/>
              </a:rPr>
              <a:t> Day SABBATH</a:t>
            </a:r>
            <a:r>
              <a:rPr lang="en-US" sz="1700" b="1" dirty="0">
                <a:solidFill>
                  <a:srgbClr val="C00000"/>
                </a:solidFill>
                <a:latin typeface="Comic Sans MS" pitchFamily="66" charset="0"/>
              </a:rPr>
              <a:t> </a:t>
            </a:r>
            <a:r>
              <a:rPr lang="en-US" sz="1400" b="1" dirty="0">
                <a:solidFill>
                  <a:srgbClr val="C00000"/>
                </a:solidFill>
                <a:latin typeface="Comic Sans MS" pitchFamily="66" charset="0"/>
              </a:rPr>
              <a:t>(</a:t>
            </a:r>
            <a:r>
              <a:rPr lang="en-US" sz="1400" b="1" u="sng" dirty="0">
                <a:solidFill>
                  <a:srgbClr val="C00000"/>
                </a:solidFill>
                <a:latin typeface="Comic Sans MS" pitchFamily="66" charset="0"/>
              </a:rPr>
              <a:t>AFTER</a:t>
            </a:r>
            <a:r>
              <a:rPr lang="en-US" sz="1400" b="1" dirty="0">
                <a:solidFill>
                  <a:srgbClr val="C00000"/>
                </a:solidFill>
                <a:latin typeface="Comic Sans MS" pitchFamily="66" charset="0"/>
              </a:rPr>
              <a:t> </a:t>
            </a:r>
            <a:r>
              <a:rPr lang="en-US" sz="1400" b="1" dirty="0">
                <a:latin typeface="Comic Sans MS" pitchFamily="66" charset="0"/>
              </a:rPr>
              <a:t>or</a:t>
            </a:r>
            <a:r>
              <a:rPr lang="en-US" sz="1400" b="1" dirty="0">
                <a:solidFill>
                  <a:srgbClr val="C00000"/>
                </a:solidFill>
                <a:latin typeface="Comic Sans MS" pitchFamily="66" charset="0"/>
              </a:rPr>
              <a:t> </a:t>
            </a:r>
            <a:r>
              <a:rPr lang="en-US" sz="1400" b="1" u="sng" dirty="0">
                <a:solidFill>
                  <a:srgbClr val="C00000"/>
                </a:solidFill>
                <a:latin typeface="Comic Sans MS" pitchFamily="66" charset="0"/>
              </a:rPr>
              <a:t>ON</a:t>
            </a:r>
            <a:r>
              <a:rPr lang="en-US" sz="1400" b="1" dirty="0">
                <a:solidFill>
                  <a:srgbClr val="C00000"/>
                </a:solidFill>
                <a:latin typeface="Comic Sans MS" pitchFamily="66" charset="0"/>
              </a:rPr>
              <a:t> PASSOVER)</a:t>
            </a:r>
            <a:endParaRPr lang="en-US" sz="2000" b="1" dirty="0">
              <a:solidFill>
                <a:srgbClr val="C00000"/>
              </a:solidFill>
              <a:latin typeface="Comic Sans MS" pitchFamily="66" charset="0"/>
            </a:endParaRPr>
          </a:p>
        </p:txBody>
      </p:sp>
      <p:sp>
        <p:nvSpPr>
          <p:cNvPr id="24" name="TextBox 23"/>
          <p:cNvSpPr txBox="1"/>
          <p:nvPr/>
        </p:nvSpPr>
        <p:spPr>
          <a:xfrm>
            <a:off x="2935224" y="3074382"/>
            <a:ext cx="2095500" cy="877163"/>
          </a:xfrm>
          <a:prstGeom prst="rect">
            <a:avLst/>
          </a:prstGeom>
          <a:solidFill>
            <a:srgbClr val="D5FFEA"/>
          </a:solidFill>
          <a:ln w="28575">
            <a:solidFill>
              <a:srgbClr val="00B050"/>
            </a:solidFill>
          </a:ln>
          <a:effectLst>
            <a:glow rad="139700">
              <a:srgbClr val="99FFCC">
                <a:alpha val="40000"/>
              </a:srgb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700" b="1" dirty="0" smtClean="0">
                <a:solidFill>
                  <a:srgbClr val="00B050"/>
                </a:solidFill>
                <a:latin typeface="Comic Sans MS" pitchFamily="66" charset="0"/>
              </a:rPr>
              <a:t>1</a:t>
            </a:r>
            <a:r>
              <a:rPr lang="en-US" sz="1700" b="1" baseline="30000" dirty="0" smtClean="0">
                <a:solidFill>
                  <a:srgbClr val="00B050"/>
                </a:solidFill>
                <a:latin typeface="Comic Sans MS" pitchFamily="66" charset="0"/>
              </a:rPr>
              <a:t>ST</a:t>
            </a:r>
            <a:r>
              <a:rPr lang="en-US" sz="1700" b="1" dirty="0" smtClean="0">
                <a:solidFill>
                  <a:srgbClr val="00B050"/>
                </a:solidFill>
                <a:latin typeface="Comic Sans MS" pitchFamily="66" charset="0"/>
              </a:rPr>
              <a:t> CYCLE</a:t>
            </a:r>
            <a:br>
              <a:rPr lang="en-US" sz="1700" b="1" dirty="0" smtClean="0">
                <a:solidFill>
                  <a:srgbClr val="00B050"/>
                </a:solidFill>
                <a:latin typeface="Comic Sans MS" pitchFamily="66" charset="0"/>
              </a:rPr>
            </a:br>
            <a:r>
              <a:rPr lang="en-US" sz="1700" b="1" dirty="0" smtClean="0">
                <a:solidFill>
                  <a:srgbClr val="00B050"/>
                </a:solidFill>
                <a:latin typeface="Comic Sans MS" pitchFamily="66" charset="0"/>
              </a:rPr>
              <a:t>Wave Sheaf </a:t>
            </a:r>
          </a:p>
          <a:p>
            <a:pPr algn="ctr"/>
            <a:r>
              <a:rPr lang="en-US" sz="1700" b="1" dirty="0" smtClean="0">
                <a:solidFill>
                  <a:srgbClr val="00B050"/>
                </a:solidFill>
                <a:latin typeface="Comic Sans MS" pitchFamily="66" charset="0"/>
              </a:rPr>
              <a:t>Ceremony</a:t>
            </a:r>
            <a:endParaRPr lang="en-US" sz="1700" b="1" dirty="0">
              <a:solidFill>
                <a:srgbClr val="00B050"/>
              </a:solidFill>
              <a:latin typeface="Comic Sans MS" pitchFamily="66" charset="0"/>
            </a:endParaRPr>
          </a:p>
        </p:txBody>
      </p:sp>
      <p:sp>
        <p:nvSpPr>
          <p:cNvPr id="25" name="TextBox 24"/>
          <p:cNvSpPr txBox="1"/>
          <p:nvPr/>
        </p:nvSpPr>
        <p:spPr>
          <a:xfrm>
            <a:off x="5067300" y="3083004"/>
            <a:ext cx="3485388" cy="1107996"/>
          </a:xfrm>
          <a:prstGeom prst="rect">
            <a:avLst/>
          </a:prstGeom>
          <a:solidFill>
            <a:schemeClr val="accent4">
              <a:lumMod val="20000"/>
              <a:lumOff val="80000"/>
            </a:schemeClr>
          </a:solidFill>
          <a:ln w="28575">
            <a:solidFill>
              <a:schemeClr val="accent5">
                <a:lumMod val="75000"/>
              </a:schemeClr>
            </a:solidFill>
          </a:ln>
          <a:scene3d>
            <a:camera prst="orthographicFront"/>
            <a:lightRig rig="threePt" dir="t"/>
          </a:scene3d>
          <a:sp3d>
            <a:bevelT w="114300" prst="artDeco"/>
          </a:sp3d>
        </p:spPr>
        <p:txBody>
          <a:bodyPr wrap="square" rtlCol="0">
            <a:spAutoFit/>
            <a:sp3d extrusionH="57150">
              <a:bevelT w="82550" h="38100" prst="coolSlant"/>
            </a:sp3d>
          </a:bodyPr>
          <a:lstStyle/>
          <a:p>
            <a:pPr marL="45720" indent="0" algn="ctr">
              <a:buNone/>
            </a:pPr>
            <a:r>
              <a:rPr lang="en-US" b="1" dirty="0">
                <a:solidFill>
                  <a:schemeClr val="accent5">
                    <a:lumMod val="75000"/>
                  </a:schemeClr>
                </a:solidFill>
              </a:rPr>
              <a:t>Lev </a:t>
            </a:r>
            <a:r>
              <a:rPr lang="en-US" b="1" dirty="0" smtClean="0">
                <a:solidFill>
                  <a:schemeClr val="accent5">
                    <a:lumMod val="75000"/>
                  </a:schemeClr>
                </a:solidFill>
              </a:rPr>
              <a:t>23:11  </a:t>
            </a:r>
            <a:r>
              <a:rPr lang="en-US" sz="1600" dirty="0">
                <a:solidFill>
                  <a:srgbClr val="8C4C64"/>
                </a:solidFill>
              </a:rPr>
              <a:t>‘And </a:t>
            </a:r>
            <a:r>
              <a:rPr lang="en-US" sz="1600" b="1" i="1" dirty="0">
                <a:solidFill>
                  <a:srgbClr val="8C4C64"/>
                </a:solidFill>
              </a:rPr>
              <a:t>he shall wave the sheaf</a:t>
            </a:r>
            <a:r>
              <a:rPr lang="en-US" sz="1600" dirty="0">
                <a:solidFill>
                  <a:srgbClr val="8C4C64"/>
                </a:solidFill>
              </a:rPr>
              <a:t> before [</a:t>
            </a:r>
            <a:r>
              <a:rPr lang="en-US" sz="1600" b="1" dirty="0">
                <a:solidFill>
                  <a:srgbClr val="0070C0"/>
                </a:solidFill>
              </a:rPr>
              <a:t>Yahuah</a:t>
            </a:r>
            <a:r>
              <a:rPr lang="en-US" sz="1600" dirty="0">
                <a:solidFill>
                  <a:srgbClr val="8C4C64"/>
                </a:solidFill>
              </a:rPr>
              <a:t>], for your acceptance.  </a:t>
            </a:r>
            <a:r>
              <a:rPr lang="en-US" sz="1600" b="1" i="1" u="sng" dirty="0">
                <a:solidFill>
                  <a:srgbClr val="8C4C64"/>
                </a:solidFill>
              </a:rPr>
              <a:t>On the</a:t>
            </a:r>
            <a:r>
              <a:rPr lang="en-US" sz="1600" b="1" i="1" dirty="0">
                <a:solidFill>
                  <a:srgbClr val="8C4C64"/>
                </a:solidFill>
              </a:rPr>
              <a:t> </a:t>
            </a:r>
            <a:r>
              <a:rPr lang="en-US" sz="1600" b="1" i="1" u="sng" dirty="0" smtClean="0">
                <a:solidFill>
                  <a:srgbClr val="FF3399"/>
                </a:solidFill>
              </a:rPr>
              <a:t>morrow</a:t>
            </a:r>
            <a:r>
              <a:rPr lang="en-US" sz="1600" b="1" i="1" dirty="0" smtClean="0"/>
              <a:t> </a:t>
            </a:r>
            <a:r>
              <a:rPr lang="en-US" sz="1600" b="1" i="1" u="sng" dirty="0" smtClean="0">
                <a:solidFill>
                  <a:srgbClr val="8C4C64"/>
                </a:solidFill>
              </a:rPr>
              <a:t>after</a:t>
            </a:r>
            <a:r>
              <a:rPr lang="en-US" sz="1600" b="1" i="1" u="heavy" dirty="0" smtClean="0">
                <a:solidFill>
                  <a:srgbClr val="8C4C64"/>
                </a:solidFill>
              </a:rPr>
              <a:t> </a:t>
            </a:r>
            <a:br>
              <a:rPr lang="en-US" sz="1600" b="1" i="1" u="heavy" dirty="0" smtClean="0">
                <a:solidFill>
                  <a:srgbClr val="8C4C64"/>
                </a:solidFill>
              </a:rPr>
            </a:br>
            <a:r>
              <a:rPr lang="en-US" sz="1600" b="1" i="1" u="heavy" dirty="0" smtClean="0">
                <a:solidFill>
                  <a:srgbClr val="8C4C64"/>
                </a:solidFill>
              </a:rPr>
              <a:t>the Sabbath</a:t>
            </a:r>
            <a:r>
              <a:rPr lang="en-US" sz="1600" baseline="30000" dirty="0" smtClean="0"/>
              <a:t>[H767</a:t>
            </a:r>
            <a:r>
              <a:rPr lang="en-US" sz="1600" b="1" baseline="30000" dirty="0" smtClean="0">
                <a:solidFill>
                  <a:srgbClr val="0070C0"/>
                </a:solidFill>
              </a:rPr>
              <a:t>6</a:t>
            </a:r>
            <a:r>
              <a:rPr lang="en-US" sz="1600" baseline="30000" dirty="0"/>
              <a:t>]</a:t>
            </a:r>
            <a:r>
              <a:rPr lang="en-US" sz="1600" dirty="0"/>
              <a:t> </a:t>
            </a:r>
            <a:r>
              <a:rPr lang="en-US" sz="1600" b="1" i="1" dirty="0">
                <a:solidFill>
                  <a:srgbClr val="8C4C64"/>
                </a:solidFill>
              </a:rPr>
              <a:t>the priest waves it.</a:t>
            </a:r>
            <a:r>
              <a:rPr lang="en-US" sz="1600" i="1" dirty="0">
                <a:solidFill>
                  <a:srgbClr val="8C4C64"/>
                </a:solidFill>
              </a:rPr>
              <a:t>’</a:t>
            </a:r>
            <a:endParaRPr lang="en-US" sz="1600" dirty="0">
              <a:solidFill>
                <a:srgbClr val="8C4C64"/>
              </a:solidFill>
            </a:endParaRPr>
          </a:p>
        </p:txBody>
      </p:sp>
      <p:sp>
        <p:nvSpPr>
          <p:cNvPr id="28" name="Content Placeholder 2"/>
          <p:cNvSpPr txBox="1">
            <a:spLocks/>
          </p:cNvSpPr>
          <p:nvPr/>
        </p:nvSpPr>
        <p:spPr>
          <a:xfrm>
            <a:off x="58270" y="1524000"/>
            <a:ext cx="729996" cy="762000"/>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sz="4000" b="1" spc="50" dirty="0" smtClean="0">
                <a:ln w="11430"/>
                <a:solidFill>
                  <a:srgbClr val="8C4C64"/>
                </a:solidFill>
                <a:effectLst>
                  <a:outerShdw blurRad="76200" dist="50800" dir="5400000" algn="tl" rotWithShape="0">
                    <a:srgbClr val="000000">
                      <a:alpha val="65000"/>
                    </a:srgbClr>
                  </a:outerShdw>
                </a:effectLst>
              </a:rPr>
              <a:t>#1</a:t>
            </a:r>
          </a:p>
        </p:txBody>
      </p:sp>
      <p:sp>
        <p:nvSpPr>
          <p:cNvPr id="29" name="Content Placeholder 2"/>
          <p:cNvSpPr txBox="1">
            <a:spLocks/>
          </p:cNvSpPr>
          <p:nvPr/>
        </p:nvSpPr>
        <p:spPr>
          <a:xfrm>
            <a:off x="58270" y="2693382"/>
            <a:ext cx="882396" cy="762000"/>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r>
              <a:rPr lang="en-US" sz="4000" b="1" spc="50" dirty="0" smtClean="0">
                <a:ln w="11430"/>
                <a:solidFill>
                  <a:srgbClr val="8C4C64"/>
                </a:solidFill>
                <a:effectLst>
                  <a:outerShdw blurRad="76200" dist="50800" dir="5400000" algn="tl" rotWithShape="0">
                    <a:srgbClr val="000000">
                      <a:alpha val="65000"/>
                    </a:srgbClr>
                  </a:outerShdw>
                </a:effectLst>
              </a:rPr>
              <a:t>#2</a:t>
            </a:r>
          </a:p>
        </p:txBody>
      </p:sp>
      <p:sp>
        <p:nvSpPr>
          <p:cNvPr id="30" name="TextBox 29"/>
          <p:cNvSpPr txBox="1"/>
          <p:nvPr/>
        </p:nvSpPr>
        <p:spPr>
          <a:xfrm>
            <a:off x="2869692" y="5752368"/>
            <a:ext cx="2095500" cy="877163"/>
          </a:xfrm>
          <a:prstGeom prst="rect">
            <a:avLst/>
          </a:prstGeom>
          <a:solidFill>
            <a:schemeClr val="accent2">
              <a:lumMod val="20000"/>
              <a:lumOff val="80000"/>
            </a:schemeClr>
          </a:solidFill>
          <a:ln w="28575">
            <a:solidFill>
              <a:schemeClr val="accent2">
                <a:lumMod val="75000"/>
              </a:schemeClr>
            </a:solidFill>
          </a:ln>
          <a:effectLst>
            <a:glow rad="139700">
              <a:schemeClr val="accent4">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200" b="1" dirty="0" smtClean="0">
                <a:solidFill>
                  <a:schemeClr val="tx1">
                    <a:lumMod val="65000"/>
                    <a:lumOff val="35000"/>
                  </a:schemeClr>
                </a:solidFill>
                <a:latin typeface="Comic Sans MS" pitchFamily="66" charset="0"/>
              </a:rPr>
              <a:t>(#2) </a:t>
            </a:r>
            <a:r>
              <a:rPr lang="en-US" sz="1700" b="1" dirty="0" smtClean="0">
                <a:solidFill>
                  <a:schemeClr val="accent2">
                    <a:lumMod val="75000"/>
                  </a:schemeClr>
                </a:solidFill>
                <a:latin typeface="Comic Sans MS" pitchFamily="66" charset="0"/>
              </a:rPr>
              <a:t>ABIB 15</a:t>
            </a:r>
            <a:br>
              <a:rPr lang="en-US" sz="1700" b="1" dirty="0" smtClean="0">
                <a:solidFill>
                  <a:schemeClr val="accent2">
                    <a:lumMod val="75000"/>
                  </a:schemeClr>
                </a:solidFill>
                <a:latin typeface="Comic Sans MS" pitchFamily="66" charset="0"/>
              </a:rPr>
            </a:br>
            <a:r>
              <a:rPr lang="en-US" sz="1700" b="1" dirty="0" smtClean="0">
                <a:solidFill>
                  <a:schemeClr val="accent2">
                    <a:lumMod val="75000"/>
                  </a:schemeClr>
                </a:solidFill>
                <a:latin typeface="Comic Sans MS" pitchFamily="66" charset="0"/>
              </a:rPr>
              <a:t>1</a:t>
            </a:r>
            <a:r>
              <a:rPr lang="en-US" sz="1700" b="1" baseline="30000" dirty="0" smtClean="0">
                <a:solidFill>
                  <a:schemeClr val="accent2">
                    <a:lumMod val="75000"/>
                  </a:schemeClr>
                </a:solidFill>
                <a:latin typeface="Comic Sans MS" pitchFamily="66" charset="0"/>
              </a:rPr>
              <a:t>ST</a:t>
            </a:r>
            <a:r>
              <a:rPr lang="en-US" sz="1700" b="1" dirty="0" smtClean="0">
                <a:solidFill>
                  <a:schemeClr val="accent2">
                    <a:lumMod val="75000"/>
                  </a:schemeClr>
                </a:solidFill>
                <a:latin typeface="Comic Sans MS" pitchFamily="66" charset="0"/>
              </a:rPr>
              <a:t> Unleavened </a:t>
            </a:r>
            <a:br>
              <a:rPr lang="en-US" sz="1700" b="1" dirty="0" smtClean="0">
                <a:solidFill>
                  <a:schemeClr val="accent2">
                    <a:lumMod val="75000"/>
                  </a:schemeClr>
                </a:solidFill>
                <a:latin typeface="Comic Sans MS" pitchFamily="66" charset="0"/>
              </a:rPr>
            </a:br>
            <a:r>
              <a:rPr lang="en-US" sz="1700" b="1" dirty="0" smtClean="0">
                <a:solidFill>
                  <a:schemeClr val="accent2">
                    <a:lumMod val="75000"/>
                  </a:schemeClr>
                </a:solidFill>
                <a:latin typeface="Comic Sans MS" pitchFamily="66" charset="0"/>
              </a:rPr>
              <a:t>Bread Sabbath</a:t>
            </a:r>
            <a:endParaRPr lang="en-US" sz="1700" b="1" dirty="0">
              <a:solidFill>
                <a:schemeClr val="accent2">
                  <a:lumMod val="75000"/>
                </a:schemeClr>
              </a:solidFill>
              <a:latin typeface="Comic Sans MS" pitchFamily="66" charset="0"/>
            </a:endParaRPr>
          </a:p>
        </p:txBody>
      </p:sp>
      <p:sp>
        <p:nvSpPr>
          <p:cNvPr id="31" name="TextBox 30"/>
          <p:cNvSpPr txBox="1"/>
          <p:nvPr/>
        </p:nvSpPr>
        <p:spPr>
          <a:xfrm>
            <a:off x="193040" y="5413390"/>
            <a:ext cx="2821432" cy="877163"/>
          </a:xfrm>
          <a:prstGeom prst="rect">
            <a:avLst/>
          </a:prstGeom>
          <a:solidFill>
            <a:schemeClr val="accent2">
              <a:lumMod val="20000"/>
              <a:lumOff val="80000"/>
            </a:schemeClr>
          </a:solidFill>
          <a:ln w="28575">
            <a:solidFill>
              <a:srgbClr val="C00000"/>
            </a:solidFill>
          </a:ln>
          <a:effectLst>
            <a:glow rad="101600">
              <a:schemeClr val="accent2">
                <a:satMod val="175000"/>
                <a:alpha val="40000"/>
              </a:scheme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700" b="1" dirty="0" smtClean="0">
                <a:solidFill>
                  <a:srgbClr val="C00000"/>
                </a:solidFill>
                <a:latin typeface="Comic Sans MS" pitchFamily="66" charset="0"/>
              </a:rPr>
              <a:t>ABIB 14 PASSOVER </a:t>
            </a:r>
            <a:br>
              <a:rPr lang="en-US" sz="1700" b="1" dirty="0" smtClean="0">
                <a:solidFill>
                  <a:srgbClr val="C00000"/>
                </a:solidFill>
                <a:latin typeface="Comic Sans MS" pitchFamily="66" charset="0"/>
              </a:rPr>
            </a:br>
            <a:r>
              <a:rPr lang="en-US" sz="1700" b="1" dirty="0" smtClean="0">
                <a:solidFill>
                  <a:srgbClr val="C00000"/>
                </a:solidFill>
                <a:latin typeface="Comic Sans MS" pitchFamily="66" charset="0"/>
              </a:rPr>
              <a:t>ON </a:t>
            </a:r>
            <a:r>
              <a:rPr lang="en-US" sz="1700" b="1" dirty="0" smtClean="0">
                <a:solidFill>
                  <a:srgbClr val="0070C0"/>
                </a:solidFill>
                <a:latin typeface="Comic Sans MS" pitchFamily="66" charset="0"/>
              </a:rPr>
              <a:t>7</a:t>
            </a:r>
            <a:r>
              <a:rPr lang="en-US" sz="1700" b="1" baseline="30000" dirty="0" smtClean="0">
                <a:solidFill>
                  <a:srgbClr val="0070C0"/>
                </a:solidFill>
                <a:latin typeface="Comic Sans MS" pitchFamily="66" charset="0"/>
              </a:rPr>
              <a:t>TH</a:t>
            </a:r>
            <a:r>
              <a:rPr lang="en-US" sz="1700" b="1" dirty="0" smtClean="0">
                <a:solidFill>
                  <a:srgbClr val="0070C0"/>
                </a:solidFill>
                <a:latin typeface="Comic Sans MS" pitchFamily="66" charset="0"/>
              </a:rPr>
              <a:t> DAY Sabbath </a:t>
            </a:r>
            <a:br>
              <a:rPr lang="en-US" sz="1700" b="1" dirty="0" smtClean="0">
                <a:solidFill>
                  <a:srgbClr val="0070C0"/>
                </a:solidFill>
                <a:latin typeface="Comic Sans MS" pitchFamily="66" charset="0"/>
              </a:rPr>
            </a:br>
            <a:r>
              <a:rPr lang="en-US" sz="1700" b="1" dirty="0" smtClean="0">
                <a:solidFill>
                  <a:srgbClr val="7030A0"/>
                </a:solidFill>
                <a:latin typeface="Comic Sans MS" pitchFamily="66" charset="0"/>
              </a:rPr>
              <a:t>in Joshua’s year!</a:t>
            </a:r>
            <a:endParaRPr lang="en-US" sz="1700" b="1" dirty="0">
              <a:solidFill>
                <a:srgbClr val="7030A0"/>
              </a:solidFill>
              <a:latin typeface="Comic Sans MS" pitchFamily="66" charset="0"/>
            </a:endParaRPr>
          </a:p>
        </p:txBody>
      </p:sp>
      <p:sp>
        <p:nvSpPr>
          <p:cNvPr id="32" name="TextBox 31"/>
          <p:cNvSpPr txBox="1"/>
          <p:nvPr/>
        </p:nvSpPr>
        <p:spPr>
          <a:xfrm>
            <a:off x="2871216" y="4819548"/>
            <a:ext cx="2095500" cy="877163"/>
          </a:xfrm>
          <a:prstGeom prst="rect">
            <a:avLst/>
          </a:prstGeom>
          <a:solidFill>
            <a:srgbClr val="D5FFEA"/>
          </a:solidFill>
          <a:ln w="28575">
            <a:solidFill>
              <a:srgbClr val="00B050"/>
            </a:solidFill>
          </a:ln>
          <a:effectLst>
            <a:glow rad="139700">
              <a:srgbClr val="99FFCC">
                <a:alpha val="40000"/>
              </a:srgbClr>
            </a:glow>
          </a:effectLst>
          <a:scene3d>
            <a:camera prst="orthographicFront"/>
            <a:lightRig rig="threePt" dir="t"/>
          </a:scene3d>
          <a:sp3d>
            <a:bevelT w="152400" h="50800" prst="softRound"/>
          </a:sp3d>
        </p:spPr>
        <p:txBody>
          <a:bodyPr wrap="square" rtlCol="0">
            <a:spAutoFit/>
            <a:sp3d extrusionH="57150">
              <a:bevelT w="82550" h="38100" prst="coolSlant"/>
            </a:sp3d>
          </a:bodyPr>
          <a:lstStyle/>
          <a:p>
            <a:pPr algn="ctr"/>
            <a:r>
              <a:rPr lang="en-US" sz="1200" b="1" dirty="0" smtClean="0">
                <a:solidFill>
                  <a:schemeClr val="tx1">
                    <a:lumMod val="65000"/>
                    <a:lumOff val="35000"/>
                  </a:schemeClr>
                </a:solidFill>
                <a:latin typeface="Comic Sans MS" pitchFamily="66" charset="0"/>
              </a:rPr>
              <a:t>(#1) </a:t>
            </a:r>
            <a:r>
              <a:rPr lang="en-US" sz="1700" b="1" dirty="0" smtClean="0">
                <a:solidFill>
                  <a:srgbClr val="00B050"/>
                </a:solidFill>
                <a:latin typeface="Comic Sans MS" pitchFamily="66" charset="0"/>
              </a:rPr>
              <a:t>1</a:t>
            </a:r>
            <a:r>
              <a:rPr lang="en-US" sz="1700" b="1" baseline="30000" dirty="0" smtClean="0">
                <a:solidFill>
                  <a:srgbClr val="00B050"/>
                </a:solidFill>
                <a:latin typeface="Comic Sans MS" pitchFamily="66" charset="0"/>
              </a:rPr>
              <a:t>ST</a:t>
            </a:r>
            <a:r>
              <a:rPr lang="en-US" sz="1700" b="1" dirty="0" smtClean="0">
                <a:solidFill>
                  <a:srgbClr val="00B050"/>
                </a:solidFill>
                <a:latin typeface="Comic Sans MS" pitchFamily="66" charset="0"/>
              </a:rPr>
              <a:t> CYCLE</a:t>
            </a:r>
            <a:br>
              <a:rPr lang="en-US" sz="1700" b="1" dirty="0" smtClean="0">
                <a:solidFill>
                  <a:srgbClr val="00B050"/>
                </a:solidFill>
                <a:latin typeface="Comic Sans MS" pitchFamily="66" charset="0"/>
              </a:rPr>
            </a:br>
            <a:r>
              <a:rPr lang="en-US" sz="1700" b="1" dirty="0" smtClean="0">
                <a:solidFill>
                  <a:srgbClr val="00B050"/>
                </a:solidFill>
                <a:latin typeface="Comic Sans MS" pitchFamily="66" charset="0"/>
              </a:rPr>
              <a:t>Wave Sheaf</a:t>
            </a:r>
            <a:br>
              <a:rPr lang="en-US" sz="1700" b="1" dirty="0" smtClean="0">
                <a:solidFill>
                  <a:srgbClr val="00B050"/>
                </a:solidFill>
                <a:latin typeface="Comic Sans MS" pitchFamily="66" charset="0"/>
              </a:rPr>
            </a:br>
            <a:r>
              <a:rPr lang="en-US" sz="1700" b="1" dirty="0" smtClean="0">
                <a:solidFill>
                  <a:srgbClr val="00B050"/>
                </a:solidFill>
                <a:latin typeface="Comic Sans MS" pitchFamily="66" charset="0"/>
              </a:rPr>
              <a:t>Ceremony</a:t>
            </a:r>
            <a:endParaRPr lang="en-US" sz="1700" b="1" dirty="0">
              <a:solidFill>
                <a:srgbClr val="00B050"/>
              </a:solidFill>
              <a:latin typeface="Comic Sans MS" pitchFamily="66" charset="0"/>
            </a:endParaRPr>
          </a:p>
        </p:txBody>
      </p:sp>
      <p:cxnSp>
        <p:nvCxnSpPr>
          <p:cNvPr id="7" name="Straight Arrow Connector 6"/>
          <p:cNvCxnSpPr/>
          <p:nvPr/>
        </p:nvCxnSpPr>
        <p:spPr>
          <a:xfrm>
            <a:off x="193040" y="2387600"/>
            <a:ext cx="8722360" cy="0"/>
          </a:xfrm>
          <a:prstGeom prst="straightConnector1">
            <a:avLst/>
          </a:prstGeom>
          <a:ln w="57150">
            <a:solidFill>
              <a:srgbClr val="8C4C64"/>
            </a:solidFill>
            <a:headEnd type="diamond" w="med" len="med"/>
            <a:tailEnd type="diamond"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28600" y="4343400"/>
            <a:ext cx="8722360" cy="0"/>
          </a:xfrm>
          <a:prstGeom prst="straightConnector1">
            <a:avLst/>
          </a:prstGeom>
          <a:ln w="762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headEnd type="diamond" w="med" len="med"/>
            <a:tailEnd type="diamond"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257800" y="4783111"/>
            <a:ext cx="3693160" cy="369332"/>
          </a:xfrm>
          <a:prstGeom prst="rect">
            <a:avLst/>
          </a:prstGeom>
          <a:noFill/>
        </p:spPr>
        <p:txBody>
          <a:bodyPr wrap="square" rtlCol="0">
            <a:spAutoFit/>
            <a:scene3d>
              <a:camera prst="orthographicFront"/>
              <a:lightRig rig="threePt" dir="t"/>
            </a:scene3d>
            <a:sp3d extrusionH="57150">
              <a:bevelT w="82550" h="38100" prst="coolSlant"/>
            </a:sp3d>
          </a:bodyPr>
          <a:lstStyle/>
          <a:p>
            <a:r>
              <a:rPr lang="en-US" b="1" dirty="0" smtClean="0">
                <a:solidFill>
                  <a:srgbClr val="00B050"/>
                </a:solidFill>
              </a:rPr>
              <a:t>a) Wave Sheaf gave permission - </a:t>
            </a:r>
            <a:endParaRPr lang="en-US" b="1" dirty="0">
              <a:solidFill>
                <a:srgbClr val="00B050"/>
              </a:solidFill>
            </a:endParaRPr>
          </a:p>
        </p:txBody>
      </p:sp>
      <p:sp>
        <p:nvSpPr>
          <p:cNvPr id="38" name="TextBox 37"/>
          <p:cNvSpPr txBox="1"/>
          <p:nvPr/>
        </p:nvSpPr>
        <p:spPr>
          <a:xfrm>
            <a:off x="5265420" y="6306365"/>
            <a:ext cx="3573780" cy="369332"/>
          </a:xfrm>
          <a:prstGeom prst="rect">
            <a:avLst/>
          </a:prstGeom>
          <a:noFill/>
        </p:spPr>
        <p:txBody>
          <a:bodyPr wrap="square" rtlCol="0">
            <a:spAutoFit/>
            <a:scene3d>
              <a:camera prst="orthographicFront"/>
              <a:lightRig rig="threePt" dir="t"/>
            </a:scene3d>
            <a:sp3d extrusionH="57150">
              <a:bevelT w="82550" h="38100" prst="coolSlant"/>
            </a:sp3d>
          </a:bodyPr>
          <a:lstStyle/>
          <a:p>
            <a:r>
              <a:rPr lang="en-US" b="1" dirty="0" smtClean="0">
                <a:solidFill>
                  <a:schemeClr val="accent2">
                    <a:lumMod val="75000"/>
                  </a:schemeClr>
                </a:solidFill>
              </a:rPr>
              <a:t>b) To eat the grain of the land.</a:t>
            </a:r>
            <a:endParaRPr lang="en-US" b="1" dirty="0">
              <a:solidFill>
                <a:schemeClr val="accent2">
                  <a:lumMod val="75000"/>
                </a:schemeClr>
              </a:solidFill>
            </a:endParaRPr>
          </a:p>
        </p:txBody>
      </p:sp>
      <p:sp>
        <p:nvSpPr>
          <p:cNvPr id="40" name="TextBox 39"/>
          <p:cNvSpPr txBox="1"/>
          <p:nvPr/>
        </p:nvSpPr>
        <p:spPr>
          <a:xfrm>
            <a:off x="2887890" y="4423634"/>
            <a:ext cx="2255059" cy="369332"/>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b="1" dirty="0" smtClean="0">
                <a:ln w="3175">
                  <a:noFill/>
                </a:ln>
                <a:solidFill>
                  <a:srgbClr val="FF3399"/>
                </a:solidFill>
                <a:latin typeface="Arial Rounded MT Bold" pitchFamily="34" charset="0"/>
              </a:rPr>
              <a:t>Two “Morrows”</a:t>
            </a:r>
            <a:endParaRPr lang="en-US" b="1" dirty="0">
              <a:ln w="3175">
                <a:noFill/>
              </a:ln>
              <a:solidFill>
                <a:srgbClr val="FF3399"/>
              </a:solidFill>
              <a:latin typeface="Arial Rounded MT Bold" pitchFamily="34" charset="0"/>
            </a:endParaRPr>
          </a:p>
        </p:txBody>
      </p:sp>
      <p:sp>
        <p:nvSpPr>
          <p:cNvPr id="26" name="TextBox 29"/>
          <p:cNvSpPr txBox="1"/>
          <p:nvPr/>
        </p:nvSpPr>
        <p:spPr>
          <a:xfrm>
            <a:off x="193040" y="175022"/>
            <a:ext cx="436934" cy="1425178"/>
          </a:xfrm>
          <a:prstGeom prst="roundRect">
            <a:avLst/>
          </a:prstGeom>
          <a:solidFill>
            <a:srgbClr val="8C4C64"/>
          </a:solidFill>
          <a:ln w="57150">
            <a:solidFill>
              <a:schemeClr val="accent2">
                <a:lumMod val="60000"/>
                <a:lumOff val="40000"/>
              </a:schemeClr>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400" b="1" spc="150" dirty="0" smtClean="0">
                <a:ln w="11430"/>
                <a:solidFill>
                  <a:srgbClr val="F8F8F8"/>
                </a:solidFill>
                <a:effectLst>
                  <a:outerShdw blurRad="25400" algn="tl" rotWithShape="0">
                    <a:srgbClr val="000000">
                      <a:alpha val="43000"/>
                    </a:srgbClr>
                  </a:outerShdw>
                </a:effectLst>
              </a:rPr>
              <a:t>R</a:t>
            </a:r>
            <a:br>
              <a:rPr lang="en-US" sz="1400" b="1" spc="150" dirty="0" smtClean="0">
                <a:ln w="11430"/>
                <a:solidFill>
                  <a:srgbClr val="F8F8F8"/>
                </a:solidFill>
                <a:effectLst>
                  <a:outerShdw blurRad="25400" algn="tl" rotWithShape="0">
                    <a:srgbClr val="000000">
                      <a:alpha val="43000"/>
                    </a:srgbClr>
                  </a:outerShdw>
                </a:effectLst>
              </a:rPr>
            </a:br>
            <a:r>
              <a:rPr lang="en-US" sz="1400" b="1" spc="150" dirty="0" smtClean="0">
                <a:ln w="11430"/>
                <a:solidFill>
                  <a:srgbClr val="F8F8F8"/>
                </a:solidFill>
                <a:effectLst>
                  <a:outerShdw blurRad="25400" algn="tl" rotWithShape="0">
                    <a:srgbClr val="000000">
                      <a:alpha val="43000"/>
                    </a:srgbClr>
                  </a:outerShdw>
                </a:effectLst>
              </a:rPr>
              <a:t>E</a:t>
            </a:r>
            <a:br>
              <a:rPr lang="en-US" sz="1400" b="1" spc="150" dirty="0" smtClean="0">
                <a:ln w="11430"/>
                <a:solidFill>
                  <a:srgbClr val="F8F8F8"/>
                </a:solidFill>
                <a:effectLst>
                  <a:outerShdw blurRad="25400" algn="tl" rotWithShape="0">
                    <a:srgbClr val="000000">
                      <a:alpha val="43000"/>
                    </a:srgbClr>
                  </a:outerShdw>
                </a:effectLst>
              </a:rPr>
            </a:br>
            <a:r>
              <a:rPr lang="en-US" sz="1400" b="1" spc="150" dirty="0" smtClean="0">
                <a:ln w="11430"/>
                <a:solidFill>
                  <a:srgbClr val="F8F8F8"/>
                </a:solidFill>
                <a:effectLst>
                  <a:outerShdw blurRad="25400" algn="tl" rotWithShape="0">
                    <a:srgbClr val="000000">
                      <a:alpha val="43000"/>
                    </a:srgbClr>
                  </a:outerShdw>
                </a:effectLst>
              </a:rPr>
              <a:t>V</a:t>
            </a:r>
            <a:br>
              <a:rPr lang="en-US" sz="1400" b="1" spc="150" dirty="0" smtClean="0">
                <a:ln w="11430"/>
                <a:solidFill>
                  <a:srgbClr val="F8F8F8"/>
                </a:solidFill>
                <a:effectLst>
                  <a:outerShdw blurRad="25400" algn="tl" rotWithShape="0">
                    <a:srgbClr val="000000">
                      <a:alpha val="43000"/>
                    </a:srgbClr>
                  </a:outerShdw>
                </a:effectLst>
              </a:rPr>
            </a:br>
            <a:r>
              <a:rPr lang="en-US" sz="1400" b="1" spc="150" dirty="0" smtClean="0">
                <a:ln w="11430"/>
                <a:solidFill>
                  <a:srgbClr val="F8F8F8"/>
                </a:solidFill>
                <a:effectLst>
                  <a:outerShdw blurRad="25400" algn="tl" rotWithShape="0">
                    <a:srgbClr val="000000">
                      <a:alpha val="43000"/>
                    </a:srgbClr>
                  </a:outerShdw>
                </a:effectLst>
              </a:rPr>
              <a:t>I</a:t>
            </a:r>
            <a:br>
              <a:rPr lang="en-US" sz="1400" b="1" spc="150" dirty="0" smtClean="0">
                <a:ln w="11430"/>
                <a:solidFill>
                  <a:srgbClr val="F8F8F8"/>
                </a:solidFill>
                <a:effectLst>
                  <a:outerShdw blurRad="25400" algn="tl" rotWithShape="0">
                    <a:srgbClr val="000000">
                      <a:alpha val="43000"/>
                    </a:srgbClr>
                  </a:outerShdw>
                </a:effectLst>
              </a:rPr>
            </a:br>
            <a:r>
              <a:rPr lang="en-US" sz="1400" b="1" spc="150" dirty="0" smtClean="0">
                <a:ln w="11430"/>
                <a:solidFill>
                  <a:srgbClr val="F8F8F8"/>
                </a:solidFill>
                <a:effectLst>
                  <a:outerShdw blurRad="25400" algn="tl" rotWithShape="0">
                    <a:srgbClr val="000000">
                      <a:alpha val="43000"/>
                    </a:srgbClr>
                  </a:outerShdw>
                </a:effectLst>
              </a:rPr>
              <a:t>E</a:t>
            </a:r>
            <a:br>
              <a:rPr lang="en-US" sz="1400" b="1" spc="150" dirty="0" smtClean="0">
                <a:ln w="11430"/>
                <a:solidFill>
                  <a:srgbClr val="F8F8F8"/>
                </a:solidFill>
                <a:effectLst>
                  <a:outerShdw blurRad="25400" algn="tl" rotWithShape="0">
                    <a:srgbClr val="000000">
                      <a:alpha val="43000"/>
                    </a:srgbClr>
                  </a:outerShdw>
                </a:effectLst>
              </a:rPr>
            </a:br>
            <a:r>
              <a:rPr lang="en-US" sz="1400" b="1" spc="150" dirty="0" smtClean="0">
                <a:ln w="11430"/>
                <a:solidFill>
                  <a:srgbClr val="F8F8F8"/>
                </a:solidFill>
                <a:effectLst>
                  <a:outerShdw blurRad="25400" algn="tl" rotWithShape="0">
                    <a:srgbClr val="000000">
                      <a:alpha val="43000"/>
                    </a:srgbClr>
                  </a:outerShdw>
                </a:effectLst>
              </a:rPr>
              <a:t>W</a:t>
            </a:r>
            <a:endParaRPr lang="en-US" sz="1400" b="1" spc="150" dirty="0">
              <a:ln w="11430"/>
              <a:solidFill>
                <a:srgbClr val="F8F8F8"/>
              </a:solidFill>
              <a:effectLst>
                <a:outerShdw blurRad="25400" algn="tl" rotWithShape="0">
                  <a:srgbClr val="000000">
                    <a:alpha val="43000"/>
                  </a:srgbClr>
                </a:outerShdw>
              </a:effectLst>
            </a:endParaRPr>
          </a:p>
        </p:txBody>
      </p:sp>
      <p:sp>
        <p:nvSpPr>
          <p:cNvPr id="34" name="Rectangle 33"/>
          <p:cNvSpPr/>
          <p:nvPr/>
        </p:nvSpPr>
        <p:spPr>
          <a:xfrm>
            <a:off x="792544" y="1176135"/>
            <a:ext cx="2153154" cy="400110"/>
          </a:xfrm>
          <a:prstGeom prst="rect">
            <a:avLst/>
          </a:prstGeom>
          <a:noFill/>
        </p:spPr>
        <p:txBody>
          <a:bodyPr wrap="none" lIns="91440" tIns="45720" rIns="91440" bIns="45720">
            <a:spAutoFit/>
            <a:scene3d>
              <a:camera prst="orthographicFront"/>
              <a:lightRig rig="threePt" dir="t"/>
            </a:scene3d>
            <a:sp3d extrusionH="57150">
              <a:bevelT h="25400" prst="softRound"/>
            </a:sp3d>
          </a:bodyPr>
          <a:lstStyle/>
          <a:p>
            <a:pPr algn="ctr"/>
            <a:r>
              <a:rPr lang="en-US" sz="2000" b="1"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The D</a:t>
            </a:r>
            <a:r>
              <a:rPr lang="en-US" sz="1600" b="1"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AY</a:t>
            </a:r>
            <a:r>
              <a:rPr lang="en-US" sz="2000" b="1"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After:</a:t>
            </a:r>
            <a:endParaRPr lang="en-US" sz="20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p:txBody>
      </p:sp>
      <p:sp>
        <p:nvSpPr>
          <p:cNvPr id="39" name="Rectangle 38"/>
          <p:cNvSpPr/>
          <p:nvPr/>
        </p:nvSpPr>
        <p:spPr>
          <a:xfrm>
            <a:off x="795835" y="2385423"/>
            <a:ext cx="2153154" cy="400110"/>
          </a:xfrm>
          <a:prstGeom prst="rect">
            <a:avLst/>
          </a:prstGeom>
          <a:noFill/>
        </p:spPr>
        <p:txBody>
          <a:bodyPr wrap="none" lIns="91440" tIns="45720" rIns="91440" bIns="45720">
            <a:spAutoFit/>
            <a:scene3d>
              <a:camera prst="orthographicFront"/>
              <a:lightRig rig="threePt" dir="t"/>
            </a:scene3d>
            <a:sp3d extrusionH="57150">
              <a:bevelT h="25400" prst="softRound"/>
            </a:sp3d>
          </a:bodyPr>
          <a:lstStyle/>
          <a:p>
            <a:pPr algn="ctr"/>
            <a:r>
              <a:rPr lang="en-US" sz="2000" b="1"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The D</a:t>
            </a:r>
            <a:r>
              <a:rPr lang="en-US" sz="1600" b="1"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AY</a:t>
            </a:r>
            <a:r>
              <a:rPr lang="en-US" sz="2000" b="1" cap="none" spc="0" dirty="0" smtClean="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rPr>
              <a:t> After:</a:t>
            </a:r>
            <a:endParaRPr lang="en-US" sz="2000" b="1" cap="none" spc="0" dirty="0">
              <a:ln w="1905">
                <a:solidFill>
                  <a:srgbClr val="00206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pitchFamily="66" charset="0"/>
            </a:endParaRPr>
          </a:p>
        </p:txBody>
      </p:sp>
      <p:sp>
        <p:nvSpPr>
          <p:cNvPr id="41" name="TextBox 40"/>
          <p:cNvSpPr txBox="1"/>
          <p:nvPr/>
        </p:nvSpPr>
        <p:spPr>
          <a:xfrm>
            <a:off x="3066288" y="1832350"/>
            <a:ext cx="5618988" cy="369332"/>
          </a:xfrm>
          <a:prstGeom prst="rect">
            <a:avLst/>
          </a:prstGeom>
          <a:noFill/>
        </p:spPr>
        <p:txBody>
          <a:bodyPr wrap="square" rtlCol="0">
            <a:spAutoFit/>
            <a:scene3d>
              <a:camera prst="orthographicFront"/>
              <a:lightRig rig="threePt" dir="t"/>
            </a:scene3d>
            <a:sp3d extrusionH="57150">
              <a:bevelT w="82550" h="38100" prst="coolSlant"/>
            </a:sp3d>
          </a:bodyPr>
          <a:lstStyle/>
          <a:p>
            <a:r>
              <a:rPr lang="en-US" b="1" dirty="0" smtClean="0">
                <a:solidFill>
                  <a:schemeClr val="accent2">
                    <a:lumMod val="75000"/>
                  </a:schemeClr>
                </a:solidFill>
              </a:rPr>
              <a:t>Abib 15 “ULB” always follows </a:t>
            </a:r>
            <a:r>
              <a:rPr lang="en-US" b="1" u="sng" dirty="0" smtClean="0">
                <a:solidFill>
                  <a:srgbClr val="C00000"/>
                </a:solidFill>
                <a:effectLst>
                  <a:outerShdw blurRad="38100" dist="38100" dir="2700000" algn="tl">
                    <a:srgbClr val="000000">
                      <a:alpha val="43137"/>
                    </a:srgbClr>
                  </a:outerShdw>
                </a:effectLst>
              </a:rPr>
              <a:t>after</a:t>
            </a:r>
            <a:r>
              <a:rPr lang="en-US" b="1" dirty="0" smtClean="0">
                <a:solidFill>
                  <a:schemeClr val="accent2">
                    <a:lumMod val="75000"/>
                  </a:schemeClr>
                </a:solidFill>
              </a:rPr>
              <a:t> </a:t>
            </a:r>
            <a:r>
              <a:rPr lang="en-US" b="1" dirty="0" smtClean="0">
                <a:solidFill>
                  <a:srgbClr val="C00000"/>
                </a:solidFill>
              </a:rPr>
              <a:t>Abib 14 Passover.</a:t>
            </a:r>
            <a:endParaRPr lang="en-US" b="1" dirty="0">
              <a:solidFill>
                <a:srgbClr val="C00000"/>
              </a:solidFill>
            </a:endParaRPr>
          </a:p>
        </p:txBody>
      </p:sp>
      <p:sp>
        <p:nvSpPr>
          <p:cNvPr id="42" name="TextBox 41"/>
          <p:cNvSpPr txBox="1"/>
          <p:nvPr/>
        </p:nvSpPr>
        <p:spPr>
          <a:xfrm>
            <a:off x="3066288" y="2668305"/>
            <a:ext cx="6077712" cy="369332"/>
          </a:xfrm>
          <a:prstGeom prst="rect">
            <a:avLst/>
          </a:prstGeom>
          <a:noFill/>
        </p:spPr>
        <p:txBody>
          <a:bodyPr wrap="square" rtlCol="0">
            <a:spAutoFit/>
            <a:scene3d>
              <a:camera prst="orthographicFront"/>
              <a:lightRig rig="threePt" dir="t"/>
            </a:scene3d>
            <a:sp3d extrusionH="57150">
              <a:bevelT w="82550" h="38100" prst="coolSlant"/>
            </a:sp3d>
          </a:bodyPr>
          <a:lstStyle/>
          <a:p>
            <a:r>
              <a:rPr lang="en-US" b="1" dirty="0" smtClean="0">
                <a:solidFill>
                  <a:srgbClr val="00B050"/>
                </a:solidFill>
              </a:rPr>
              <a:t>Wave Sheaf always follows </a:t>
            </a:r>
            <a:r>
              <a:rPr lang="en-US" b="1" u="sng" dirty="0" smtClean="0">
                <a:solidFill>
                  <a:srgbClr val="0070C0"/>
                </a:solidFill>
                <a:effectLst>
                  <a:outerShdw blurRad="38100" dist="38100" dir="2700000" algn="tl">
                    <a:srgbClr val="000000">
                      <a:alpha val="43137"/>
                    </a:srgbClr>
                  </a:outerShdw>
                </a:effectLst>
              </a:rPr>
              <a:t>after</a:t>
            </a:r>
            <a:r>
              <a:rPr lang="en-US" b="1" dirty="0" smtClean="0">
                <a:solidFill>
                  <a:srgbClr val="00B050"/>
                </a:solidFill>
              </a:rPr>
              <a:t> the </a:t>
            </a:r>
            <a:r>
              <a:rPr lang="en-US" b="1" dirty="0" smtClean="0">
                <a:solidFill>
                  <a:srgbClr val="0070C0"/>
                </a:solidFill>
              </a:rPr>
              <a:t>7</a:t>
            </a:r>
            <a:r>
              <a:rPr lang="en-US" b="1" baseline="30000" dirty="0" smtClean="0">
                <a:solidFill>
                  <a:srgbClr val="0070C0"/>
                </a:solidFill>
              </a:rPr>
              <a:t>th</a:t>
            </a:r>
            <a:r>
              <a:rPr lang="en-US" b="1" dirty="0" smtClean="0">
                <a:solidFill>
                  <a:srgbClr val="0070C0"/>
                </a:solidFill>
              </a:rPr>
              <a:t> Day Sabbath.</a:t>
            </a:r>
            <a:endParaRPr lang="en-US" b="1" dirty="0">
              <a:solidFill>
                <a:srgbClr val="0070C0"/>
              </a:solidFill>
            </a:endParaRPr>
          </a:p>
        </p:txBody>
      </p:sp>
      <p:sp>
        <p:nvSpPr>
          <p:cNvPr id="43" name="TextBox 42"/>
          <p:cNvSpPr txBox="1"/>
          <p:nvPr/>
        </p:nvSpPr>
        <p:spPr>
          <a:xfrm>
            <a:off x="76200" y="4413779"/>
            <a:ext cx="2793492" cy="923330"/>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b="1" dirty="0" smtClean="0">
                <a:ln w="317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effectLst>
                  <a:glow rad="139700">
                    <a:schemeClr val="accent2">
                      <a:satMod val="175000"/>
                      <a:alpha val="40000"/>
                    </a:schemeClr>
                  </a:glow>
                </a:effectLst>
                <a:latin typeface="Arial Rounded MT Bold" pitchFamily="34" charset="0"/>
              </a:rPr>
              <a:t>Josh 5:11 </a:t>
            </a:r>
            <a:r>
              <a:rPr lang="en-US" b="1" dirty="0" smtClean="0">
                <a:ln w="317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atin typeface="Arial Rounded MT Bold" pitchFamily="34" charset="0"/>
              </a:rPr>
              <a:t>fulfills both </a:t>
            </a:r>
            <a:r>
              <a:rPr lang="en-US" b="1" dirty="0" smtClean="0">
                <a:ln w="317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0800000" scaled="1"/>
                  <a:tileRect/>
                </a:gradFill>
                <a:latin typeface="Arial Rounded MT Bold" pitchFamily="34" charset="0"/>
              </a:rPr>
              <a:t>Calendar Statutes in Absolute </a:t>
            </a:r>
            <a:r>
              <a:rPr lang="en-US" b="1" dirty="0" smtClean="0">
                <a:ln w="317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atin typeface="Arial Rounded MT Bold" pitchFamily="34" charset="0"/>
              </a:rPr>
              <a:t>Perfection!</a:t>
            </a:r>
            <a:endParaRPr lang="en-US" b="1" dirty="0">
              <a:ln w="3175">
                <a:solidFill>
                  <a:srgbClr val="002060"/>
                </a:solidFill>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atin typeface="Arial Rounded MT Bold" pitchFamily="34" charset="0"/>
            </a:endParaRPr>
          </a:p>
        </p:txBody>
      </p:sp>
      <p:pic>
        <p:nvPicPr>
          <p:cNvPr id="44" name="Picture 24" descr="C:\Users\Rae\Desktop\Art on Desktop\white man clip art\yellow-blue smiley faces\happy face - very good pn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174" y="6157081"/>
            <a:ext cx="799066" cy="61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7519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175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barn(inVertical)">
                                      <p:cBhvr>
                                        <p:cTn id="12" dur="1000"/>
                                        <p:tgtEl>
                                          <p:spTgt spid="16">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125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Effect transition="in" filter="barn(inVertical)">
                                      <p:cBhvr>
                                        <p:cTn id="21" dur="1250"/>
                                        <p:tgtEl>
                                          <p:spTgt spid="23">
                                            <p:txEl>
                                              <p:pRg st="0" end="0"/>
                                            </p:txEl>
                                          </p:spTgt>
                                        </p:tgtEl>
                                      </p:cBhvr>
                                    </p:animEffect>
                                  </p:childTnLst>
                                </p:cTn>
                              </p:par>
                            </p:childTnLst>
                          </p:cTn>
                        </p:par>
                        <p:par>
                          <p:cTn id="22" fill="hold">
                            <p:stCondLst>
                              <p:cond delay="1250"/>
                            </p:stCondLst>
                            <p:childTnLst>
                              <p:par>
                                <p:cTn id="23" presetID="16" presetClass="entr" presetSubtype="21" fill="hold" nodeType="afterEffect">
                                  <p:stCondLst>
                                    <p:cond delay="0"/>
                                  </p:stCondLst>
                                  <p:childTnLst>
                                    <p:set>
                                      <p:cBhvr>
                                        <p:cTn id="24" dur="1" fill="hold">
                                          <p:stCondLst>
                                            <p:cond delay="0"/>
                                          </p:stCondLst>
                                        </p:cTn>
                                        <p:tgtEl>
                                          <p:spTgt spid="25">
                                            <p:txEl>
                                              <p:pRg st="0" end="0"/>
                                            </p:txEl>
                                          </p:spTgt>
                                        </p:tgtEl>
                                        <p:attrNameLst>
                                          <p:attrName>style.visibility</p:attrName>
                                        </p:attrNameLst>
                                      </p:cBhvr>
                                      <p:to>
                                        <p:strVal val="visible"/>
                                      </p:to>
                                    </p:set>
                                    <p:animEffect transition="in" filter="barn(inVertical)">
                                      <p:cBhvr>
                                        <p:cTn id="25" dur="1000"/>
                                        <p:tgtEl>
                                          <p:spTgt spid="2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4">
                                            <p:txEl>
                                              <p:pRg st="0" end="0"/>
                                            </p:txEl>
                                          </p:spTgt>
                                        </p:tgtEl>
                                        <p:attrNameLst>
                                          <p:attrName>style.visibility</p:attrName>
                                        </p:attrNameLst>
                                      </p:cBhvr>
                                      <p:to>
                                        <p:strVal val="visible"/>
                                      </p:to>
                                    </p:set>
                                    <p:animEffect transition="in" filter="barn(inVertical)">
                                      <p:cBhvr>
                                        <p:cTn id="30" dur="1250"/>
                                        <p:tgtEl>
                                          <p:spTgt spid="24">
                                            <p:txEl>
                                              <p:pRg st="0" end="0"/>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24">
                                            <p:txEl>
                                              <p:pRg st="1" end="1"/>
                                            </p:txEl>
                                          </p:spTgt>
                                        </p:tgtEl>
                                        <p:attrNameLst>
                                          <p:attrName>style.visibility</p:attrName>
                                        </p:attrNameLst>
                                      </p:cBhvr>
                                      <p:to>
                                        <p:strVal val="visible"/>
                                      </p:to>
                                    </p:set>
                                    <p:animEffect transition="in" filter="barn(inVertical)">
                                      <p:cBhvr>
                                        <p:cTn id="33" dur="1250"/>
                                        <p:tgtEl>
                                          <p:spTgt spid="24">
                                            <p:txEl>
                                              <p:pRg st="1" end="1"/>
                                            </p:txEl>
                                          </p:spTgt>
                                        </p:tgtEl>
                                      </p:cBhvr>
                                    </p:animEffect>
                                  </p:childTnLst>
                                </p:cTn>
                              </p:par>
                            </p:childTnLst>
                          </p:cTn>
                        </p:par>
                        <p:par>
                          <p:cTn id="34" fill="hold">
                            <p:stCondLst>
                              <p:cond delay="1250"/>
                            </p:stCondLst>
                            <p:childTnLst>
                              <p:par>
                                <p:cTn id="35" presetID="22" presetClass="entr" presetSubtype="8"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125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3">
                                            <p:txEl>
                                              <p:pRg st="0" end="0"/>
                                            </p:txEl>
                                          </p:spTgt>
                                        </p:tgtEl>
                                        <p:attrNameLst>
                                          <p:attrName>style.visibility</p:attrName>
                                        </p:attrNameLst>
                                      </p:cBhvr>
                                      <p:to>
                                        <p:strVal val="visible"/>
                                      </p:to>
                                    </p:set>
                                    <p:animEffect transition="in" filter="barn(inVertical)">
                                      <p:cBhvr>
                                        <p:cTn id="42" dur="1250"/>
                                        <p:tgtEl>
                                          <p:spTgt spid="3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20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2">
                                            <p:txEl>
                                              <p:pRg st="0" end="0"/>
                                            </p:txEl>
                                          </p:spTgt>
                                        </p:tgtEl>
                                        <p:attrNameLst>
                                          <p:attrName>style.visibility</p:attrName>
                                        </p:attrNameLst>
                                      </p:cBhvr>
                                      <p:to>
                                        <p:strVal val="visible"/>
                                      </p:to>
                                    </p:set>
                                    <p:animEffect transition="in" filter="barn(inVertical)">
                                      <p:cBhvr>
                                        <p:cTn id="52" dur="1250"/>
                                        <p:tgtEl>
                                          <p:spTgt spid="3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0">
                                            <p:txEl>
                                              <p:pRg st="0" end="0"/>
                                            </p:txEl>
                                          </p:spTgt>
                                        </p:tgtEl>
                                        <p:attrNameLst>
                                          <p:attrName>style.visibility</p:attrName>
                                        </p:attrNameLst>
                                      </p:cBhvr>
                                      <p:to>
                                        <p:strVal val="visible"/>
                                      </p:to>
                                    </p:set>
                                    <p:animEffect transition="in" filter="barn(inVertical)">
                                      <p:cBhvr>
                                        <p:cTn id="57" dur="1250"/>
                                        <p:tgtEl>
                                          <p:spTgt spid="30">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ipe(left)">
                                      <p:cBhvr>
                                        <p:cTn id="62" dur="1250"/>
                                        <p:tgtEl>
                                          <p:spTgt spid="37"/>
                                        </p:tgtEl>
                                      </p:cBhvr>
                                    </p:animEffect>
                                  </p:childTnLst>
                                </p:cTn>
                              </p:par>
                            </p:childTnLst>
                          </p:cTn>
                        </p:par>
                        <p:par>
                          <p:cTn id="63" fill="hold">
                            <p:stCondLst>
                              <p:cond delay="1250"/>
                            </p:stCondLst>
                            <p:childTnLst>
                              <p:par>
                                <p:cTn id="64" presetID="22" presetClass="entr" presetSubtype="8" fill="hold" nodeType="afterEffect">
                                  <p:stCondLst>
                                    <p:cond delay="0"/>
                                  </p:stCondLst>
                                  <p:childTnLst>
                                    <p:set>
                                      <p:cBhvr>
                                        <p:cTn id="65" dur="1" fill="hold">
                                          <p:stCondLst>
                                            <p:cond delay="0"/>
                                          </p:stCondLst>
                                        </p:cTn>
                                        <p:tgtEl>
                                          <p:spTgt spid="38">
                                            <p:txEl>
                                              <p:pRg st="0" end="0"/>
                                            </p:txEl>
                                          </p:spTgt>
                                        </p:tgtEl>
                                        <p:attrNameLst>
                                          <p:attrName>style.visibility</p:attrName>
                                        </p:attrNameLst>
                                      </p:cBhvr>
                                      <p:to>
                                        <p:strVal val="visible"/>
                                      </p:to>
                                    </p:set>
                                    <p:animEffect transition="in" filter="wipe(left)">
                                      <p:cBhvr>
                                        <p:cTn id="66" dur="1250"/>
                                        <p:tgtEl>
                                          <p:spTgt spid="38">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31">
                                            <p:txEl>
                                              <p:pRg st="0" end="0"/>
                                            </p:txEl>
                                          </p:spTgt>
                                        </p:tgtEl>
                                        <p:attrNameLst>
                                          <p:attrName>style.visibility</p:attrName>
                                        </p:attrNameLst>
                                      </p:cBhvr>
                                      <p:to>
                                        <p:strVal val="visible"/>
                                      </p:to>
                                    </p:set>
                                    <p:animEffect transition="in" filter="wipe(left)">
                                      <p:cBhvr>
                                        <p:cTn id="71" dur="2000"/>
                                        <p:tgtEl>
                                          <p:spTgt spid="31">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barn(inVertical)">
                                      <p:cBhvr>
                                        <p:cTn id="76" dur="1250"/>
                                        <p:tgtEl>
                                          <p:spTgt spid="43"/>
                                        </p:tgtEl>
                                      </p:cBhvr>
                                    </p:animEffect>
                                  </p:childTnLst>
                                </p:cTn>
                              </p:par>
                            </p:childTnLst>
                          </p:cTn>
                        </p:par>
                        <p:par>
                          <p:cTn id="77" fill="hold">
                            <p:stCondLst>
                              <p:cond delay="1250"/>
                            </p:stCondLst>
                            <p:childTnLst>
                              <p:par>
                                <p:cTn id="78" presetID="53" presetClass="entr" presetSubtype="16"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750" fill="hold"/>
                                        <p:tgtEl>
                                          <p:spTgt spid="44"/>
                                        </p:tgtEl>
                                        <p:attrNameLst>
                                          <p:attrName>ppt_w</p:attrName>
                                        </p:attrNameLst>
                                      </p:cBhvr>
                                      <p:tavLst>
                                        <p:tav tm="0">
                                          <p:val>
                                            <p:fltVal val="0"/>
                                          </p:val>
                                        </p:tav>
                                        <p:tav tm="100000">
                                          <p:val>
                                            <p:strVal val="#ppt_w"/>
                                          </p:val>
                                        </p:tav>
                                      </p:tavLst>
                                    </p:anim>
                                    <p:anim calcmode="lin" valueType="num">
                                      <p:cBhvr>
                                        <p:cTn id="81" dur="750" fill="hold"/>
                                        <p:tgtEl>
                                          <p:spTgt spid="44"/>
                                        </p:tgtEl>
                                        <p:attrNameLst>
                                          <p:attrName>ppt_h</p:attrName>
                                        </p:attrNameLst>
                                      </p:cBhvr>
                                      <p:tavLst>
                                        <p:tav tm="0">
                                          <p:val>
                                            <p:fltVal val="0"/>
                                          </p:val>
                                        </p:tav>
                                        <p:tav tm="100000">
                                          <p:val>
                                            <p:strVal val="#ppt_h"/>
                                          </p:val>
                                        </p:tav>
                                      </p:tavLst>
                                    </p:anim>
                                    <p:animEffect transition="in" filter="fade">
                                      <p:cBhvr>
                                        <p:cTn id="82"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P spid="26" grpId="0" animBg="1"/>
      <p:bldP spid="41" grpId="0"/>
      <p:bldP spid="42" grpId="0"/>
      <p:bldP spid="4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014052-953B-4273-8F47-BF25327D5B24}" type="slidenum">
              <a:rPr lang="en-US" smtClean="0"/>
              <a:t>44</a:t>
            </a:fld>
            <a:endParaRPr lang="en-US" dirty="0"/>
          </a:p>
        </p:txBody>
      </p:sp>
      <p:sp>
        <p:nvSpPr>
          <p:cNvPr id="5"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200" spc="50" dirty="0" smtClean="0">
                <a:ln w="11430"/>
                <a:solidFill>
                  <a:srgbClr val="00B050"/>
                </a:solidFill>
                <a:effectLst>
                  <a:outerShdw blurRad="76200" dist="50800" dir="5400000" algn="tl" rotWithShape="0">
                    <a:srgbClr val="000000">
                      <a:alpha val="65000"/>
                    </a:srgbClr>
                  </a:outerShdw>
                </a:effectLst>
              </a:rPr>
              <a:t>The Highlight of Wave Sheaf</a:t>
            </a:r>
          </a:p>
        </p:txBody>
      </p:sp>
      <p:sp>
        <p:nvSpPr>
          <p:cNvPr id="6" name="Rectangle 5"/>
          <p:cNvSpPr/>
          <p:nvPr/>
        </p:nvSpPr>
        <p:spPr>
          <a:xfrm>
            <a:off x="549276" y="5475982"/>
            <a:ext cx="8061324" cy="1077218"/>
          </a:xfrm>
          <a:prstGeom prst="rect">
            <a:avLst/>
          </a:prstGeom>
          <a:solidFill>
            <a:srgbClr val="006C31"/>
          </a:solidFill>
          <a:ln>
            <a:noFill/>
          </a:ln>
          <a:effectLst>
            <a:glow rad="1397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cap="none" spc="0" dirty="0" smtClean="0">
                <a:ln/>
                <a:solidFill>
                  <a:schemeClr val="accent3"/>
                </a:solidFill>
                <a:effectLst/>
              </a:rPr>
              <a:t>Does this information illustrate how/why the </a:t>
            </a:r>
            <a:br>
              <a:rPr lang="en-US" sz="3200" b="1" cap="none" spc="0" dirty="0" smtClean="0">
                <a:ln/>
                <a:solidFill>
                  <a:schemeClr val="accent3"/>
                </a:solidFill>
                <a:effectLst/>
              </a:rPr>
            </a:br>
            <a:r>
              <a:rPr lang="en-US" sz="3200" b="1" cap="none" spc="0" dirty="0" smtClean="0">
                <a:ln/>
                <a:solidFill>
                  <a:schemeClr val="accent3"/>
                </a:solidFill>
                <a:effectLst/>
              </a:rPr>
              <a:t>Wave Sheaf Festival is so important for us?</a:t>
            </a:r>
            <a:endParaRPr lang="en-US" sz="3200" b="1" cap="none" spc="0" dirty="0">
              <a:ln/>
              <a:solidFill>
                <a:schemeClr val="accent3"/>
              </a:solidFill>
              <a:effectLst/>
            </a:endParaRPr>
          </a:p>
        </p:txBody>
      </p:sp>
      <p:sp>
        <p:nvSpPr>
          <p:cNvPr id="7" name="Rectangle 6"/>
          <p:cNvSpPr/>
          <p:nvPr/>
        </p:nvSpPr>
        <p:spPr>
          <a:xfrm>
            <a:off x="244476" y="938907"/>
            <a:ext cx="8594724" cy="4308475"/>
          </a:xfrm>
          <a:prstGeom prst="rect">
            <a:avLst/>
          </a:prstGeom>
          <a:solidFill>
            <a:srgbClr val="E9F5DB"/>
          </a:solidFill>
          <a:ln w="57150">
            <a:solidFill>
              <a:srgbClr val="00B050"/>
            </a:solidFill>
            <a:prstDash val="dash"/>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sp3d extrusionH="57150">
              <a:bevelT w="38100" h="38100"/>
            </a:sp3d>
          </a:bodyPr>
          <a:lstStyle/>
          <a:p>
            <a:pPr marL="274320" marR="0" indent="-274320" algn="ctr">
              <a:lnSpc>
                <a:spcPct val="115000"/>
              </a:lnSpc>
              <a:spcBef>
                <a:spcPts val="0"/>
              </a:spcBef>
              <a:spcAft>
                <a:spcPts val="0"/>
              </a:spcAft>
            </a:pPr>
            <a:r>
              <a:rPr lang="en-US" sz="2800" b="1" dirty="0" smtClean="0">
                <a:ln>
                  <a:noFill/>
                </a:ln>
                <a:solidFill>
                  <a:srgbClr val="7030A0"/>
                </a:solidFill>
                <a:effectLst>
                  <a:outerShdw blurRad="69850" dist="43180" dir="5400000" sx="0" sy="0">
                    <a:srgbClr val="000000">
                      <a:alpha val="65000"/>
                    </a:srgbClr>
                  </a:outerShdw>
                </a:effectLst>
                <a:latin typeface="Kristen ITC" pitchFamily="66" charset="0"/>
                <a:ea typeface="Calibri"/>
                <a:cs typeface="Calibri"/>
              </a:rPr>
              <a:t>Every </a:t>
            </a:r>
            <a:r>
              <a:rPr lang="en-US" sz="2800" b="1" dirty="0" smtClean="0">
                <a:solidFill>
                  <a:srgbClr val="7030A0"/>
                </a:solidFill>
                <a:effectLst>
                  <a:outerShdw blurRad="69850" dist="43180" dir="5400000" sx="0" sy="0">
                    <a:srgbClr val="000000">
                      <a:alpha val="65000"/>
                    </a:srgbClr>
                  </a:outerShdw>
                </a:effectLst>
                <a:latin typeface="Kristen ITC" pitchFamily="66" charset="0"/>
                <a:ea typeface="Calibri"/>
                <a:cs typeface="Calibri"/>
              </a:rPr>
              <a:t>Wave Sheaf ceremony</a:t>
            </a:r>
            <a:r>
              <a:rPr lang="en-US" sz="2800" b="1" dirty="0" smtClean="0">
                <a:ln>
                  <a:noFill/>
                </a:ln>
                <a:solidFill>
                  <a:srgbClr val="7030A0"/>
                </a:solidFill>
                <a:effectLst>
                  <a:outerShdw blurRad="69850" dist="43180" dir="5400000" sx="0" sy="0">
                    <a:srgbClr val="000000">
                      <a:alpha val="65000"/>
                    </a:srgbClr>
                  </a:outerShdw>
                </a:effectLst>
                <a:latin typeface="Kristen ITC" pitchFamily="66" charset="0"/>
                <a:ea typeface="Calibri"/>
                <a:cs typeface="Calibri"/>
              </a:rPr>
              <a:t> </a:t>
            </a:r>
            <a:r>
              <a:rPr lang="en-US" sz="2800" b="1" dirty="0">
                <a:ln>
                  <a:noFill/>
                </a:ln>
                <a:solidFill>
                  <a:srgbClr val="7030A0"/>
                </a:solidFill>
                <a:effectLst>
                  <a:outerShdw blurRad="69850" dist="43180" dir="5400000" sx="0" sy="0">
                    <a:srgbClr val="000000">
                      <a:alpha val="65000"/>
                    </a:srgbClr>
                  </a:outerShdw>
                </a:effectLst>
                <a:latin typeface="Kristen ITC" pitchFamily="66" charset="0"/>
                <a:ea typeface="Calibri"/>
                <a:cs typeface="Calibri"/>
              </a:rPr>
              <a:t>was a prophecy</a:t>
            </a:r>
            <a:r>
              <a:rPr lang="en-US" sz="2800" b="1" dirty="0" smtClean="0">
                <a:ln>
                  <a:noFill/>
                </a:ln>
                <a:solidFill>
                  <a:srgbClr val="7030A0"/>
                </a:solidFill>
                <a:effectLst>
                  <a:outerShdw blurRad="69850" dist="43180" dir="5400000" sx="0" sy="0">
                    <a:srgbClr val="000000">
                      <a:alpha val="65000"/>
                    </a:srgbClr>
                  </a:outerShdw>
                </a:effectLst>
                <a:latin typeface="Kristen ITC" pitchFamily="66" charset="0"/>
                <a:ea typeface="Calibri"/>
                <a:cs typeface="Calibri"/>
              </a:rPr>
              <a:t>!</a:t>
            </a:r>
            <a:br>
              <a:rPr lang="en-US" sz="2800" b="1" dirty="0" smtClean="0">
                <a:ln>
                  <a:noFill/>
                </a:ln>
                <a:solidFill>
                  <a:srgbClr val="7030A0"/>
                </a:solidFill>
                <a:effectLst>
                  <a:outerShdw blurRad="69850" dist="43180" dir="5400000" sx="0" sy="0">
                    <a:srgbClr val="000000">
                      <a:alpha val="65000"/>
                    </a:srgbClr>
                  </a:outerShdw>
                </a:effectLst>
                <a:latin typeface="Kristen ITC" pitchFamily="66" charset="0"/>
                <a:ea typeface="Calibri"/>
                <a:cs typeface="Calibri"/>
              </a:rPr>
            </a:br>
            <a:r>
              <a:rPr lang="en-US" sz="2800" b="1" dirty="0" smtClean="0">
                <a:ln>
                  <a:noFill/>
                </a:ln>
                <a:solidFill>
                  <a:srgbClr val="7030A0"/>
                </a:solidFill>
                <a:effectLst>
                  <a:outerShdw blurRad="69850" dist="43180" dir="5400000" sx="0" sy="0">
                    <a:srgbClr val="000000">
                      <a:alpha val="65000"/>
                    </a:srgbClr>
                  </a:outerShdw>
                </a:effectLst>
                <a:latin typeface="Kristen ITC" pitchFamily="66" charset="0"/>
                <a:ea typeface="Calibri"/>
                <a:cs typeface="Calibri"/>
              </a:rPr>
              <a:t>This is what it meant for 1500+ years… </a:t>
            </a:r>
            <a:endParaRPr lang="en-US" sz="2000" dirty="0">
              <a:solidFill>
                <a:srgbClr val="7030A0"/>
              </a:solidFill>
              <a:effectLst/>
              <a:latin typeface="Kristen ITC" pitchFamily="66" charset="0"/>
              <a:ea typeface="Calibri"/>
              <a:cs typeface="Times New Roman"/>
            </a:endParaRPr>
          </a:p>
          <a:p>
            <a:pPr marL="274320" marR="0" indent="-274320" algn="ctr">
              <a:lnSpc>
                <a:spcPct val="115000"/>
              </a:lnSpc>
              <a:spcBef>
                <a:spcPts val="0"/>
              </a:spcBef>
              <a:spcAft>
                <a:spcPts val="0"/>
              </a:spcAft>
            </a:pPr>
            <a:r>
              <a:rPr lang="en-US" sz="800" b="1" dirty="0">
                <a:ln>
                  <a:noFill/>
                </a:ln>
                <a:solidFill>
                  <a:srgbClr val="006600"/>
                </a:solidFill>
                <a:effectLst>
                  <a:outerShdw blurRad="69850" dist="43180" dir="5400000" sx="0" sy="0">
                    <a:srgbClr val="000000">
                      <a:alpha val="65000"/>
                    </a:srgbClr>
                  </a:outerShdw>
                </a:effectLst>
                <a:ea typeface="Calibri"/>
                <a:cs typeface="Calibri"/>
              </a:rPr>
              <a:t> </a:t>
            </a:r>
            <a:r>
              <a:rPr lang="en-US" sz="2400" b="1" i="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Arial Rounded MT Bold"/>
                <a:ea typeface="Calibri"/>
                <a:cs typeface="Georgia"/>
              </a:rPr>
              <a:t>The “moment </a:t>
            </a:r>
            <a:r>
              <a:rPr lang="en-US" sz="2400" b="1" i="1" dirty="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Arial Rounded MT Bold"/>
                <a:ea typeface="Calibri"/>
                <a:cs typeface="Georgia"/>
              </a:rPr>
              <a:t> </a:t>
            </a:r>
            <a:r>
              <a:rPr lang="en-US" sz="2400" b="1" i="1" dirty="0" smtClean="0">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Arial Rounded MT Bold"/>
                <a:ea typeface="Calibri"/>
                <a:cs typeface="Georgia"/>
              </a:rPr>
              <a:t>of</a:t>
            </a:r>
            <a:r>
              <a:rPr lang="en-US" sz="2400" b="1" i="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Arial Rounded MT Bold"/>
                <a:ea typeface="Calibri"/>
                <a:cs typeface="Georgia"/>
              </a:rPr>
              <a:t> pre sun-rise light”  marks </a:t>
            </a:r>
            <a:r>
              <a:rPr lang="en-US" sz="2400" b="1" i="1" dirty="0">
                <a:ln>
                  <a:noFill/>
                </a:ln>
                <a:solidFill>
                  <a:srgbClr val="0000FF"/>
                </a:solidFill>
                <a:effectLst>
                  <a:outerShdw blurRad="69850" dist="43180" dir="5400000" sx="0" sy="0">
                    <a:srgbClr val="000000">
                      <a:alpha val="65000"/>
                    </a:srgbClr>
                  </a:outerShdw>
                </a:effectLst>
                <a:latin typeface="Arial Rounded MT Bold"/>
                <a:ea typeface="Calibri"/>
                <a:cs typeface="Georgia"/>
              </a:rPr>
              <a:t>Yahuah’s </a:t>
            </a:r>
            <a:r>
              <a:rPr lang="en-US" sz="2400" b="1" i="1" dirty="0">
                <a:solidFill>
                  <a:srgbClr val="D60093"/>
                </a:solidFill>
                <a:effectLst/>
                <a:latin typeface="Arial Rounded MT Bold"/>
                <a:ea typeface="Calibri"/>
                <a:cs typeface="Georgia"/>
              </a:rPr>
              <a:t/>
            </a:r>
            <a:br>
              <a:rPr lang="en-US" sz="2400" b="1" i="1" dirty="0">
                <a:solidFill>
                  <a:srgbClr val="D60093"/>
                </a:solidFill>
                <a:effectLst/>
                <a:latin typeface="Arial Rounded MT Bold"/>
                <a:ea typeface="Calibri"/>
                <a:cs typeface="Georgia"/>
              </a:rPr>
            </a:br>
            <a:r>
              <a:rPr lang="en-US" sz="2400" b="1" i="1" dirty="0">
                <a:ln>
                  <a:noFill/>
                </a:ln>
                <a:solidFill>
                  <a:srgbClr val="0000FF"/>
                </a:solidFill>
                <a:effectLst>
                  <a:outerShdw blurRad="69850" dist="43180" dir="5400000" sx="0" sy="0">
                    <a:srgbClr val="000000">
                      <a:alpha val="65000"/>
                    </a:srgbClr>
                  </a:outerShdw>
                </a:effectLst>
                <a:latin typeface="Arial Rounded MT Bold"/>
                <a:ea typeface="Calibri"/>
                <a:cs typeface="Georgia"/>
              </a:rPr>
              <a:t>“skeletal bone structure” </a:t>
            </a:r>
            <a:r>
              <a:rPr lang="en-US" sz="2400" b="1" i="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Arial Rounded MT Bold"/>
                <a:ea typeface="Calibri"/>
                <a:cs typeface="Georgia"/>
              </a:rPr>
              <a:t>plan for every single </a:t>
            </a:r>
            <a:r>
              <a:rPr lang="en-US" sz="2400" b="1" i="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Arial Rounded MT Bold"/>
                <a:ea typeface="Calibri"/>
                <a:cs typeface="Georgia"/>
              </a:rPr>
              <a:t>person. </a:t>
            </a:r>
            <a:br>
              <a:rPr lang="en-US" sz="2400" b="1" i="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Arial Rounded MT Bold"/>
                <a:ea typeface="Calibri"/>
                <a:cs typeface="Georgia"/>
              </a:rPr>
            </a:br>
            <a:r>
              <a:rPr lang="en-US" sz="2400" b="1" i="1" dirty="0" smtClean="0">
                <a:solidFill>
                  <a:srgbClr val="D60093"/>
                </a:solidFill>
                <a:effectLst>
                  <a:outerShdw blurRad="69850" dist="43180" dir="5400000" sx="0" sy="0">
                    <a:srgbClr val="000000">
                      <a:alpha val="65000"/>
                    </a:srgbClr>
                  </a:outerShdw>
                </a:effectLst>
                <a:latin typeface="Arial Rounded MT Bold"/>
                <a:ea typeface="Calibri"/>
                <a:cs typeface="Georgia"/>
              </a:rPr>
              <a:t>THEN …</a:t>
            </a:r>
            <a:r>
              <a:rPr lang="en-US" sz="2400" b="1" i="1" dirty="0" smtClean="0">
                <a:ln>
                  <a:noFill/>
                </a:ln>
                <a:solidFill>
                  <a:srgbClr val="D60093"/>
                </a:solidFill>
                <a:effectLst>
                  <a:outerShdw blurRad="69850" dist="43180" dir="5400000" sx="0" sy="0">
                    <a:srgbClr val="000000">
                      <a:alpha val="65000"/>
                    </a:srgbClr>
                  </a:outerShdw>
                </a:effectLst>
                <a:latin typeface="Arial Rounded MT Bold"/>
                <a:ea typeface="Calibri"/>
                <a:cs typeface="Georgia"/>
              </a:rPr>
              <a:t> </a:t>
            </a:r>
            <a:r>
              <a:rPr lang="en-US" sz="2400" b="1" i="1" u="sng" dirty="0">
                <a:ln>
                  <a:noFill/>
                </a:ln>
                <a:solidFill>
                  <a:srgbClr val="D60093"/>
                </a:solidFill>
                <a:effectLst>
                  <a:outerShdw blurRad="69850" dist="43180" dir="5400000" sx="0" sy="0">
                    <a:srgbClr val="000000">
                      <a:alpha val="65000"/>
                    </a:srgbClr>
                  </a:outerShdw>
                </a:effectLst>
                <a:latin typeface="Arial Rounded MT Bold"/>
                <a:ea typeface="Calibri"/>
                <a:cs typeface="Georgia"/>
              </a:rPr>
              <a:t>at</a:t>
            </a:r>
            <a:r>
              <a:rPr lang="en-US" sz="2400" b="1" i="1" dirty="0">
                <a:ln>
                  <a:noFill/>
                </a:ln>
                <a:solidFill>
                  <a:srgbClr val="D60093"/>
                </a:solidFill>
                <a:effectLst>
                  <a:outerShdw blurRad="69850" dist="43180" dir="5400000" sx="0" sy="0">
                    <a:srgbClr val="000000">
                      <a:alpha val="65000"/>
                    </a:srgbClr>
                  </a:outerShdw>
                </a:effectLst>
                <a:latin typeface="Arial Rounded MT Bold"/>
                <a:ea typeface="Calibri"/>
                <a:cs typeface="Georgia"/>
              </a:rPr>
              <a:t> </a:t>
            </a:r>
            <a:r>
              <a:rPr lang="en-US" sz="2400" b="1" i="1" u="sng" dirty="0">
                <a:ln>
                  <a:noFill/>
                </a:ln>
                <a:solidFill>
                  <a:srgbClr val="D60093"/>
                </a:solidFill>
                <a:effectLst>
                  <a:outerShdw blurRad="69850" dist="43180" dir="5400000" sx="0" sy="0">
                    <a:srgbClr val="000000">
                      <a:alpha val="65000"/>
                    </a:srgbClr>
                  </a:outerShdw>
                </a:effectLst>
                <a:latin typeface="Arial Rounded MT Bold"/>
                <a:ea typeface="Calibri"/>
                <a:cs typeface="Georgia"/>
              </a:rPr>
              <a:t>that</a:t>
            </a:r>
            <a:r>
              <a:rPr lang="en-US" sz="2400" b="1" i="1" dirty="0">
                <a:ln>
                  <a:noFill/>
                </a:ln>
                <a:solidFill>
                  <a:srgbClr val="D60093"/>
                </a:solidFill>
                <a:effectLst>
                  <a:outerShdw blurRad="69850" dist="43180" dir="5400000" sx="0" sy="0">
                    <a:srgbClr val="000000">
                      <a:alpha val="65000"/>
                    </a:srgbClr>
                  </a:outerShdw>
                </a:effectLst>
                <a:latin typeface="Arial Rounded MT Bold"/>
                <a:ea typeface="Calibri"/>
                <a:cs typeface="Georgia"/>
              </a:rPr>
              <a:t> </a:t>
            </a:r>
            <a:r>
              <a:rPr lang="en-US" sz="2400" b="1" i="1" u="sng" dirty="0">
                <a:ln>
                  <a:noFill/>
                </a:ln>
                <a:solidFill>
                  <a:srgbClr val="D60093"/>
                </a:solidFill>
                <a:effectLst>
                  <a:outerShdw blurRad="69850" dist="43180" dir="5400000" sx="0" sy="0">
                    <a:srgbClr val="000000">
                      <a:alpha val="65000"/>
                    </a:srgbClr>
                  </a:outerShdw>
                </a:effectLst>
                <a:latin typeface="Arial Rounded MT Bold"/>
                <a:ea typeface="Calibri"/>
                <a:cs typeface="Georgia"/>
              </a:rPr>
              <a:t>time</a:t>
            </a:r>
            <a:r>
              <a:rPr lang="en-US" sz="2400" b="1" i="1" dirty="0">
                <a:ln>
                  <a:noFill/>
                </a:ln>
                <a:solidFill>
                  <a:srgbClr val="D60093"/>
                </a:solidFill>
                <a:effectLst>
                  <a:outerShdw blurRad="69850" dist="43180" dir="5400000" sx="0" sy="0">
                    <a:srgbClr val="000000">
                      <a:alpha val="65000"/>
                    </a:srgbClr>
                  </a:outerShdw>
                </a:effectLst>
                <a:latin typeface="Arial Rounded MT Bold"/>
                <a:ea typeface="Calibri"/>
                <a:cs typeface="Georgia"/>
              </a:rPr>
              <a:t> </a:t>
            </a:r>
            <a:r>
              <a:rPr lang="en-US" sz="2400" b="1" i="1" dirty="0">
                <a:ln>
                  <a:noFill/>
                </a:ln>
                <a:solidFill>
                  <a:srgbClr val="0000FF"/>
                </a:solidFill>
                <a:effectLst>
                  <a:outerShdw blurRad="69850" dist="43180" dir="5400000" sx="0" sy="0">
                    <a:srgbClr val="000000">
                      <a:alpha val="65000"/>
                    </a:srgbClr>
                  </a:outerShdw>
                </a:effectLst>
                <a:latin typeface="Arial Rounded MT Bold"/>
                <a:ea typeface="Calibri"/>
                <a:cs typeface="Georgia"/>
              </a:rPr>
              <a:t>Yahusha</a:t>
            </a:r>
            <a:r>
              <a:rPr lang="en-US" sz="2400" b="1" i="1" dirty="0" smtClean="0">
                <a:ln>
                  <a:noFill/>
                </a:ln>
                <a:solidFill>
                  <a:srgbClr val="0000FF"/>
                </a:solidFill>
                <a:effectLst>
                  <a:outerShdw blurRad="69850" dist="43180" dir="5400000" sx="0" sy="0">
                    <a:srgbClr val="000000">
                      <a:alpha val="65000"/>
                    </a:srgbClr>
                  </a:outerShdw>
                </a:effectLst>
                <a:latin typeface="Arial Rounded MT Bold"/>
                <a:ea typeface="Calibri"/>
                <a:cs typeface="Georgia"/>
              </a:rPr>
              <a:t>, </a:t>
            </a:r>
            <a:r>
              <a:rPr lang="en-US" b="1" i="1" dirty="0" smtClean="0">
                <a:ln>
                  <a:noFill/>
                </a:ln>
                <a:solidFill>
                  <a:srgbClr val="0000FF"/>
                </a:solidFill>
                <a:effectLst>
                  <a:outerShdw blurRad="69850" dist="43180" dir="5400000" sx="0" sy="0">
                    <a:srgbClr val="000000">
                      <a:alpha val="65000"/>
                    </a:srgbClr>
                  </a:outerShdw>
                </a:effectLst>
                <a:latin typeface="Arial Rounded MT Bold"/>
                <a:ea typeface="Calibri"/>
                <a:cs typeface="Georgia"/>
              </a:rPr>
              <a:t>(</a:t>
            </a:r>
            <a:r>
              <a:rPr lang="en-US" b="1" i="1" dirty="0" smtClean="0">
                <a:ln>
                  <a:noFill/>
                </a:ln>
                <a:solidFill>
                  <a:srgbClr val="D60093"/>
                </a:solidFill>
                <a:effectLst>
                  <a:outerShdw blurRad="69850" dist="43180" dir="5400000" sx="0" sy="0">
                    <a:srgbClr val="000000">
                      <a:alpha val="65000"/>
                    </a:srgbClr>
                  </a:outerShdw>
                </a:effectLst>
                <a:latin typeface="Arial Rounded MT Bold"/>
                <a:ea typeface="Calibri"/>
                <a:cs typeface="Georgia"/>
              </a:rPr>
              <a:t>as </a:t>
            </a:r>
            <a:r>
              <a:rPr lang="en-US" b="1" i="1" dirty="0">
                <a:ln>
                  <a:noFill/>
                </a:ln>
                <a:solidFill>
                  <a:srgbClr val="D60093"/>
                </a:solidFill>
                <a:effectLst>
                  <a:outerShdw blurRad="69850" dist="43180" dir="5400000" sx="0" sy="0">
                    <a:srgbClr val="000000">
                      <a:alpha val="65000"/>
                    </a:srgbClr>
                  </a:outerShdw>
                </a:effectLst>
                <a:latin typeface="Arial Rounded MT Bold"/>
                <a:ea typeface="Calibri"/>
                <a:cs typeface="Georgia"/>
              </a:rPr>
              <a:t>the </a:t>
            </a:r>
            <a:r>
              <a:rPr lang="en-US" b="1" i="1" dirty="0" smtClean="0">
                <a:ln>
                  <a:noFill/>
                </a:ln>
                <a:solidFill>
                  <a:srgbClr val="0000FF"/>
                </a:solidFill>
                <a:effectLst>
                  <a:outerShdw blurRad="69850" dist="43180" dir="5400000" sx="0" sy="0">
                    <a:srgbClr val="000000">
                      <a:alpha val="65000"/>
                    </a:srgbClr>
                  </a:outerShdw>
                </a:effectLst>
                <a:latin typeface="Arial Rounded MT Bold"/>
                <a:ea typeface="Calibri"/>
                <a:cs typeface="Georgia"/>
              </a:rPr>
              <a:t>Wave Sheaf </a:t>
            </a:r>
            <a:r>
              <a:rPr lang="en-US" b="1" i="1" dirty="0">
                <a:ln>
                  <a:noFill/>
                </a:ln>
                <a:solidFill>
                  <a:srgbClr val="0000FF"/>
                </a:solidFill>
                <a:effectLst>
                  <a:outerShdw blurRad="69850" dist="43180" dir="5400000" sx="0" sy="0">
                    <a:srgbClr val="000000">
                      <a:alpha val="65000"/>
                    </a:srgbClr>
                  </a:outerShdw>
                </a:effectLst>
                <a:latin typeface="Arial Rounded MT Bold"/>
                <a:ea typeface="Calibri"/>
                <a:cs typeface="Georgia"/>
              </a:rPr>
              <a:t>/ </a:t>
            </a:r>
            <a:r>
              <a:rPr lang="en-US" b="1" i="1" dirty="0" smtClean="0">
                <a:ln>
                  <a:noFill/>
                </a:ln>
                <a:solidFill>
                  <a:srgbClr val="0000FF"/>
                </a:solidFill>
                <a:effectLst>
                  <a:outerShdw blurRad="69850" dist="43180" dir="5400000" sx="0" sy="0">
                    <a:srgbClr val="000000">
                      <a:alpha val="65000"/>
                    </a:srgbClr>
                  </a:outerShdw>
                </a:effectLst>
                <a:latin typeface="Arial Rounded MT Bold"/>
                <a:ea typeface="Calibri"/>
                <a:cs typeface="Georgia"/>
              </a:rPr>
              <a:t>First-Fruit), </a:t>
            </a:r>
            <a:r>
              <a:rPr lang="en-US" sz="2400" b="1" i="1" dirty="0">
                <a:ln>
                  <a:noFill/>
                </a:ln>
                <a:solidFill>
                  <a:srgbClr val="0000FF"/>
                </a:solidFill>
                <a:effectLst>
                  <a:outerShdw blurRad="69850" dist="43180" dir="5400000" sx="0" sy="0">
                    <a:srgbClr val="000000">
                      <a:alpha val="65000"/>
                    </a:srgbClr>
                  </a:outerShdw>
                </a:effectLst>
                <a:latin typeface="Arial Rounded MT Bold"/>
                <a:ea typeface="Calibri"/>
                <a:cs typeface="Georgia"/>
              </a:rPr>
              <a:t/>
            </a:r>
            <a:br>
              <a:rPr lang="en-US" sz="2400" b="1" i="1" dirty="0">
                <a:ln>
                  <a:noFill/>
                </a:ln>
                <a:solidFill>
                  <a:srgbClr val="0000FF"/>
                </a:solidFill>
                <a:effectLst>
                  <a:outerShdw blurRad="69850" dist="43180" dir="5400000" sx="0" sy="0">
                    <a:srgbClr val="000000">
                      <a:alpha val="65000"/>
                    </a:srgbClr>
                  </a:outerShdw>
                </a:effectLst>
                <a:latin typeface="Arial Rounded MT Bold"/>
                <a:ea typeface="Calibri"/>
                <a:cs typeface="Georgia"/>
              </a:rPr>
            </a:br>
            <a:r>
              <a:rPr lang="en-US" sz="2400" b="1" i="1" dirty="0" smtClean="0">
                <a:ln>
                  <a:noFill/>
                </a:ln>
                <a:solidFill>
                  <a:srgbClr val="D60093"/>
                </a:solidFill>
                <a:effectLst>
                  <a:outerShdw blurRad="69850" dist="43180" dir="5400000" sx="0" sy="0">
                    <a:srgbClr val="000000">
                      <a:alpha val="65000"/>
                    </a:srgbClr>
                  </a:outerShdw>
                </a:effectLst>
                <a:latin typeface="Arial Rounded MT Bold"/>
                <a:ea typeface="Calibri"/>
                <a:cs typeface="Georgia"/>
              </a:rPr>
              <a:t>would </a:t>
            </a:r>
            <a:r>
              <a:rPr lang="en-US" sz="2400" b="1" i="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Arial Rounded MT Bold"/>
                <a:ea typeface="Calibri"/>
                <a:cs typeface="Georgia"/>
              </a:rPr>
              <a:t>completely </a:t>
            </a:r>
            <a:r>
              <a:rPr lang="en-US" sz="2400" b="1" i="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Arial Rounded MT Bold"/>
                <a:ea typeface="Calibri"/>
                <a:cs typeface="Georgia"/>
              </a:rPr>
              <a:t>fulfill every requirement </a:t>
            </a:r>
            <a:br>
              <a:rPr lang="en-US" sz="2400" b="1" i="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Arial Rounded MT Bold"/>
                <a:ea typeface="Calibri"/>
                <a:cs typeface="Georgia"/>
              </a:rPr>
            </a:br>
            <a:r>
              <a:rPr lang="en-US" sz="2400" b="1" i="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Arial Rounded MT Bold"/>
                <a:ea typeface="Calibri"/>
                <a:cs typeface="Georgia"/>
              </a:rPr>
              <a:t>for the whole plan of </a:t>
            </a:r>
            <a:r>
              <a:rPr lang="en-US" sz="2400" b="1" i="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Arial Rounded MT Bold"/>
                <a:ea typeface="Calibri"/>
                <a:cs typeface="Georgia"/>
              </a:rPr>
              <a:t>salvation </a:t>
            </a:r>
            <a:r>
              <a:rPr lang="en-US" sz="2400" b="1" i="1" u="sng" dirty="0" smtClean="0">
                <a:solidFill>
                  <a:srgbClr val="D60093"/>
                </a:solidFill>
                <a:effectLst>
                  <a:outerShdw blurRad="69850" dist="43180" dir="5400000" sx="0" sy="0">
                    <a:srgbClr val="000000">
                      <a:alpha val="65000"/>
                    </a:srgbClr>
                  </a:outerShdw>
                </a:effectLst>
                <a:latin typeface="Arial Rounded MT Bold"/>
                <a:ea typeface="Calibri"/>
                <a:cs typeface="Georgia"/>
              </a:rPr>
              <a:t>on</a:t>
            </a:r>
            <a:r>
              <a:rPr lang="en-US" sz="2400" b="1" i="1" dirty="0" smtClean="0">
                <a:solidFill>
                  <a:srgbClr val="D60093"/>
                </a:solidFill>
                <a:effectLst>
                  <a:outerShdw blurRad="69850" dist="43180" dir="5400000" sx="0" sy="0">
                    <a:srgbClr val="000000">
                      <a:alpha val="65000"/>
                    </a:srgbClr>
                  </a:outerShdw>
                </a:effectLst>
                <a:latin typeface="Arial Rounded MT Bold"/>
                <a:ea typeface="Calibri"/>
                <a:cs typeface="Georgia"/>
              </a:rPr>
              <a:t> </a:t>
            </a:r>
            <a:r>
              <a:rPr lang="en-US" sz="2400" b="1" i="1" u="sng" dirty="0" smtClean="0">
                <a:solidFill>
                  <a:srgbClr val="D60093"/>
                </a:solidFill>
                <a:effectLst>
                  <a:outerShdw blurRad="69850" dist="43180" dir="5400000" sx="0" sy="0">
                    <a:srgbClr val="000000">
                      <a:alpha val="65000"/>
                    </a:srgbClr>
                  </a:outerShdw>
                </a:effectLst>
                <a:latin typeface="Arial Rounded MT Bold"/>
                <a:ea typeface="Calibri"/>
                <a:cs typeface="Georgia"/>
              </a:rPr>
              <a:t>THAT</a:t>
            </a:r>
            <a:r>
              <a:rPr lang="en-US" sz="2400" b="1" i="1" dirty="0" smtClean="0">
                <a:solidFill>
                  <a:srgbClr val="D60093"/>
                </a:solidFill>
                <a:effectLst>
                  <a:outerShdw blurRad="69850" dist="43180" dir="5400000" sx="0" sy="0">
                    <a:srgbClr val="000000">
                      <a:alpha val="65000"/>
                    </a:srgbClr>
                  </a:outerShdw>
                </a:effectLst>
                <a:latin typeface="Arial Rounded MT Bold"/>
                <a:ea typeface="Calibri"/>
                <a:cs typeface="Georgia"/>
              </a:rPr>
              <a:t> </a:t>
            </a:r>
            <a:r>
              <a:rPr lang="en-US" sz="2400" b="1" i="1" u="sng" dirty="0" smtClean="0">
                <a:solidFill>
                  <a:srgbClr val="D60093"/>
                </a:solidFill>
                <a:effectLst>
                  <a:outerShdw blurRad="69850" dist="43180" dir="5400000" sx="0" sy="0">
                    <a:srgbClr val="000000">
                      <a:alpha val="65000"/>
                    </a:srgbClr>
                  </a:outerShdw>
                </a:effectLst>
                <a:latin typeface="Arial Rounded MT Bold"/>
                <a:ea typeface="Calibri"/>
                <a:cs typeface="Georgia"/>
              </a:rPr>
              <a:t>da</a:t>
            </a:r>
            <a:r>
              <a:rPr lang="en-US" sz="2400" b="1" i="1" dirty="0" smtClean="0">
                <a:solidFill>
                  <a:srgbClr val="D60093"/>
                </a:solidFill>
                <a:effectLst>
                  <a:outerShdw blurRad="69850" dist="43180" dir="5400000" sx="0" sy="0">
                    <a:srgbClr val="000000">
                      <a:alpha val="65000"/>
                    </a:srgbClr>
                  </a:outerShdw>
                </a:effectLst>
                <a:latin typeface="Arial Rounded MT Bold"/>
                <a:ea typeface="Calibri"/>
                <a:cs typeface="Georgia"/>
              </a:rPr>
              <a:t>y!</a:t>
            </a:r>
            <a:r>
              <a:rPr lang="en-US" sz="2400" b="1" i="1" dirty="0" smtClean="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Arial Rounded MT Bold"/>
                <a:ea typeface="Calibri"/>
                <a:cs typeface="Georgia"/>
              </a:rPr>
              <a:t>    </a:t>
            </a:r>
            <a:r>
              <a:rPr lang="en-US" sz="2400" b="1" i="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Arial Rounded MT Bold"/>
                <a:ea typeface="Calibri"/>
                <a:cs typeface="Georgia"/>
              </a:rPr>
              <a:t/>
            </a:r>
            <a:br>
              <a:rPr lang="en-US" sz="2400" b="1" i="1" dirty="0">
                <a:ln>
                  <a:noFill/>
                </a:ln>
                <a:gradFill>
                  <a:gsLst>
                    <a:gs pos="0">
                      <a:srgbClr val="A54200"/>
                    </a:gs>
                    <a:gs pos="78000">
                      <a:srgbClr val="FF8C19"/>
                    </a:gs>
                    <a:gs pos="100000">
                      <a:srgbClr val="FFF1E9"/>
                    </a:gs>
                  </a:gsLst>
                  <a:lin ang="5400000" scaled="0"/>
                </a:gradFill>
                <a:effectLst>
                  <a:outerShdw blurRad="69850" dist="43180" dir="5400000" sx="0" sy="0">
                    <a:srgbClr val="000000">
                      <a:alpha val="65000"/>
                    </a:srgbClr>
                  </a:outerShdw>
                </a:effectLst>
                <a:latin typeface="Arial Rounded MT Bold"/>
                <a:ea typeface="Calibri"/>
                <a:cs typeface="Georgia"/>
              </a:rPr>
            </a:br>
            <a:r>
              <a:rPr lang="en-US" sz="2400" b="1" i="1" dirty="0" smtClean="0">
                <a:solidFill>
                  <a:srgbClr val="FF0000"/>
                </a:solidFill>
                <a:effectLst>
                  <a:outerShdw blurRad="69850" dist="43180" dir="5400000" sx="0" sy="0">
                    <a:srgbClr val="000000">
                      <a:alpha val="65000"/>
                    </a:srgbClr>
                  </a:outerShdw>
                </a:effectLst>
                <a:latin typeface="Arial Rounded MT Bold"/>
                <a:ea typeface="Calibri"/>
                <a:cs typeface="Georgia"/>
              </a:rPr>
              <a:t>That is when o</a:t>
            </a:r>
            <a:r>
              <a:rPr lang="en-US" sz="2400" b="1" i="1" dirty="0" smtClean="0">
                <a:ln>
                  <a:noFill/>
                </a:ln>
                <a:solidFill>
                  <a:srgbClr val="FF0000"/>
                </a:solidFill>
                <a:effectLst>
                  <a:outerShdw blurRad="69850" dist="43180" dir="5400000" sx="0" sy="0">
                    <a:srgbClr val="000000">
                      <a:alpha val="65000"/>
                    </a:srgbClr>
                  </a:outerShdw>
                </a:effectLst>
                <a:latin typeface="Arial Rounded MT Bold"/>
                <a:ea typeface="Calibri"/>
                <a:cs typeface="Georgia"/>
              </a:rPr>
              <a:t>ur </a:t>
            </a:r>
            <a:r>
              <a:rPr lang="en-US" sz="2400" b="1" i="1" dirty="0">
                <a:ln>
                  <a:noFill/>
                </a:ln>
                <a:solidFill>
                  <a:srgbClr val="FF0000"/>
                </a:solidFill>
                <a:effectLst>
                  <a:outerShdw blurRad="69850" dist="43180" dir="5400000" sx="0" sy="0">
                    <a:srgbClr val="000000">
                      <a:alpha val="65000"/>
                    </a:srgbClr>
                  </a:outerShdw>
                </a:effectLst>
                <a:latin typeface="Arial Rounded MT Bold"/>
                <a:ea typeface="Calibri"/>
                <a:cs typeface="Georgia"/>
              </a:rPr>
              <a:t>death penalty </a:t>
            </a:r>
            <a:r>
              <a:rPr lang="en-US" sz="2400" b="1" i="1" dirty="0" smtClean="0">
                <a:ln>
                  <a:noFill/>
                </a:ln>
                <a:solidFill>
                  <a:srgbClr val="FF0000"/>
                </a:solidFill>
                <a:effectLst>
                  <a:outerShdw blurRad="69850" dist="43180" dir="5400000" sx="0" sy="0">
                    <a:srgbClr val="000000">
                      <a:alpha val="65000"/>
                    </a:srgbClr>
                  </a:outerShdw>
                </a:effectLst>
                <a:latin typeface="Arial Rounded MT Bold"/>
                <a:ea typeface="Calibri"/>
                <a:cs typeface="Georgia"/>
              </a:rPr>
              <a:t>was </a:t>
            </a:r>
            <a:br>
              <a:rPr lang="en-US" sz="2400" b="1" i="1" dirty="0" smtClean="0">
                <a:ln>
                  <a:noFill/>
                </a:ln>
                <a:solidFill>
                  <a:srgbClr val="FF0000"/>
                </a:solidFill>
                <a:effectLst>
                  <a:outerShdw blurRad="69850" dist="43180" dir="5400000" sx="0" sy="0">
                    <a:srgbClr val="000000">
                      <a:alpha val="65000"/>
                    </a:srgbClr>
                  </a:outerShdw>
                </a:effectLst>
                <a:latin typeface="Arial Rounded MT Bold"/>
                <a:ea typeface="Calibri"/>
                <a:cs typeface="Georgia"/>
              </a:rPr>
            </a:br>
            <a:r>
              <a:rPr lang="en-US" sz="2400" b="1" i="1" dirty="0" smtClean="0">
                <a:ln>
                  <a:noFill/>
                </a:ln>
                <a:solidFill>
                  <a:srgbClr val="FF0000"/>
                </a:solidFill>
                <a:effectLst>
                  <a:outerShdw blurRad="69850" dist="43180" dir="5400000" sx="0" sy="0">
                    <a:srgbClr val="000000">
                      <a:alpha val="65000"/>
                    </a:srgbClr>
                  </a:outerShdw>
                </a:effectLst>
                <a:latin typeface="Arial Rounded MT Bold"/>
                <a:ea typeface="Calibri"/>
                <a:cs typeface="Georgia"/>
              </a:rPr>
              <a:t>fully satisfied </a:t>
            </a:r>
            <a:r>
              <a:rPr lang="en-US" sz="2400" b="1" i="1" dirty="0">
                <a:ln>
                  <a:noFill/>
                </a:ln>
                <a:solidFill>
                  <a:srgbClr val="FF0000"/>
                </a:solidFill>
                <a:effectLst>
                  <a:outerShdw blurRad="69850" dist="43180" dir="5400000" sx="0" sy="0">
                    <a:srgbClr val="000000">
                      <a:alpha val="65000"/>
                    </a:srgbClr>
                  </a:outerShdw>
                </a:effectLst>
                <a:latin typeface="Arial Rounded MT Bold"/>
                <a:ea typeface="Calibri"/>
                <a:cs typeface="Georgia"/>
              </a:rPr>
              <a:t>and </a:t>
            </a:r>
            <a:r>
              <a:rPr lang="en-US" sz="2400" b="1" i="1" dirty="0" smtClean="0">
                <a:ln>
                  <a:noFill/>
                </a:ln>
                <a:solidFill>
                  <a:srgbClr val="FF0000"/>
                </a:solidFill>
                <a:effectLst>
                  <a:outerShdw blurRad="69850" dist="43180" dir="5400000" sx="0" sy="0">
                    <a:srgbClr val="000000">
                      <a:alpha val="65000"/>
                    </a:srgbClr>
                  </a:outerShdw>
                </a:effectLst>
                <a:latin typeface="Arial Rounded MT Bold"/>
                <a:ea typeface="Calibri"/>
                <a:cs typeface="Georgia"/>
              </a:rPr>
              <a:t>recognized through </a:t>
            </a:r>
            <a:br>
              <a:rPr lang="en-US" sz="2400" b="1" i="1" dirty="0" smtClean="0">
                <a:ln>
                  <a:noFill/>
                </a:ln>
                <a:solidFill>
                  <a:srgbClr val="FF0000"/>
                </a:solidFill>
                <a:effectLst>
                  <a:outerShdw blurRad="69850" dist="43180" dir="5400000" sx="0" sy="0">
                    <a:srgbClr val="000000">
                      <a:alpha val="65000"/>
                    </a:srgbClr>
                  </a:outerShdw>
                </a:effectLst>
                <a:latin typeface="Arial Rounded MT Bold"/>
                <a:ea typeface="Calibri"/>
                <a:cs typeface="Georgia"/>
              </a:rPr>
            </a:br>
            <a:r>
              <a:rPr lang="en-US" sz="2400" b="1" i="1" dirty="0" smtClean="0">
                <a:ln>
                  <a:noFill/>
                </a:ln>
                <a:solidFill>
                  <a:srgbClr val="0000FF"/>
                </a:solidFill>
                <a:effectLst>
                  <a:outerShdw blurRad="69850" dist="43180" dir="5400000" sx="0" sy="0">
                    <a:srgbClr val="000000">
                      <a:alpha val="65000"/>
                    </a:srgbClr>
                  </a:outerShdw>
                </a:effectLst>
                <a:latin typeface="Arial Rounded MT Bold"/>
                <a:ea typeface="Calibri"/>
                <a:cs typeface="Georgia"/>
              </a:rPr>
              <a:t>Yahusha</a:t>
            </a:r>
            <a:r>
              <a:rPr lang="en-US" sz="2400" b="1" i="1" dirty="0">
                <a:ln>
                  <a:noFill/>
                </a:ln>
                <a:solidFill>
                  <a:srgbClr val="0000FF"/>
                </a:solidFill>
                <a:effectLst>
                  <a:outerShdw blurRad="69850" dist="43180" dir="5400000" sx="0" sy="0">
                    <a:srgbClr val="000000">
                      <a:alpha val="65000"/>
                    </a:srgbClr>
                  </a:outerShdw>
                </a:effectLst>
                <a:latin typeface="Arial Rounded MT Bold"/>
                <a:ea typeface="Calibri"/>
                <a:cs typeface="Georgia"/>
              </a:rPr>
              <a:t>, </a:t>
            </a:r>
            <a:r>
              <a:rPr lang="en-US" sz="2400" b="1" i="1" dirty="0" smtClean="0">
                <a:ln>
                  <a:noFill/>
                </a:ln>
                <a:solidFill>
                  <a:srgbClr val="0000FF"/>
                </a:solidFill>
                <a:effectLst>
                  <a:outerShdw blurRad="69850" dist="43180" dir="5400000" sx="0" sy="0">
                    <a:srgbClr val="000000">
                      <a:alpha val="65000"/>
                    </a:srgbClr>
                  </a:outerShdw>
                </a:effectLst>
                <a:latin typeface="Arial Rounded MT Bold"/>
                <a:ea typeface="Calibri"/>
                <a:cs typeface="Georgia"/>
              </a:rPr>
              <a:t>the </a:t>
            </a:r>
            <a:r>
              <a:rPr lang="en-US" sz="2400" b="1" i="1" dirty="0">
                <a:ln>
                  <a:noFill/>
                </a:ln>
                <a:solidFill>
                  <a:srgbClr val="0000FF"/>
                </a:solidFill>
                <a:effectLst>
                  <a:outerShdw blurRad="69850" dist="43180" dir="5400000" sx="0" sy="0">
                    <a:srgbClr val="000000">
                      <a:alpha val="65000"/>
                    </a:srgbClr>
                  </a:outerShdw>
                </a:effectLst>
                <a:latin typeface="Arial Rounded MT Bold"/>
                <a:ea typeface="Calibri"/>
                <a:cs typeface="Georgia"/>
              </a:rPr>
              <a:t>Highest Priest of the </a:t>
            </a:r>
            <a:r>
              <a:rPr lang="en-US" sz="2400" b="1" i="1" dirty="0" err="1" smtClean="0">
                <a:ln>
                  <a:noFill/>
                </a:ln>
                <a:solidFill>
                  <a:srgbClr val="0000FF"/>
                </a:solidFill>
                <a:effectLst>
                  <a:outerShdw blurRad="69850" dist="43180" dir="5400000" sx="0" sy="0">
                    <a:srgbClr val="000000">
                      <a:alpha val="65000"/>
                    </a:srgbClr>
                  </a:outerShdw>
                </a:effectLst>
                <a:latin typeface="Arial Rounded MT Bold"/>
                <a:ea typeface="Calibri"/>
                <a:cs typeface="Georgia"/>
              </a:rPr>
              <a:t>MelekTzedek</a:t>
            </a:r>
            <a:r>
              <a:rPr lang="en-US" sz="2400" b="1" i="1" dirty="0" smtClean="0">
                <a:ln>
                  <a:noFill/>
                </a:ln>
                <a:solidFill>
                  <a:srgbClr val="0000FF"/>
                </a:solidFill>
                <a:effectLst>
                  <a:outerShdw blurRad="69850" dist="43180" dir="5400000" sx="0" sy="0">
                    <a:srgbClr val="000000">
                      <a:alpha val="65000"/>
                    </a:srgbClr>
                  </a:outerShdw>
                </a:effectLst>
                <a:latin typeface="Arial Rounded MT Bold"/>
                <a:ea typeface="Calibri"/>
                <a:cs typeface="Georgia"/>
              </a:rPr>
              <a:t> </a:t>
            </a:r>
            <a:r>
              <a:rPr lang="en-US" sz="2400" b="1" i="1" dirty="0">
                <a:ln>
                  <a:noFill/>
                </a:ln>
                <a:solidFill>
                  <a:srgbClr val="0000FF"/>
                </a:solidFill>
                <a:effectLst>
                  <a:outerShdw blurRad="69850" dist="43180" dir="5400000" sx="0" sy="0">
                    <a:srgbClr val="000000">
                      <a:alpha val="65000"/>
                    </a:srgbClr>
                  </a:outerShdw>
                </a:effectLst>
                <a:latin typeface="Arial Rounded MT Bold"/>
                <a:ea typeface="Calibri"/>
                <a:cs typeface="Georgia"/>
              </a:rPr>
              <a:t>Order</a:t>
            </a:r>
            <a:r>
              <a:rPr lang="en-US" sz="2400" b="1" i="1" dirty="0" smtClean="0">
                <a:ln>
                  <a:noFill/>
                </a:ln>
                <a:solidFill>
                  <a:srgbClr val="0000FF"/>
                </a:solidFill>
                <a:effectLst>
                  <a:outerShdw blurRad="69850" dist="43180" dir="5400000" sx="0" sy="0">
                    <a:srgbClr val="000000">
                      <a:alpha val="65000"/>
                    </a:srgbClr>
                  </a:outerShdw>
                </a:effectLst>
                <a:latin typeface="Arial Rounded MT Bold"/>
                <a:ea typeface="Calibri"/>
                <a:cs typeface="Georgia"/>
              </a:rPr>
              <a:t>.</a:t>
            </a:r>
            <a:endParaRPr lang="en-US" dirty="0">
              <a:solidFill>
                <a:srgbClr val="000000"/>
              </a:solidFill>
              <a:effectLst/>
              <a:ea typeface="Calibri"/>
              <a:cs typeface="Times New Roman"/>
            </a:endParaRPr>
          </a:p>
        </p:txBody>
      </p:sp>
    </p:spTree>
    <p:extLst>
      <p:ext uri="{BB962C8B-B14F-4D97-AF65-F5344CB8AC3E}">
        <p14:creationId xmlns:p14="http://schemas.microsoft.com/office/powerpoint/2010/main" val="13172877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39000" y="6416675"/>
            <a:ext cx="1828800" cy="365125"/>
          </a:xfrm>
        </p:spPr>
        <p:txBody>
          <a:bodyPr/>
          <a:lstStyle/>
          <a:p>
            <a:fld id="{5C014052-953B-4273-8F47-BF25327D5B24}" type="slidenum">
              <a:rPr lang="en-US" smtClean="0">
                <a:solidFill>
                  <a:schemeClr val="bg1"/>
                </a:solidFill>
              </a:rPr>
              <a:t>45</a:t>
            </a:fld>
            <a:endParaRPr lang="en-US" dirty="0">
              <a:solidFill>
                <a:schemeClr val="bg1"/>
              </a:solidFill>
            </a:endParaRPr>
          </a:p>
        </p:txBody>
      </p:sp>
      <p:sp>
        <p:nvSpPr>
          <p:cNvPr id="5" name="Text Placeholder 2"/>
          <p:cNvSpPr txBox="1">
            <a:spLocks/>
          </p:cNvSpPr>
          <p:nvPr/>
        </p:nvSpPr>
        <p:spPr>
          <a:xfrm>
            <a:off x="381000" y="1238132"/>
            <a:ext cx="6248400" cy="4661416"/>
          </a:xfrm>
          <a:prstGeom prst="rect">
            <a:avLst/>
          </a:prstGeom>
          <a:noFill/>
          <a:ln>
            <a:noFill/>
          </a:ln>
          <a:effectLst/>
        </p:spPr>
        <p:txBody>
          <a:bodyPr anchor="ctr">
            <a:normAutofit lnSpcReduction="10000"/>
            <a:scene3d>
              <a:camera prst="orthographicFront"/>
              <a:lightRig rig="threePt" dir="t"/>
            </a:scene3d>
            <a:sp3d extrusionH="57150">
              <a:bevelT w="82550" h="38100" prst="coolSlant"/>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514350" indent="-514350">
              <a:lnSpc>
                <a:spcPct val="150000"/>
              </a:lnSpc>
              <a:buSzPct val="110000"/>
              <a:buFont typeface="+mj-lt"/>
              <a:buAutoNum type="arabicParenR"/>
            </a:pPr>
            <a:r>
              <a:rPr lang="en-CA" sz="3300" b="1" dirty="0" smtClean="0">
                <a:solidFill>
                  <a:srgbClr val="FF0000"/>
                </a:solidFill>
                <a:effectLst>
                  <a:glow rad="127000">
                    <a:schemeClr val="bg1"/>
                  </a:glow>
                </a:effectLst>
                <a:latin typeface="Comic Sans MS" pitchFamily="66" charset="0"/>
              </a:rPr>
              <a:t>How shall the correct method for Counting the Omer be determined?</a:t>
            </a:r>
          </a:p>
          <a:p>
            <a:pPr marL="514350" indent="-514350">
              <a:lnSpc>
                <a:spcPct val="150000"/>
              </a:lnSpc>
              <a:buSzPct val="110000"/>
              <a:buFont typeface="+mj-lt"/>
              <a:buAutoNum type="arabicParenR"/>
            </a:pPr>
            <a:r>
              <a:rPr lang="en-CA" sz="3300" b="1" dirty="0" smtClean="0">
                <a:solidFill>
                  <a:srgbClr val="993300"/>
                </a:solidFill>
                <a:effectLst>
                  <a:glow rad="127000">
                    <a:schemeClr val="bg1"/>
                  </a:glow>
                </a:effectLst>
                <a:latin typeface="Comic Sans MS" pitchFamily="66" charset="0"/>
              </a:rPr>
              <a:t>What is the tradition of how Wave Sheaf became married to Abib 16.</a:t>
            </a:r>
          </a:p>
        </p:txBody>
      </p:sp>
      <p:pic>
        <p:nvPicPr>
          <p:cNvPr id="6" name="Picture 12" descr="C:\Users\Rae\Desktop\Art on Desktop\white man clip art\3d white people\3d what next.jpg"/>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a:ext>
            </a:extLst>
          </a:blip>
          <a:srcRect/>
          <a:stretch>
            <a:fillRect/>
          </a:stretch>
        </p:blipFill>
        <p:spPr bwMode="auto">
          <a:xfrm>
            <a:off x="6934200" y="165567"/>
            <a:ext cx="1310272" cy="1310272"/>
          </a:xfrm>
          <a:prstGeom prst="rect">
            <a:avLst/>
          </a:prstGeom>
          <a:noFill/>
          <a:effectLst>
            <a:glow rad="101600">
              <a:schemeClr val="accent5">
                <a:satMod val="175000"/>
                <a:alpha val="40000"/>
              </a:schemeClr>
            </a:glow>
            <a:softEdge rad="1143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533400" y="152400"/>
            <a:ext cx="5638800"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2060"/>
                  </a:solidFill>
                </a:ln>
                <a:solidFill>
                  <a:srgbClr val="008080"/>
                </a:solidFill>
                <a:effectLst>
                  <a:outerShdw blurRad="50800" dist="39000" dir="5460000" algn="tl">
                    <a:srgbClr val="000000">
                      <a:alpha val="38000"/>
                    </a:srgbClr>
                  </a:outerShdw>
                </a:effectLst>
                <a:latin typeface="Segoe Print" pitchFamily="2" charset="0"/>
              </a:rPr>
              <a:t>Joshua’s Wave Sheaf</a:t>
            </a:r>
            <a:br>
              <a:rPr lang="en-US" sz="4000" b="1" cap="none" spc="0" dirty="0" smtClean="0">
                <a:ln w="11430">
                  <a:solidFill>
                    <a:srgbClr val="002060"/>
                  </a:solidFill>
                </a:ln>
                <a:solidFill>
                  <a:srgbClr val="008080"/>
                </a:solidFill>
                <a:effectLst>
                  <a:outerShdw blurRad="50800" dist="39000" dir="5460000" algn="tl">
                    <a:srgbClr val="000000">
                      <a:alpha val="38000"/>
                    </a:srgbClr>
                  </a:outerShdw>
                </a:effectLst>
                <a:latin typeface="Segoe Print" pitchFamily="2" charset="0"/>
              </a:rPr>
            </a:br>
            <a:r>
              <a:rPr lang="en-US" sz="4000" b="1" cap="none" spc="0" dirty="0" smtClean="0">
                <a:ln w="11430">
                  <a:solidFill>
                    <a:srgbClr val="002060"/>
                  </a:solidFill>
                </a:ln>
                <a:solidFill>
                  <a:srgbClr val="008080"/>
                </a:solidFill>
                <a:effectLst>
                  <a:outerShdw blurRad="50800" dist="39000" dir="5460000" algn="tl">
                    <a:srgbClr val="000000">
                      <a:alpha val="38000"/>
                    </a:srgbClr>
                  </a:outerShdw>
                </a:effectLst>
                <a:latin typeface="Segoe Print" pitchFamily="2" charset="0"/>
              </a:rPr>
              <a:t>Part 3</a:t>
            </a:r>
            <a:endParaRPr lang="en-US" sz="4000" b="1" cap="none" spc="0" dirty="0">
              <a:ln w="11430">
                <a:solidFill>
                  <a:srgbClr val="002060"/>
                </a:solidFill>
              </a:ln>
              <a:solidFill>
                <a:srgbClr val="008080"/>
              </a:solidFill>
              <a:effectLst>
                <a:outerShdw blurRad="50800" dist="39000" dir="5460000" algn="tl">
                  <a:srgbClr val="000000">
                    <a:alpha val="38000"/>
                  </a:srgbClr>
                </a:outerShdw>
              </a:effectLst>
              <a:latin typeface="Segoe Print" pitchFamily="2" charset="0"/>
            </a:endParaRPr>
          </a:p>
        </p:txBody>
      </p:sp>
      <p:sp>
        <p:nvSpPr>
          <p:cNvPr id="8" name="Pentagon 7"/>
          <p:cNvSpPr/>
          <p:nvPr/>
        </p:nvSpPr>
        <p:spPr>
          <a:xfrm>
            <a:off x="475083" y="5960472"/>
            <a:ext cx="4706517" cy="684478"/>
          </a:xfrm>
          <a:prstGeom prst="homePlate">
            <a:avLst/>
          </a:prstGeom>
          <a:solidFill>
            <a:srgbClr val="FFFF99">
              <a:alpha val="30000"/>
            </a:srgbClr>
          </a:solidFill>
          <a:ln>
            <a:solidFill>
              <a:srgbClr val="854372"/>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4800" b="1" dirty="0" smtClean="0">
                <a:solidFill>
                  <a:srgbClr val="854372"/>
                </a:solidFill>
                <a:effectLst>
                  <a:glow rad="127000">
                    <a:srgbClr val="FFFFCC"/>
                  </a:glow>
                </a:effectLst>
                <a:latin typeface="Matura MT Script Capitals" pitchFamily="66" charset="0"/>
              </a:rPr>
              <a:t>We Shall See!</a:t>
            </a:r>
            <a:endParaRPr lang="en-CA" sz="4800" b="1" dirty="0">
              <a:solidFill>
                <a:srgbClr val="854372"/>
              </a:solidFill>
              <a:latin typeface="Matura MT Script Capitals" pitchFamily="66" charset="0"/>
            </a:endParaRPr>
          </a:p>
        </p:txBody>
      </p:sp>
      <p:sp>
        <p:nvSpPr>
          <p:cNvPr id="7" name="Rectangle 6"/>
          <p:cNvSpPr/>
          <p:nvPr/>
        </p:nvSpPr>
        <p:spPr>
          <a:xfrm>
            <a:off x="5105400" y="5867400"/>
            <a:ext cx="3962400" cy="923330"/>
          </a:xfrm>
          <a:prstGeom prst="rect">
            <a:avLst/>
          </a:prstGeom>
          <a:noFill/>
        </p:spPr>
        <p:txBody>
          <a:bodyPr wrap="square" lIns="91440" tIns="45720" rIns="91440" bIns="45720">
            <a:spAutoFit/>
          </a:bodyPr>
          <a:lstStyle/>
          <a:p>
            <a:pPr algn="ctr"/>
            <a:r>
              <a:rPr lang="en-US" sz="5400" b="1" cap="none" spc="0" dirty="0" smtClean="0">
                <a:ln w="1905"/>
                <a:solidFill>
                  <a:srgbClr val="FFCCCC"/>
                </a:solidFill>
                <a:effectLst>
                  <a:innerShdw blurRad="69850" dist="43180" dir="5400000">
                    <a:srgbClr val="000000">
                      <a:alpha val="65000"/>
                    </a:srgbClr>
                  </a:innerShdw>
                </a:effectLst>
                <a:latin typeface="Edwardian Script ITC" pitchFamily="66" charset="0"/>
              </a:rPr>
              <a:t>The End of </a:t>
            </a:r>
            <a:r>
              <a:rPr lang="en-US" sz="5400" b="1" cap="none" spc="0" dirty="0" err="1" smtClean="0">
                <a:ln w="1905"/>
                <a:solidFill>
                  <a:srgbClr val="FFCCCC"/>
                </a:solidFill>
                <a:effectLst>
                  <a:innerShdw blurRad="69850" dist="43180" dir="5400000">
                    <a:srgbClr val="000000">
                      <a:alpha val="65000"/>
                    </a:srgbClr>
                  </a:innerShdw>
                </a:effectLst>
                <a:latin typeface="Edwardian Script ITC" pitchFamily="66" charset="0"/>
              </a:rPr>
              <a:t>Pt</a:t>
            </a:r>
            <a:r>
              <a:rPr lang="en-US" sz="5400" b="1" cap="none" spc="0" smtClean="0">
                <a:ln w="1905"/>
                <a:solidFill>
                  <a:srgbClr val="FFCCCC"/>
                </a:solidFill>
                <a:effectLst>
                  <a:innerShdw blurRad="69850" dist="43180" dir="5400000">
                    <a:srgbClr val="000000">
                      <a:alpha val="65000"/>
                    </a:srgbClr>
                  </a:innerShdw>
                </a:effectLst>
                <a:latin typeface="Edwardian Script ITC" pitchFamily="66" charset="0"/>
              </a:rPr>
              <a:t> 2</a:t>
            </a:r>
            <a:endParaRPr lang="en-US" sz="5400" b="1" cap="none" spc="0" dirty="0">
              <a:ln w="1905"/>
              <a:solidFill>
                <a:srgbClr val="FFCCCC"/>
              </a:solidFill>
              <a:effectLst>
                <a:innerShdw blurRad="69850" dist="43180" dir="5400000">
                  <a:srgbClr val="000000">
                    <a:alpha val="65000"/>
                  </a:srgbClr>
                </a:innerShdw>
              </a:effectLst>
              <a:latin typeface="Edwardian Script ITC" pitchFamily="66" charset="0"/>
            </a:endParaRPr>
          </a:p>
        </p:txBody>
      </p:sp>
    </p:spTree>
    <p:extLst>
      <p:ext uri="{BB962C8B-B14F-4D97-AF65-F5344CB8AC3E}">
        <p14:creationId xmlns:p14="http://schemas.microsoft.com/office/powerpoint/2010/main" val="4133640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bg/>
                                          </p:spTgt>
                                        </p:tgtEl>
                                        <p:attrNameLst>
                                          <p:attrName>style.visibility</p:attrName>
                                        </p:attrNameLst>
                                      </p:cBhvr>
                                      <p:to>
                                        <p:strVal val="visible"/>
                                      </p:to>
                                    </p:set>
                                    <p:anim calcmode="lin" valueType="num">
                                      <p:cBhvr>
                                        <p:cTn id="21" dur="1000" fill="hold"/>
                                        <p:tgtEl>
                                          <p:spTgt spid="8">
                                            <p:bg/>
                                          </p:spTgt>
                                        </p:tgtEl>
                                        <p:attrNameLst>
                                          <p:attrName>ppt_w</p:attrName>
                                        </p:attrNameLst>
                                      </p:cBhvr>
                                      <p:tavLst>
                                        <p:tav tm="0">
                                          <p:val>
                                            <p:fltVal val="0"/>
                                          </p:val>
                                        </p:tav>
                                        <p:tav tm="100000">
                                          <p:val>
                                            <p:strVal val="#ppt_w"/>
                                          </p:val>
                                        </p:tav>
                                      </p:tavLst>
                                    </p:anim>
                                    <p:anim calcmode="lin" valueType="num">
                                      <p:cBhvr>
                                        <p:cTn id="22" dur="1000" fill="hold"/>
                                        <p:tgtEl>
                                          <p:spTgt spid="8">
                                            <p:bg/>
                                          </p:spTgt>
                                        </p:tgtEl>
                                        <p:attrNameLst>
                                          <p:attrName>ppt_h</p:attrName>
                                        </p:attrNameLst>
                                      </p:cBhvr>
                                      <p:tavLst>
                                        <p:tav tm="0">
                                          <p:val>
                                            <p:fltVal val="0"/>
                                          </p:val>
                                        </p:tav>
                                        <p:tav tm="100000">
                                          <p:val>
                                            <p:strVal val="#ppt_h"/>
                                          </p:val>
                                        </p:tav>
                                      </p:tavLst>
                                    </p:anim>
                                    <p:animEffect transition="in" filter="fade">
                                      <p:cBhvr>
                                        <p:cTn id="23" dur="1000"/>
                                        <p:tgtEl>
                                          <p:spTgt spid="8">
                                            <p:bg/>
                                          </p:spTgt>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 calcmode="lin" valueType="num">
                                      <p:cBhvr>
                                        <p:cTn id="26"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8" dur="1000"/>
                                        <p:tgtEl>
                                          <p:spTgt spid="8">
                                            <p:txEl>
                                              <p:pRg st="0" end="0"/>
                                            </p:txEl>
                                          </p:spTgt>
                                        </p:tgtEl>
                                      </p:cBhvr>
                                    </p:animEffect>
                                  </p:childTnLst>
                                </p:cTn>
                              </p:par>
                            </p:childTnLst>
                          </p:cTn>
                        </p:par>
                        <p:par>
                          <p:cTn id="29" fill="hold">
                            <p:stCondLst>
                              <p:cond delay="1000"/>
                            </p:stCondLst>
                            <p:childTnLst>
                              <p:par>
                                <p:cTn id="30" presetID="22" presetClass="entr" presetSubtype="8" fill="hold" grpId="0" nodeType="afterEffect">
                                  <p:stCondLst>
                                    <p:cond delay="100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t>46</a:t>
            </a:fld>
            <a:endParaRPr lang="en-US" dirty="0"/>
          </a:p>
        </p:txBody>
      </p:sp>
      <p:sp>
        <p:nvSpPr>
          <p:cNvPr id="8" name="Rounded Rectangle 7"/>
          <p:cNvSpPr/>
          <p:nvPr/>
        </p:nvSpPr>
        <p:spPr>
          <a:xfrm>
            <a:off x="2362200" y="4753689"/>
            <a:ext cx="6074923" cy="715089"/>
          </a:xfrm>
          <a:prstGeom prst="roundRect">
            <a:avLst/>
          </a:prstGeom>
          <a:gradFill flip="none" rotWithShape="1">
            <a:gsLst>
              <a:gs pos="0">
                <a:srgbClr val="03D4A8">
                  <a:alpha val="56000"/>
                </a:srgbClr>
              </a:gs>
              <a:gs pos="25000">
                <a:srgbClr val="21D6E0">
                  <a:alpha val="43000"/>
                </a:srgbClr>
              </a:gs>
              <a:gs pos="75000">
                <a:srgbClr val="0087E6">
                  <a:alpha val="63000"/>
                </a:srgbClr>
              </a:gs>
              <a:gs pos="100000">
                <a:srgbClr val="005CBF"/>
              </a:gs>
            </a:gsLst>
            <a:lin ang="16200000" scaled="1"/>
            <a:tileRect/>
          </a:gradFill>
          <a:ln w="57150">
            <a:solidFill>
              <a:schemeClr val="accent4">
                <a:lumMod val="75000"/>
              </a:schemeClr>
            </a:solidFill>
          </a:ln>
          <a:scene3d>
            <a:camera prst="orthographicFront"/>
            <a:lightRig rig="flat" dir="tl">
              <a:rot lat="0" lon="0" rev="6600000"/>
            </a:lightRig>
          </a:scene3d>
          <a:sp3d>
            <a:bevelT w="114300" prst="artDeco"/>
          </a:sp3d>
        </p:spPr>
        <p:txBody>
          <a:bodyPr wrap="square" lIns="91440" tIns="45720" rIns="91440" bIns="45720">
            <a:spAutoFit/>
            <a:sp3d extrusionH="25400" contourW="8890">
              <a:bevelT w="38100" h="31750"/>
              <a:contourClr>
                <a:schemeClr val="accent2">
                  <a:shade val="75000"/>
                </a:schemeClr>
              </a:contourClr>
            </a:sp3d>
          </a:bodyPr>
          <a:lstStyle/>
          <a:p>
            <a:pPr algn="r"/>
            <a:r>
              <a:rPr lang="en-US" sz="2800" b="1" dirty="0" smtClean="0">
                <a:ln w="11430"/>
                <a:solidFill>
                  <a:srgbClr val="006C31"/>
                </a:solidFill>
                <a:effectLst>
                  <a:outerShdw blurRad="50800" dist="39000" dir="5460000" algn="tl">
                    <a:srgbClr val="000000">
                      <a:alpha val="38000"/>
                    </a:srgbClr>
                  </a:outerShdw>
                </a:effectLst>
                <a:latin typeface="Segoe Print" pitchFamily="2" charset="0"/>
                <a:hlinkClick r:id="rId3"/>
              </a:rPr>
              <a:t>questions@studythecalendar.com</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2000" b="1" cap="none" spc="0" dirty="0">
              <a:ln w="11430"/>
              <a:solidFill>
                <a:srgbClr val="00B0F0"/>
              </a:solidFill>
              <a:effectLst>
                <a:outerShdw blurRad="50800" dist="39000" dir="5460000" algn="tl">
                  <a:srgbClr val="000000">
                    <a:alpha val="38000"/>
                  </a:srgbClr>
                </a:outerShdw>
              </a:effectLst>
              <a:latin typeface="Segoe Print" pitchFamily="2" charset="0"/>
            </a:endParaRPr>
          </a:p>
        </p:txBody>
      </p:sp>
      <p:sp>
        <p:nvSpPr>
          <p:cNvPr id="10" name="Rounded Rectangle 9"/>
          <p:cNvSpPr/>
          <p:nvPr/>
        </p:nvSpPr>
        <p:spPr>
          <a:xfrm>
            <a:off x="2819400" y="5761911"/>
            <a:ext cx="5245398" cy="715089"/>
          </a:xfrm>
          <a:prstGeom prst="roundRect">
            <a:avLst/>
          </a:prstGeom>
          <a:gradFill flip="none" rotWithShape="1">
            <a:gsLst>
              <a:gs pos="0">
                <a:srgbClr val="03D4A8">
                  <a:alpha val="56000"/>
                </a:srgbClr>
              </a:gs>
              <a:gs pos="25000">
                <a:srgbClr val="21D6E0">
                  <a:alpha val="43000"/>
                </a:srgbClr>
              </a:gs>
              <a:gs pos="75000">
                <a:srgbClr val="0087E6">
                  <a:alpha val="63000"/>
                </a:srgbClr>
              </a:gs>
              <a:gs pos="100000">
                <a:srgbClr val="005CBF"/>
              </a:gs>
            </a:gsLst>
            <a:lin ang="16200000" scaled="1"/>
            <a:tileRect/>
          </a:gradFill>
          <a:ln w="57150">
            <a:solidFill>
              <a:schemeClr val="accent4">
                <a:lumMod val="75000"/>
              </a:schemeClr>
            </a:solidFill>
          </a:ln>
          <a:scene3d>
            <a:camera prst="orthographicFront"/>
            <a:lightRig rig="flat" dir="tl">
              <a:rot lat="0" lon="0" rev="6600000"/>
            </a:lightRig>
          </a:scene3d>
          <a:sp3d>
            <a:bevelT w="114300" prst="artDeco"/>
          </a:sp3d>
        </p:spPr>
        <p:txBody>
          <a:bodyPr wrap="square" lIns="91440" tIns="45720" rIns="91440" bIns="45720">
            <a:spAutoFit/>
            <a:sp3d extrusionH="25400" contourW="8890">
              <a:bevelT w="38100" h="31750"/>
              <a:contourClr>
                <a:schemeClr val="accent2">
                  <a:shade val="75000"/>
                </a:schemeClr>
              </a:contourClr>
            </a:sp3d>
          </a:bodyPr>
          <a:lstStyle/>
          <a:p>
            <a:pPr algn="r"/>
            <a:r>
              <a:rPr lang="en-US" sz="2800" b="1" dirty="0" smtClean="0">
                <a:ln w="11430"/>
                <a:solidFill>
                  <a:srgbClr val="006C31"/>
                </a:solidFill>
                <a:effectLst>
                  <a:outerShdw blurRad="50800" dist="39000" dir="5460000" algn="tl">
                    <a:srgbClr val="000000">
                      <a:alpha val="38000"/>
                    </a:srgbClr>
                  </a:outerShdw>
                </a:effectLst>
                <a:latin typeface="Segoe Print" pitchFamily="2" charset="0"/>
                <a:hlinkClick r:id="rId4"/>
              </a:rPr>
              <a:t>www.studythecalendar.com</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2400" b="1" cap="none" spc="0" dirty="0">
              <a:ln w="11430"/>
              <a:solidFill>
                <a:srgbClr val="00B0F0"/>
              </a:solidFill>
              <a:effectLst>
                <a:outerShdw blurRad="50800" dist="39000" dir="5460000" algn="tl">
                  <a:srgbClr val="000000">
                    <a:alpha val="38000"/>
                  </a:srgbClr>
                </a:outerShdw>
              </a:effectLst>
              <a:latin typeface="Segoe Print" pitchFamily="2" charset="0"/>
            </a:endParaRPr>
          </a:p>
        </p:txBody>
      </p:sp>
      <p:sp>
        <p:nvSpPr>
          <p:cNvPr id="7" name="Rectangle 6"/>
          <p:cNvSpPr/>
          <p:nvPr/>
        </p:nvSpPr>
        <p:spPr>
          <a:xfrm>
            <a:off x="1295400" y="-152400"/>
            <a:ext cx="7772400" cy="330859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11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endParaRPr>
          </a:p>
          <a:p>
            <a:pPr algn="ctr">
              <a:lnSpc>
                <a:spcPct val="150000"/>
              </a:lnSpc>
            </a:pPr>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4400" b="1" dirty="0" smtClean="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Questions/Comments </a:t>
            </a:r>
            <a:br>
              <a:rPr lang="en-US" sz="4400" b="1" dirty="0" smtClean="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br>
            <a:r>
              <a:rPr lang="en-US" sz="4400" b="1" dirty="0" smtClean="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on the placement </a:t>
            </a:r>
            <a:br>
              <a:rPr lang="en-US" sz="4400" b="1" dirty="0" smtClean="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br>
            <a:r>
              <a:rPr lang="en-US" sz="4400" b="1" dirty="0" smtClean="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of </a:t>
            </a:r>
            <a:r>
              <a:rPr lang="en-US" sz="4400" b="1" dirty="0" smtClean="0">
                <a:ln w="11430"/>
                <a:solidFill>
                  <a:srgbClr val="006C31"/>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Wave Sheaf</a:t>
            </a:r>
            <a:r>
              <a:rPr lang="en-US" sz="4400" b="1" dirty="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 </a:t>
            </a:r>
            <a:r>
              <a:rPr lang="en-US" sz="4400" b="1" dirty="0" err="1" smtClean="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Pt</a:t>
            </a:r>
            <a:r>
              <a:rPr lang="en-US" sz="4400" b="1" dirty="0" smtClean="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rPr>
              <a:t> 2?</a:t>
            </a:r>
            <a:endParaRPr lang="en-US" sz="4000" b="1" dirty="0" smtClean="0">
              <a:ln w="11430"/>
              <a:solidFill>
                <a:srgbClr val="002060"/>
              </a:solidFill>
              <a:effectLst>
                <a:glow rad="228600">
                  <a:schemeClr val="accent5">
                    <a:satMod val="175000"/>
                    <a:alpha val="40000"/>
                  </a:schemeClr>
                </a:glow>
                <a:outerShdw blurRad="50800" dist="39000" dir="5460000" algn="tl">
                  <a:srgbClr val="000000">
                    <a:alpha val="38000"/>
                  </a:srgbClr>
                </a:outerShdw>
              </a:effectLst>
              <a:latin typeface="Segoe Print" pitchFamily="2" charset="0"/>
            </a:endParaRPr>
          </a:p>
        </p:txBody>
      </p:sp>
      <p:pic>
        <p:nvPicPr>
          <p:cNvPr id="12" name="Picture 2" descr="C:\Users\Rae\Desktop\Grammar Art\email mouse best.png"/>
          <p:cNvPicPr>
            <a:picLocks noChangeAspect="1" noChangeArrowheads="1"/>
          </p:cNvPicPr>
          <p:nvPr/>
        </p:nvPicPr>
        <p:blipFill>
          <a:blip r:embed="rId5" cstate="email">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4380120" y="3505200"/>
            <a:ext cx="1019541" cy="738148"/>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6889453" y="2826017"/>
            <a:ext cx="2178347" cy="2279383"/>
            <a:chOff x="-2707707" y="1377003"/>
            <a:chExt cx="2707707" cy="2890197"/>
          </a:xfrm>
        </p:grpSpPr>
        <p:pic>
          <p:nvPicPr>
            <p:cNvPr id="14" name="Picture 7" descr="C:\Users\Rae\Desktop\Art on Desktop\white man clip art\3d white people\ques mark gold.jpg"/>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2707707" y="1559493"/>
              <a:ext cx="2707707" cy="270770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Rae\Desktop\black hat clear.jpg"/>
            <p:cNvPicPr>
              <a:picLocks noChangeAspect="1" noChangeArrowheads="1"/>
            </p:cNvPicPr>
            <p:nvPr/>
          </p:nvPicPr>
          <p:blipFill>
            <a:blip r:embed="rId9" cstate="email">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1441638" y="1377003"/>
              <a:ext cx="679638" cy="6108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458359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8645" y="57044"/>
            <a:ext cx="9490286" cy="923330"/>
          </a:xfrm>
          <a:prstGeom prst="rect">
            <a:avLst/>
          </a:prstGeom>
          <a:solidFill>
            <a:schemeClr val="bg2">
              <a:lumMod val="25000"/>
            </a:schemeClr>
          </a:solidFill>
          <a:effectLst>
            <a:glow rad="101600">
              <a:schemeClr val="accent2">
                <a:satMod val="175000"/>
                <a:alpha val="40000"/>
              </a:schemeClr>
            </a:glow>
          </a:effectLst>
          <a:scene3d>
            <a:camera prst="orthographicFront"/>
            <a:lightRig rig="flat" dir="t">
              <a:rot lat="0" lon="0" rev="18900000"/>
            </a:lightRig>
          </a:scene3d>
          <a:sp3d>
            <a:bevelT w="114300" prst="artDeco"/>
          </a:sp3d>
        </p:spPr>
        <p:txBody>
          <a:bodyPr wrap="square" lIns="91440" tIns="45720" rIns="91440" bIns="45720">
            <a:spAutoFit/>
            <a:sp3d extrusionH="31750" contourW="6350" prstMaterial="powder">
              <a:bevelT w="19050" h="19050" prst="angle"/>
              <a:contourClr>
                <a:schemeClr val="accent3">
                  <a:tint val="100000"/>
                  <a:shade val="100000"/>
                  <a:satMod val="100000"/>
                  <a:hueMod val="100000"/>
                </a:schemeClr>
              </a:contourClr>
            </a:sp3d>
          </a:bodyPr>
          <a:lstStyle/>
          <a:p>
            <a:pPr algn="ctr"/>
            <a:r>
              <a:rPr lang="en-US" sz="4800" b="1" cap="none" spc="0" dirty="0" smtClean="0">
                <a:ln/>
                <a:solidFill>
                  <a:schemeClr val="accent3"/>
                </a:solidFill>
                <a:effectLst/>
              </a:rPr>
              <a:t>The Intrigue of Part 2</a:t>
            </a:r>
            <a:r>
              <a:rPr lang="en-US" sz="1050" b="1" cap="none" spc="0" dirty="0" smtClean="0">
                <a:ln/>
                <a:solidFill>
                  <a:schemeClr val="accent3"/>
                </a:solidFill>
                <a:effectLst/>
              </a:rPr>
              <a:t>  </a:t>
            </a:r>
            <a:endParaRPr lang="en-US" sz="400" b="1" cap="none" spc="0" dirty="0" smtClean="0">
              <a:ln/>
              <a:solidFill>
                <a:schemeClr val="accent3"/>
              </a:solidFill>
              <a:effectLst/>
            </a:endParaRPr>
          </a:p>
          <a:p>
            <a:pPr algn="ctr"/>
            <a:endParaRPr lang="en-US" sz="500" b="1" cap="none" spc="0" dirty="0">
              <a:ln/>
              <a:solidFill>
                <a:schemeClr val="accent3"/>
              </a:solidFill>
              <a:effectLst/>
            </a:endParaRPr>
          </a:p>
        </p:txBody>
      </p:sp>
      <p:sp>
        <p:nvSpPr>
          <p:cNvPr id="6" name="Rectangle 5"/>
          <p:cNvSpPr/>
          <p:nvPr/>
        </p:nvSpPr>
        <p:spPr>
          <a:xfrm>
            <a:off x="152400" y="3434477"/>
            <a:ext cx="3657799" cy="258532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smtClean="0">
                <a:ln w="11430"/>
                <a:solidFill>
                  <a:srgbClr val="00B050"/>
                </a:solidFill>
                <a:effectLst>
                  <a:outerShdw blurRad="50800" dist="39000" dir="5460000" algn="tl">
                    <a:srgbClr val="000000">
                      <a:alpha val="38000"/>
                    </a:srgbClr>
                  </a:outerShdw>
                </a:effectLst>
              </a:rPr>
              <a:t>     #1</a:t>
            </a:r>
            <a:br>
              <a:rPr lang="en-US" sz="5400" b="1" dirty="0" smtClean="0">
                <a:ln w="11430"/>
                <a:solidFill>
                  <a:srgbClr val="00B050"/>
                </a:solidFill>
                <a:effectLst>
                  <a:outerShdw blurRad="50800" dist="39000" dir="5460000" algn="tl">
                    <a:srgbClr val="000000">
                      <a:alpha val="38000"/>
                    </a:srgbClr>
                  </a:outerShdw>
                </a:effectLst>
              </a:rPr>
            </a:br>
            <a:r>
              <a:rPr lang="en-US" sz="5400" b="1" dirty="0" smtClean="0">
                <a:ln w="11430"/>
                <a:solidFill>
                  <a:srgbClr val="00B050"/>
                </a:solidFill>
                <a:effectLst>
                  <a:outerShdw blurRad="50800" dist="39000" dir="5460000" algn="tl">
                    <a:srgbClr val="000000">
                      <a:alpha val="38000"/>
                    </a:srgbClr>
                  </a:outerShdw>
                </a:effectLst>
              </a:rPr>
              <a:t>Leviticus </a:t>
            </a:r>
            <a:br>
              <a:rPr lang="en-US" sz="5400" b="1" dirty="0" smtClean="0">
                <a:ln w="11430"/>
                <a:solidFill>
                  <a:srgbClr val="00B050"/>
                </a:solidFill>
                <a:effectLst>
                  <a:outerShdw blurRad="50800" dist="39000" dir="5460000" algn="tl">
                    <a:srgbClr val="000000">
                      <a:alpha val="38000"/>
                    </a:srgbClr>
                  </a:outerShdw>
                </a:effectLst>
              </a:rPr>
            </a:br>
            <a:r>
              <a:rPr lang="en-US" sz="5400" b="1" dirty="0" smtClean="0">
                <a:ln w="11430"/>
                <a:solidFill>
                  <a:srgbClr val="00B050"/>
                </a:solidFill>
                <a:effectLst>
                  <a:outerShdw blurRad="50800" dist="39000" dir="5460000" algn="tl">
                    <a:srgbClr val="000000">
                      <a:alpha val="38000"/>
                    </a:srgbClr>
                  </a:outerShdw>
                </a:effectLst>
              </a:rPr>
              <a:t>&amp; Numbers</a:t>
            </a:r>
            <a:endParaRPr lang="en-US" sz="2400" b="1" dirty="0">
              <a:ln w="11430"/>
              <a:solidFill>
                <a:srgbClr val="00B050"/>
              </a:solidFill>
              <a:effectLst>
                <a:outerShdw blurRad="50800" dist="39000" dir="5460000" algn="tl">
                  <a:srgbClr val="000000">
                    <a:alpha val="38000"/>
                  </a:srgbClr>
                </a:outerShdw>
              </a:effectLst>
            </a:endParaRPr>
          </a:p>
        </p:txBody>
      </p:sp>
      <p:sp>
        <p:nvSpPr>
          <p:cNvPr id="8" name="Slide Number Placeholder 7"/>
          <p:cNvSpPr>
            <a:spLocks noGrp="1"/>
          </p:cNvSpPr>
          <p:nvPr>
            <p:ph type="sldNum" sz="quarter" idx="12"/>
          </p:nvPr>
        </p:nvSpPr>
        <p:spPr>
          <a:xfrm>
            <a:off x="7346373" y="6492875"/>
            <a:ext cx="1828800" cy="365125"/>
          </a:xfrm>
        </p:spPr>
        <p:txBody>
          <a:bodyPr/>
          <a:lstStyle/>
          <a:p>
            <a:fld id="{5C014052-953B-4273-8F47-BF25327D5B24}" type="slidenum">
              <a:rPr lang="en-US" smtClean="0"/>
              <a:t>5</a:t>
            </a:fld>
            <a:endParaRPr lang="en-US" dirty="0"/>
          </a:p>
        </p:txBody>
      </p:sp>
      <p:sp>
        <p:nvSpPr>
          <p:cNvPr id="21" name="Rectangle 20"/>
          <p:cNvSpPr/>
          <p:nvPr/>
        </p:nvSpPr>
        <p:spPr>
          <a:xfrm>
            <a:off x="1066800" y="914400"/>
            <a:ext cx="35052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8C4C64"/>
                </a:solidFill>
                <a:effectLst>
                  <a:outerShdw blurRad="50800" dist="39000" dir="5460000" algn="tl">
                    <a:srgbClr val="000000">
                      <a:alpha val="38000"/>
                    </a:srgbClr>
                  </a:outerShdw>
                </a:effectLst>
              </a:rPr>
              <a:t>#2  Joshua</a:t>
            </a:r>
            <a:endParaRPr lang="en-US" sz="2400" b="1" dirty="0">
              <a:ln w="11430"/>
              <a:solidFill>
                <a:srgbClr val="8C4C64"/>
              </a:solidFill>
              <a:effectLst>
                <a:outerShdw blurRad="50800" dist="39000" dir="5460000" algn="tl">
                  <a:srgbClr val="000000">
                    <a:alpha val="38000"/>
                  </a:srgbClr>
                </a:outerShdw>
              </a:effectLst>
            </a:endParaRPr>
          </a:p>
        </p:txBody>
      </p:sp>
      <p:sp>
        <p:nvSpPr>
          <p:cNvPr id="22" name="Rectangle 21"/>
          <p:cNvSpPr/>
          <p:nvPr/>
        </p:nvSpPr>
        <p:spPr>
          <a:xfrm>
            <a:off x="5715000" y="838200"/>
            <a:ext cx="2667000"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C00000"/>
                </a:solidFill>
                <a:effectLst>
                  <a:outerShdw blurRad="50800" dist="39000" dir="5460000" algn="tl">
                    <a:srgbClr val="000000">
                      <a:alpha val="38000"/>
                    </a:srgbClr>
                  </a:outerShdw>
                </a:effectLst>
              </a:rPr>
              <a:t>#3</a:t>
            </a:r>
            <a:br>
              <a:rPr lang="en-US" sz="5400" b="1" dirty="0" smtClean="0">
                <a:ln w="11430"/>
                <a:solidFill>
                  <a:srgbClr val="C00000"/>
                </a:solidFill>
                <a:effectLst>
                  <a:outerShdw blurRad="50800" dist="39000" dir="5460000" algn="tl">
                    <a:srgbClr val="000000">
                      <a:alpha val="38000"/>
                    </a:srgbClr>
                  </a:outerShdw>
                </a:effectLst>
              </a:rPr>
            </a:br>
            <a:r>
              <a:rPr lang="en-US" sz="5400" b="1" dirty="0" smtClean="0">
                <a:ln w="11430"/>
                <a:solidFill>
                  <a:srgbClr val="C00000"/>
                </a:solidFill>
                <a:effectLst>
                  <a:outerShdw blurRad="50800" dist="39000" dir="5460000" algn="tl">
                    <a:srgbClr val="000000">
                      <a:alpha val="38000"/>
                    </a:srgbClr>
                  </a:outerShdw>
                </a:effectLst>
              </a:rPr>
              <a:t>History</a:t>
            </a:r>
            <a:endParaRPr lang="en-US" sz="2400" b="1" dirty="0">
              <a:ln w="11430"/>
              <a:solidFill>
                <a:srgbClr val="C00000"/>
              </a:solidFill>
              <a:effectLst>
                <a:outerShdw blurRad="50800" dist="39000" dir="5460000" algn="tl">
                  <a:srgbClr val="000000">
                    <a:alpha val="38000"/>
                  </a:srgbClr>
                </a:outerShdw>
              </a:effectLst>
            </a:endParaRPr>
          </a:p>
        </p:txBody>
      </p:sp>
      <p:sp>
        <p:nvSpPr>
          <p:cNvPr id="10" name="Rounded Rectangle 9"/>
          <p:cNvSpPr/>
          <p:nvPr/>
        </p:nvSpPr>
        <p:spPr>
          <a:xfrm>
            <a:off x="381000" y="1834740"/>
            <a:ext cx="2590800" cy="1413034"/>
          </a:xfrm>
          <a:prstGeom prst="roundRect">
            <a:avLst>
              <a:gd name="adj" fmla="val 11210"/>
            </a:avLst>
          </a:prstGeom>
          <a:solidFill>
            <a:srgbClr val="8C4C64"/>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45720" indent="0" algn="ctr">
              <a:buNone/>
            </a:pPr>
            <a:r>
              <a:rPr lang="en-US" sz="2000" b="1" dirty="0" smtClean="0">
                <a:ln/>
                <a:solidFill>
                  <a:schemeClr val="accent3"/>
                </a:solidFill>
                <a:latin typeface="Comic Sans MS" pitchFamily="66" charset="0"/>
              </a:rPr>
              <a:t>Joshua has more information on the meaning of</a:t>
            </a:r>
            <a:br>
              <a:rPr lang="en-US" sz="2000" b="1" dirty="0" smtClean="0">
                <a:ln/>
                <a:solidFill>
                  <a:schemeClr val="accent3"/>
                </a:solidFill>
                <a:latin typeface="Comic Sans MS" pitchFamily="66" charset="0"/>
              </a:rPr>
            </a:br>
            <a:r>
              <a:rPr lang="en-US" sz="2000" b="1" dirty="0" smtClean="0">
                <a:ln/>
                <a:solidFill>
                  <a:schemeClr val="accent3"/>
                </a:solidFill>
                <a:latin typeface="Comic Sans MS" pitchFamily="66" charset="0"/>
              </a:rPr>
              <a:t>Wave Sheaf.</a:t>
            </a:r>
            <a:endParaRPr lang="en-US" b="1" dirty="0">
              <a:ln/>
              <a:solidFill>
                <a:schemeClr val="accent3"/>
              </a:solidFill>
              <a:latin typeface="Comic Sans MS" pitchFamily="66" charset="0"/>
            </a:endParaRPr>
          </a:p>
        </p:txBody>
      </p:sp>
      <p:pic>
        <p:nvPicPr>
          <p:cNvPr id="1026" name="Picture 2" descr="C:\Users\Rae\Desktop\Passover Studies\Joshua Firstfruits\JOSH PPT ART &amp; work folder\do boy 3 arrows.png"/>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flipH="1">
            <a:off x="1754188" y="955296"/>
            <a:ext cx="5637212" cy="5919787"/>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22"/>
          <p:cNvSpPr/>
          <p:nvPr/>
        </p:nvSpPr>
        <p:spPr>
          <a:xfrm>
            <a:off x="3429001" y="5938599"/>
            <a:ext cx="4637896" cy="919401"/>
          </a:xfrm>
          <a:prstGeom prst="roundRect">
            <a:avLst/>
          </a:prstGeom>
          <a:solidFill>
            <a:srgbClr val="8C4C64"/>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45720" indent="0" algn="ctr">
              <a:buNone/>
            </a:pPr>
            <a:r>
              <a:rPr lang="en-US" sz="2400" b="1" dirty="0" smtClean="0">
                <a:ln/>
                <a:solidFill>
                  <a:schemeClr val="accent3"/>
                </a:solidFill>
                <a:latin typeface="Comic Sans MS" pitchFamily="66" charset="0"/>
              </a:rPr>
              <a:t>Plus a thorough examination </a:t>
            </a:r>
            <a:br>
              <a:rPr lang="en-US" sz="2400" b="1" dirty="0" smtClean="0">
                <a:ln/>
                <a:solidFill>
                  <a:schemeClr val="accent3"/>
                </a:solidFill>
                <a:latin typeface="Comic Sans MS" pitchFamily="66" charset="0"/>
              </a:rPr>
            </a:br>
            <a:r>
              <a:rPr lang="en-US" sz="2400" b="1" dirty="0" smtClean="0">
                <a:ln/>
                <a:solidFill>
                  <a:schemeClr val="accent3"/>
                </a:solidFill>
                <a:latin typeface="Comic Sans MS" pitchFamily="66" charset="0"/>
              </a:rPr>
              <a:t>of calendars in conflict!</a:t>
            </a:r>
            <a:endParaRPr lang="en-US" sz="2000" b="1" dirty="0">
              <a:ln/>
              <a:solidFill>
                <a:schemeClr val="accent3"/>
              </a:solidFill>
              <a:latin typeface="Comic Sans MS" pitchFamily="66" charset="0"/>
            </a:endParaRPr>
          </a:p>
        </p:txBody>
      </p:sp>
    </p:spTree>
    <p:extLst>
      <p:ext uri="{BB962C8B-B14F-4D97-AF65-F5344CB8AC3E}">
        <p14:creationId xmlns:p14="http://schemas.microsoft.com/office/powerpoint/2010/main" val="35892188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17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wipe(left)">
                                      <p:cBhvr>
                                        <p:cTn id="12" dur="20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6200" y="0"/>
            <a:ext cx="9296400" cy="1371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Which Festival Secures First Place? </a:t>
            </a:r>
            <a:br>
              <a:rPr lang="en-US" sz="4400" spc="50" dirty="0" smtClean="0">
                <a:ln w="11430"/>
                <a:solidFill>
                  <a:srgbClr val="8C4C64"/>
                </a:solidFill>
                <a:effectLst>
                  <a:outerShdw blurRad="76200" dist="50800" dir="5400000" algn="tl" rotWithShape="0">
                    <a:srgbClr val="000000">
                      <a:alpha val="65000"/>
                    </a:srgbClr>
                  </a:outerShdw>
                </a:effectLst>
              </a:rPr>
            </a:br>
            <a:r>
              <a:rPr lang="en-US" sz="3600" spc="50" dirty="0" smtClean="0">
                <a:ln w="11430"/>
                <a:solidFill>
                  <a:srgbClr val="00B050"/>
                </a:solidFill>
                <a:effectLst>
                  <a:outerShdw blurRad="76200" dist="50800" dir="5400000" algn="tl" rotWithShape="0">
                    <a:srgbClr val="000000">
                      <a:alpha val="65000"/>
                    </a:srgbClr>
                  </a:outerShdw>
                </a:effectLst>
              </a:rPr>
              <a:t>Wave Sheaf? </a:t>
            </a:r>
            <a:r>
              <a:rPr lang="en-US" sz="3600" spc="50" dirty="0" smtClean="0">
                <a:ln w="11430"/>
                <a:solidFill>
                  <a:srgbClr val="8C4C64"/>
                </a:solidFill>
                <a:effectLst>
                  <a:outerShdw blurRad="76200" dist="50800" dir="5400000" algn="tl" rotWithShape="0">
                    <a:srgbClr val="000000">
                      <a:alpha val="65000"/>
                    </a:srgbClr>
                  </a:outerShdw>
                </a:effectLst>
              </a:rPr>
              <a:t>~</a:t>
            </a:r>
            <a:r>
              <a:rPr lang="en-US" sz="3600" spc="50" dirty="0" smtClean="0">
                <a:ln w="11430"/>
                <a:solidFill>
                  <a:schemeClr val="accent5"/>
                </a:solidFill>
                <a:effectLst>
                  <a:outerShdw blurRad="76200" dist="50800" dir="5400000" algn="tl" rotWithShape="0">
                    <a:srgbClr val="000000">
                      <a:alpha val="65000"/>
                    </a:srgbClr>
                  </a:outerShdw>
                </a:effectLst>
              </a:rPr>
              <a:t> </a:t>
            </a:r>
            <a:r>
              <a:rPr lang="en-US" sz="3600" spc="50" dirty="0" smtClean="0">
                <a:ln w="11430"/>
                <a:solidFill>
                  <a:schemeClr val="accent2">
                    <a:lumMod val="75000"/>
                  </a:schemeClr>
                </a:solidFill>
                <a:effectLst>
                  <a:outerShdw blurRad="76200" dist="50800" dir="5400000" algn="tl" rotWithShape="0">
                    <a:srgbClr val="000000">
                      <a:alpha val="65000"/>
                    </a:srgbClr>
                  </a:outerShdw>
                </a:effectLst>
              </a:rPr>
              <a:t>Unleavened Bread Sabbath?</a:t>
            </a:r>
            <a:endParaRPr lang="en-US" sz="1800" spc="50" dirty="0">
              <a:ln w="11430"/>
              <a:solidFill>
                <a:schemeClr val="accent2">
                  <a:lumMod val="75000"/>
                </a:schemeClr>
              </a:solidFill>
              <a:effectLst>
                <a:outerShdw blurRad="76200" dist="50800" dir="5400000" algn="tl" rotWithShape="0">
                  <a:srgbClr val="000000">
                    <a:alpha val="65000"/>
                  </a:srgbClr>
                </a:outerShdw>
              </a:effectLst>
            </a:endParaRPr>
          </a:p>
        </p:txBody>
      </p:sp>
      <p:sp>
        <p:nvSpPr>
          <p:cNvPr id="9" name="Content Placeholder 5"/>
          <p:cNvSpPr>
            <a:spLocks noGrp="1"/>
          </p:cNvSpPr>
          <p:nvPr>
            <p:ph sz="quarter" idx="13"/>
          </p:nvPr>
        </p:nvSpPr>
        <p:spPr>
          <a:xfrm>
            <a:off x="417576" y="1546411"/>
            <a:ext cx="8305800" cy="3505199"/>
          </a:xfrm>
          <a:gradFill>
            <a:gsLst>
              <a:gs pos="43000">
                <a:srgbClr val="FBEAC7"/>
              </a:gs>
              <a:gs pos="68000">
                <a:srgbClr val="FEE7F2"/>
              </a:gs>
              <a:gs pos="57000">
                <a:srgbClr val="99FFCC">
                  <a:alpha val="30000"/>
                </a:srgbClr>
              </a:gs>
              <a:gs pos="7000">
                <a:srgbClr val="FBD49C"/>
              </a:gs>
              <a:gs pos="96000">
                <a:srgbClr val="FEE7F2"/>
              </a:gs>
            </a:gsLst>
            <a:lin ang="5400000" scaled="0"/>
          </a:gradFill>
          <a:ln w="76200">
            <a:solidFill>
              <a:srgbClr val="8C4C64"/>
            </a:solidFill>
          </a:ln>
          <a:effectLst>
            <a:glow rad="228600">
              <a:schemeClr val="accent6">
                <a:satMod val="175000"/>
                <a:alpha val="40000"/>
              </a:schemeClr>
            </a:glow>
          </a:effectLst>
          <a:scene3d>
            <a:camera prst="orthographicFront"/>
            <a:lightRig rig="flat" dir="t">
              <a:rot lat="0" lon="0" rev="18900000"/>
            </a:lightRig>
          </a:scene3d>
          <a:sp3d>
            <a:bevelT w="152400" h="50800" prst="softRound"/>
          </a:sp3d>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marL="45720" indent="0" algn="ctr">
              <a:buNone/>
            </a:pPr>
            <a:endParaRPr lang="en-US" sz="800" b="1" dirty="0" smtClean="0">
              <a:ln w="50800">
                <a:solidFill>
                  <a:srgbClr val="003300"/>
                </a:solidFill>
              </a:ln>
              <a:solidFill>
                <a:schemeClr val="bg1">
                  <a:shade val="50000"/>
                </a:schemeClr>
              </a:solidFill>
              <a:effectLst>
                <a:glow rad="63500">
                  <a:schemeClr val="accent4">
                    <a:lumMod val="20000"/>
                    <a:lumOff val="80000"/>
                  </a:schemeClr>
                </a:glow>
              </a:effectLst>
              <a:latin typeface="Arial Rounded MT Bold" pitchFamily="34" charset="0"/>
            </a:endParaRPr>
          </a:p>
          <a:p>
            <a:pPr marL="45720" indent="0" algn="ctr">
              <a:buNone/>
            </a:pPr>
            <a:r>
              <a:rPr lang="en-US" sz="2800" b="1" spc="300" dirty="0" smtClean="0">
                <a:ln w="50800">
                  <a:solidFill>
                    <a:srgbClr val="003300"/>
                  </a:solidFill>
                </a:ln>
                <a:solidFill>
                  <a:schemeClr val="bg1">
                    <a:shade val="50000"/>
                  </a:schemeClr>
                </a:solidFill>
                <a:effectLst>
                  <a:glow rad="63500">
                    <a:schemeClr val="accent4">
                      <a:lumMod val="20000"/>
                      <a:lumOff val="80000"/>
                    </a:schemeClr>
                  </a:glow>
                </a:effectLst>
                <a:latin typeface="Arial Rounded MT Bold" pitchFamily="34" charset="0"/>
              </a:rPr>
              <a:t>Every Feast and Festival is </a:t>
            </a:r>
            <a:br>
              <a:rPr lang="en-US" sz="2800" b="1" spc="300" dirty="0" smtClean="0">
                <a:ln w="50800">
                  <a:solidFill>
                    <a:srgbClr val="003300"/>
                  </a:solidFill>
                </a:ln>
                <a:solidFill>
                  <a:schemeClr val="bg1">
                    <a:shade val="50000"/>
                  </a:schemeClr>
                </a:solidFill>
                <a:effectLst>
                  <a:glow rad="63500">
                    <a:schemeClr val="accent4">
                      <a:lumMod val="20000"/>
                      <a:lumOff val="80000"/>
                    </a:schemeClr>
                  </a:glow>
                </a:effectLst>
                <a:latin typeface="Arial Rounded MT Bold" pitchFamily="34" charset="0"/>
              </a:rPr>
            </a:br>
            <a:r>
              <a:rPr lang="en-US" sz="2800" b="1" spc="300" dirty="0" smtClean="0">
                <a:ln w="50800">
                  <a:solidFill>
                    <a:srgbClr val="003300"/>
                  </a:solidFill>
                </a:ln>
                <a:solidFill>
                  <a:schemeClr val="bg1">
                    <a:shade val="50000"/>
                  </a:schemeClr>
                </a:solidFill>
                <a:effectLst>
                  <a:glow rad="63500">
                    <a:schemeClr val="accent4">
                      <a:lumMod val="20000"/>
                      <a:lumOff val="80000"/>
                    </a:schemeClr>
                  </a:glow>
                </a:effectLst>
                <a:latin typeface="Arial Rounded MT Bold" pitchFamily="34" charset="0"/>
              </a:rPr>
              <a:t>of utmost importance, </a:t>
            </a:r>
            <a:br>
              <a:rPr lang="en-US" sz="2800" b="1" spc="300" dirty="0" smtClean="0">
                <a:ln w="50800">
                  <a:solidFill>
                    <a:srgbClr val="003300"/>
                  </a:solidFill>
                </a:ln>
                <a:solidFill>
                  <a:schemeClr val="bg1">
                    <a:shade val="50000"/>
                  </a:schemeClr>
                </a:solidFill>
                <a:effectLst>
                  <a:glow rad="63500">
                    <a:schemeClr val="accent4">
                      <a:lumMod val="20000"/>
                      <a:lumOff val="80000"/>
                    </a:schemeClr>
                  </a:glow>
                </a:effectLst>
                <a:latin typeface="Arial Rounded MT Bold" pitchFamily="34" charset="0"/>
              </a:rPr>
            </a:br>
            <a:r>
              <a:rPr lang="en-US" sz="2800" b="1" spc="300" dirty="0" smtClean="0">
                <a:ln w="50800">
                  <a:solidFill>
                    <a:srgbClr val="003300"/>
                  </a:solidFill>
                </a:ln>
                <a:solidFill>
                  <a:schemeClr val="bg1">
                    <a:shade val="50000"/>
                  </a:schemeClr>
                </a:solidFill>
                <a:effectLst>
                  <a:glow rad="63500">
                    <a:schemeClr val="accent4">
                      <a:lumMod val="20000"/>
                      <a:lumOff val="80000"/>
                    </a:schemeClr>
                  </a:glow>
                </a:effectLst>
                <a:latin typeface="Arial Rounded MT Bold" pitchFamily="34" charset="0"/>
              </a:rPr>
              <a:t>whether an annual Sabbath or not!</a:t>
            </a:r>
          </a:p>
          <a:p>
            <a:pPr marL="45720" indent="0">
              <a:buNone/>
            </a:pPr>
            <a:r>
              <a:rPr lang="en-US" sz="2800" b="1" dirty="0" smtClean="0">
                <a:ln w="50800">
                  <a:solidFill>
                    <a:srgbClr val="003300"/>
                  </a:solidFill>
                </a:ln>
                <a:solidFill>
                  <a:schemeClr val="bg1">
                    <a:shade val="50000"/>
                  </a:schemeClr>
                </a:solidFill>
                <a:effectLst>
                  <a:glow rad="63500">
                    <a:schemeClr val="accent4">
                      <a:lumMod val="20000"/>
                      <a:lumOff val="80000"/>
                    </a:schemeClr>
                  </a:glow>
                </a:effectLst>
                <a:latin typeface="Arial Rounded MT Bold" pitchFamily="34" charset="0"/>
              </a:rPr>
              <a:t>In Joshua’s account 2 festivals share Abib 15: </a:t>
            </a:r>
          </a:p>
          <a:p>
            <a:pPr marL="45720" indent="0">
              <a:buNone/>
            </a:pPr>
            <a:r>
              <a:rPr lang="en-US" sz="3200" b="1" dirty="0">
                <a:ln w="50800"/>
                <a:solidFill>
                  <a:schemeClr val="accent2">
                    <a:lumMod val="50000"/>
                  </a:schemeClr>
                </a:solidFill>
                <a:effectLst/>
                <a:latin typeface="Arial Rounded MT Bold" pitchFamily="34" charset="0"/>
              </a:rPr>
              <a:t>a</a:t>
            </a:r>
            <a:r>
              <a:rPr lang="en-US" sz="3200" b="1" dirty="0" smtClean="0">
                <a:ln w="50800"/>
                <a:solidFill>
                  <a:schemeClr val="accent2">
                    <a:lumMod val="50000"/>
                  </a:schemeClr>
                </a:solidFill>
                <a:effectLst/>
                <a:latin typeface="Arial Rounded MT Bold" pitchFamily="34" charset="0"/>
              </a:rPr>
              <a:t>.  1</a:t>
            </a:r>
            <a:r>
              <a:rPr lang="en-US" sz="3200" b="1" baseline="30000" dirty="0" smtClean="0">
                <a:ln w="50800"/>
                <a:solidFill>
                  <a:schemeClr val="accent2">
                    <a:lumMod val="50000"/>
                  </a:schemeClr>
                </a:solidFill>
                <a:effectLst/>
                <a:latin typeface="Arial Rounded MT Bold" pitchFamily="34" charset="0"/>
              </a:rPr>
              <a:t>st</a:t>
            </a:r>
            <a:r>
              <a:rPr lang="en-US" sz="3200" b="1" dirty="0" smtClean="0">
                <a:ln w="50800"/>
                <a:solidFill>
                  <a:schemeClr val="accent2">
                    <a:lumMod val="50000"/>
                  </a:schemeClr>
                </a:solidFill>
                <a:effectLst/>
                <a:latin typeface="Arial Rounded MT Bold" pitchFamily="34" charset="0"/>
              </a:rPr>
              <a:t> Sabbath of Unleavened Bread </a:t>
            </a:r>
          </a:p>
          <a:p>
            <a:pPr marL="45720" indent="0">
              <a:buNone/>
            </a:pPr>
            <a:r>
              <a:rPr lang="en-US" sz="3200" b="1" dirty="0">
                <a:ln w="50800">
                  <a:solidFill>
                    <a:srgbClr val="006600"/>
                  </a:solidFill>
                </a:ln>
                <a:solidFill>
                  <a:srgbClr val="00B050"/>
                </a:solidFill>
                <a:effectLst/>
                <a:latin typeface="Arial Rounded MT Bold" pitchFamily="34" charset="0"/>
              </a:rPr>
              <a:t>b</a:t>
            </a:r>
            <a:r>
              <a:rPr lang="en-US" sz="3200" b="1" dirty="0" smtClean="0">
                <a:ln w="50800">
                  <a:solidFill>
                    <a:srgbClr val="006600"/>
                  </a:solidFill>
                </a:ln>
                <a:solidFill>
                  <a:srgbClr val="00B050"/>
                </a:solidFill>
                <a:effectLst/>
                <a:latin typeface="Arial Rounded MT Bold" pitchFamily="34" charset="0"/>
              </a:rPr>
              <a:t>.  Wave Sheaf Festival</a:t>
            </a:r>
            <a:r>
              <a:rPr lang="en-US" sz="3200" b="1" dirty="0" smtClean="0">
                <a:ln w="50800"/>
                <a:solidFill>
                  <a:srgbClr val="00B050"/>
                </a:solidFill>
                <a:effectLst/>
                <a:latin typeface="Arial Rounded MT Bold" pitchFamily="34" charset="0"/>
              </a:rPr>
              <a:t>  </a:t>
            </a:r>
          </a:p>
        </p:txBody>
      </p:sp>
      <p:pic>
        <p:nvPicPr>
          <p:cNvPr id="10" name="Picture 9" descr="C:\Users\Rae\Desktop\Question Boy png.png"/>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6400800" y="4343400"/>
            <a:ext cx="2743200" cy="27431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417576" y="5334694"/>
            <a:ext cx="6477000" cy="1200329"/>
          </a:xfrm>
          <a:prstGeom prst="rect">
            <a:avLst/>
          </a:prstGeom>
          <a:solidFill>
            <a:srgbClr val="8C4C64"/>
          </a:solidFill>
          <a:effectLst>
            <a:glow rad="139700">
              <a:schemeClr val="accent3">
                <a:satMod val="175000"/>
                <a:alpha val="40000"/>
              </a:schemeClr>
            </a:glow>
          </a:effectLst>
          <a:scene3d>
            <a:camera prst="orthographicFront"/>
            <a:lightRig rig="flat" dir="t">
              <a:rot lat="0" lon="0" rev="18900000"/>
            </a:lightRig>
          </a:scene3d>
          <a:sp3d>
            <a:bevelT w="152400" h="50800" prst="softRound"/>
          </a:sp3d>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chemeClr val="accent2">
                    <a:lumMod val="20000"/>
                    <a:lumOff val="80000"/>
                  </a:schemeClr>
                </a:solidFill>
                <a:effectLst>
                  <a:outerShdw blurRad="50800" dist="39000" dir="5460000" algn="tl">
                    <a:srgbClr val="000000">
                      <a:alpha val="38000"/>
                    </a:srgbClr>
                  </a:outerShdw>
                </a:effectLst>
                <a:latin typeface="Arial Rounded MT Bold" pitchFamily="34" charset="0"/>
              </a:rPr>
              <a:t>Will Joshua give priority to one of them?</a:t>
            </a:r>
            <a:br>
              <a:rPr lang="en-US" sz="2400" b="1" dirty="0" smtClean="0">
                <a:ln w="11430"/>
                <a:solidFill>
                  <a:schemeClr val="accent2">
                    <a:lumMod val="20000"/>
                    <a:lumOff val="80000"/>
                  </a:schemeClr>
                </a:solidFill>
                <a:effectLst>
                  <a:outerShdw blurRad="50800" dist="39000" dir="5460000" algn="tl">
                    <a:srgbClr val="000000">
                      <a:alpha val="38000"/>
                    </a:srgbClr>
                  </a:outerShdw>
                </a:effectLst>
                <a:latin typeface="Arial Rounded MT Bold" pitchFamily="34" charset="0"/>
              </a:rPr>
            </a:br>
            <a:r>
              <a:rPr lang="en-US" sz="2400" b="1" dirty="0" smtClean="0">
                <a:ln w="11430"/>
                <a:solidFill>
                  <a:schemeClr val="accent2">
                    <a:lumMod val="20000"/>
                    <a:lumOff val="80000"/>
                  </a:schemeClr>
                </a:solidFill>
                <a:effectLst>
                  <a:outerShdw blurRad="50800" dist="39000" dir="5460000" algn="tl">
                    <a:srgbClr val="000000">
                      <a:alpha val="38000"/>
                    </a:srgbClr>
                  </a:outerShdw>
                </a:effectLst>
                <a:latin typeface="Arial Rounded MT Bold" pitchFamily="34" charset="0"/>
              </a:rPr>
              <a:t>Will Joshua make the right choice?</a:t>
            </a:r>
            <a:endParaRPr lang="en-US" sz="1200" b="1" dirty="0" smtClean="0">
              <a:ln w="11430"/>
              <a:solidFill>
                <a:schemeClr val="accent2">
                  <a:lumMod val="20000"/>
                  <a:lumOff val="80000"/>
                </a:schemeClr>
              </a:solidFill>
              <a:effectLst>
                <a:outerShdw blurRad="50800" dist="39000" dir="5460000" algn="tl">
                  <a:srgbClr val="000000">
                    <a:alpha val="38000"/>
                  </a:srgbClr>
                </a:outerShdw>
              </a:effectLst>
              <a:latin typeface="Arial Rounded MT Bold" pitchFamily="34" charset="0"/>
            </a:endParaRPr>
          </a:p>
          <a:p>
            <a:pPr algn="ctr"/>
            <a:r>
              <a:rPr lang="en-US" sz="2400" b="1" dirty="0" smtClean="0">
                <a:ln w="11430"/>
                <a:solidFill>
                  <a:schemeClr val="accent2">
                    <a:lumMod val="20000"/>
                    <a:lumOff val="80000"/>
                  </a:schemeClr>
                </a:solidFill>
                <a:effectLst>
                  <a:outerShdw blurRad="50800" dist="39000" dir="5460000" algn="tl">
                    <a:srgbClr val="000000">
                      <a:alpha val="38000"/>
                    </a:srgbClr>
                  </a:outerShdw>
                </a:effectLst>
                <a:latin typeface="Arial Rounded MT Bold" pitchFamily="34" charset="0"/>
              </a:rPr>
              <a:t>And … </a:t>
            </a:r>
            <a:r>
              <a:rPr lang="en-US" sz="2400" b="1" dirty="0" smtClean="0">
                <a:ln w="11430"/>
                <a:solidFill>
                  <a:srgbClr val="FFC000"/>
                </a:solidFill>
                <a:effectLst>
                  <a:outerShdw blurRad="50800" dist="39000" dir="5460000" algn="tl">
                    <a:srgbClr val="000000">
                      <a:alpha val="38000"/>
                    </a:srgbClr>
                  </a:outerShdw>
                </a:effectLst>
                <a:latin typeface="Arial Rounded MT Bold" pitchFamily="34" charset="0"/>
              </a:rPr>
              <a:t>Does</a:t>
            </a:r>
            <a:r>
              <a:rPr lang="en-US" sz="2400" b="1" dirty="0" smtClean="0">
                <a:ln w="11430"/>
                <a:solidFill>
                  <a:schemeClr val="accent2">
                    <a:lumMod val="20000"/>
                    <a:lumOff val="80000"/>
                  </a:schemeClr>
                </a:solidFill>
                <a:effectLst>
                  <a:outerShdw blurRad="50800" dist="39000" dir="5460000" algn="tl">
                    <a:srgbClr val="000000">
                      <a:alpha val="38000"/>
                    </a:srgbClr>
                  </a:outerShdw>
                </a:effectLst>
                <a:latin typeface="Arial Rounded MT Bold" pitchFamily="34" charset="0"/>
              </a:rPr>
              <a:t> </a:t>
            </a:r>
            <a:r>
              <a:rPr lang="en-US" sz="2400" b="1" dirty="0" smtClean="0">
                <a:ln w="11430"/>
                <a:solidFill>
                  <a:srgbClr val="FFC000"/>
                </a:solidFill>
                <a:effectLst>
                  <a:outerShdw blurRad="50800" dist="39000" dir="5460000" algn="tl">
                    <a:srgbClr val="000000">
                      <a:alpha val="38000"/>
                    </a:srgbClr>
                  </a:outerShdw>
                </a:effectLst>
                <a:latin typeface="Arial Rounded MT Bold" pitchFamily="34" charset="0"/>
              </a:rPr>
              <a:t>it matter?</a:t>
            </a:r>
            <a:endParaRPr lang="en-US" sz="2400" b="1" dirty="0">
              <a:ln w="11430"/>
              <a:solidFill>
                <a:srgbClr val="FFC000"/>
              </a:solidFill>
              <a:effectLst>
                <a:outerShdw blurRad="50800" dist="39000" dir="5460000" algn="tl">
                  <a:srgbClr val="000000">
                    <a:alpha val="38000"/>
                  </a:srgbClr>
                </a:outerShdw>
              </a:effectLst>
              <a:latin typeface="Arial Rounded MT Bold" pitchFamily="34" charset="0"/>
            </a:endParaRPr>
          </a:p>
        </p:txBody>
      </p:sp>
      <p:sp>
        <p:nvSpPr>
          <p:cNvPr id="1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t>6</a:t>
            </a:fld>
            <a:endParaRPr lang="en-US" dirty="0"/>
          </a:p>
        </p:txBody>
      </p:sp>
      <p:sp>
        <p:nvSpPr>
          <p:cNvPr id="13" name="TextBox 29"/>
          <p:cNvSpPr txBox="1"/>
          <p:nvPr/>
        </p:nvSpPr>
        <p:spPr>
          <a:xfrm>
            <a:off x="304800" y="1447800"/>
            <a:ext cx="436934" cy="1425178"/>
          </a:xfrm>
          <a:prstGeom prst="roundRect">
            <a:avLst/>
          </a:prstGeom>
          <a:solidFill>
            <a:srgbClr val="008080"/>
          </a:solidFill>
          <a:ln w="57150">
            <a:solidFill>
              <a:schemeClr val="accent2">
                <a:lumMod val="60000"/>
                <a:lumOff val="40000"/>
              </a:schemeClr>
            </a:solidFill>
          </a:ln>
          <a:scene3d>
            <a:camera prst="orthographicFront"/>
            <a:lightRig rig="soft" dir="t">
              <a:rot lat="0" lon="0" rev="10800000"/>
            </a:lightRig>
          </a:scene3d>
          <a:sp3d>
            <a:bevelT/>
          </a:sp3d>
        </p:spPr>
        <p:txBody>
          <a:bodyPr vert="horz" wrap="square" rtlCol="0">
            <a:spAutoFit/>
            <a:sp3d>
              <a:bevelT w="27940" h="12700"/>
              <a:contourClr>
                <a:srgbClr val="DDDDDD"/>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1400" b="1" spc="150" dirty="0" smtClean="0">
                <a:ln w="11430"/>
                <a:solidFill>
                  <a:srgbClr val="F8F8F8"/>
                </a:solidFill>
                <a:effectLst>
                  <a:outerShdw blurRad="25400" algn="tl" rotWithShape="0">
                    <a:srgbClr val="000000">
                      <a:alpha val="43000"/>
                    </a:srgbClr>
                  </a:outerShdw>
                </a:effectLst>
              </a:rPr>
              <a:t>R</a:t>
            </a:r>
            <a:br>
              <a:rPr lang="en-US" sz="1400" b="1" spc="150" dirty="0" smtClean="0">
                <a:ln w="11430"/>
                <a:solidFill>
                  <a:srgbClr val="F8F8F8"/>
                </a:solidFill>
                <a:effectLst>
                  <a:outerShdw blurRad="25400" algn="tl" rotWithShape="0">
                    <a:srgbClr val="000000">
                      <a:alpha val="43000"/>
                    </a:srgbClr>
                  </a:outerShdw>
                </a:effectLst>
              </a:rPr>
            </a:br>
            <a:r>
              <a:rPr lang="en-US" sz="1400" b="1" spc="150" dirty="0" smtClean="0">
                <a:ln w="11430"/>
                <a:solidFill>
                  <a:srgbClr val="F8F8F8"/>
                </a:solidFill>
                <a:effectLst>
                  <a:outerShdw blurRad="25400" algn="tl" rotWithShape="0">
                    <a:srgbClr val="000000">
                      <a:alpha val="43000"/>
                    </a:srgbClr>
                  </a:outerShdw>
                </a:effectLst>
              </a:rPr>
              <a:t>E</a:t>
            </a:r>
            <a:br>
              <a:rPr lang="en-US" sz="1400" b="1" spc="150" dirty="0" smtClean="0">
                <a:ln w="11430"/>
                <a:solidFill>
                  <a:srgbClr val="F8F8F8"/>
                </a:solidFill>
                <a:effectLst>
                  <a:outerShdw blurRad="25400" algn="tl" rotWithShape="0">
                    <a:srgbClr val="000000">
                      <a:alpha val="43000"/>
                    </a:srgbClr>
                  </a:outerShdw>
                </a:effectLst>
              </a:rPr>
            </a:br>
            <a:r>
              <a:rPr lang="en-US" sz="1400" b="1" spc="150" dirty="0" smtClean="0">
                <a:ln w="11430"/>
                <a:solidFill>
                  <a:srgbClr val="F8F8F8"/>
                </a:solidFill>
                <a:effectLst>
                  <a:outerShdw blurRad="25400" algn="tl" rotWithShape="0">
                    <a:srgbClr val="000000">
                      <a:alpha val="43000"/>
                    </a:srgbClr>
                  </a:outerShdw>
                </a:effectLst>
              </a:rPr>
              <a:t>V</a:t>
            </a:r>
            <a:br>
              <a:rPr lang="en-US" sz="1400" b="1" spc="150" dirty="0" smtClean="0">
                <a:ln w="11430"/>
                <a:solidFill>
                  <a:srgbClr val="F8F8F8"/>
                </a:solidFill>
                <a:effectLst>
                  <a:outerShdw blurRad="25400" algn="tl" rotWithShape="0">
                    <a:srgbClr val="000000">
                      <a:alpha val="43000"/>
                    </a:srgbClr>
                  </a:outerShdw>
                </a:effectLst>
              </a:rPr>
            </a:br>
            <a:r>
              <a:rPr lang="en-US" sz="1400" b="1" spc="150" dirty="0" smtClean="0">
                <a:ln w="11430"/>
                <a:solidFill>
                  <a:srgbClr val="F8F8F8"/>
                </a:solidFill>
                <a:effectLst>
                  <a:outerShdw blurRad="25400" algn="tl" rotWithShape="0">
                    <a:srgbClr val="000000">
                      <a:alpha val="43000"/>
                    </a:srgbClr>
                  </a:outerShdw>
                </a:effectLst>
              </a:rPr>
              <a:t>I</a:t>
            </a:r>
            <a:br>
              <a:rPr lang="en-US" sz="1400" b="1" spc="150" dirty="0" smtClean="0">
                <a:ln w="11430"/>
                <a:solidFill>
                  <a:srgbClr val="F8F8F8"/>
                </a:solidFill>
                <a:effectLst>
                  <a:outerShdw blurRad="25400" algn="tl" rotWithShape="0">
                    <a:srgbClr val="000000">
                      <a:alpha val="43000"/>
                    </a:srgbClr>
                  </a:outerShdw>
                </a:effectLst>
              </a:rPr>
            </a:br>
            <a:r>
              <a:rPr lang="en-US" sz="1400" b="1" spc="150" dirty="0" smtClean="0">
                <a:ln w="11430"/>
                <a:solidFill>
                  <a:srgbClr val="F8F8F8"/>
                </a:solidFill>
                <a:effectLst>
                  <a:outerShdw blurRad="25400" algn="tl" rotWithShape="0">
                    <a:srgbClr val="000000">
                      <a:alpha val="43000"/>
                    </a:srgbClr>
                  </a:outerShdw>
                </a:effectLst>
              </a:rPr>
              <a:t>E</a:t>
            </a:r>
            <a:br>
              <a:rPr lang="en-US" sz="1400" b="1" spc="150" dirty="0" smtClean="0">
                <a:ln w="11430"/>
                <a:solidFill>
                  <a:srgbClr val="F8F8F8"/>
                </a:solidFill>
                <a:effectLst>
                  <a:outerShdw blurRad="25400" algn="tl" rotWithShape="0">
                    <a:srgbClr val="000000">
                      <a:alpha val="43000"/>
                    </a:srgbClr>
                  </a:outerShdw>
                </a:effectLst>
              </a:rPr>
            </a:br>
            <a:r>
              <a:rPr lang="en-US" sz="1400" b="1" spc="150" dirty="0" smtClean="0">
                <a:ln w="11430"/>
                <a:solidFill>
                  <a:srgbClr val="F8F8F8"/>
                </a:solidFill>
                <a:effectLst>
                  <a:outerShdw blurRad="25400" algn="tl" rotWithShape="0">
                    <a:srgbClr val="000000">
                      <a:alpha val="43000"/>
                    </a:srgbClr>
                  </a:outerShdw>
                </a:effectLst>
              </a:rPr>
              <a:t>W</a:t>
            </a:r>
            <a:endParaRPr lang="en-US" sz="14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9039975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left)">
                                      <p:cBhvr>
                                        <p:cTn id="12" dur="125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left)">
                                      <p:cBhvr>
                                        <p:cTn id="17" dur="125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86017" y="6466935"/>
            <a:ext cx="1828800" cy="365125"/>
          </a:xfrm>
        </p:spPr>
        <p:txBody>
          <a:bodyPr/>
          <a:lstStyle/>
          <a:p>
            <a:fld id="{5C014052-953B-4273-8F47-BF25327D5B24}" type="slidenum">
              <a:rPr lang="en-US" smtClean="0"/>
              <a:t>7</a:t>
            </a:fld>
            <a:endParaRPr lang="en-US" dirty="0"/>
          </a:p>
        </p:txBody>
      </p:sp>
      <p:sp>
        <p:nvSpPr>
          <p:cNvPr id="3" name="Title 1"/>
          <p:cNvSpPr txBox="1">
            <a:spLocks/>
          </p:cNvSpPr>
          <p:nvPr/>
        </p:nvSpPr>
        <p:spPr>
          <a:xfrm>
            <a:off x="-76200" y="0"/>
            <a:ext cx="9296400" cy="6096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spc="50" dirty="0" smtClean="0">
                <a:ln w="11430"/>
                <a:solidFill>
                  <a:srgbClr val="8C4C64"/>
                </a:solidFill>
                <a:effectLst>
                  <a:outerShdw blurRad="76200" dist="50800" dir="5400000" algn="tl" rotWithShape="0">
                    <a:srgbClr val="000000">
                      <a:alpha val="65000"/>
                    </a:srgbClr>
                  </a:outerShdw>
                </a:effectLst>
              </a:rPr>
              <a:t>The </a:t>
            </a:r>
            <a:r>
              <a:rPr lang="en-US" sz="4400" spc="50" dirty="0" smtClean="0">
                <a:ln w="11430"/>
                <a:solidFill>
                  <a:srgbClr val="00B050"/>
                </a:solidFill>
                <a:effectLst>
                  <a:outerShdw blurRad="76200" dist="50800" dir="5400000" algn="tl" rotWithShape="0">
                    <a:srgbClr val="000000">
                      <a:alpha val="65000"/>
                    </a:srgbClr>
                  </a:outerShdw>
                </a:effectLst>
              </a:rPr>
              <a:t>Wave Sheaf </a:t>
            </a:r>
            <a:r>
              <a:rPr lang="en-US" sz="4400" spc="50" dirty="0">
                <a:ln w="11430"/>
                <a:solidFill>
                  <a:srgbClr val="8C4C64"/>
                </a:solidFill>
                <a:effectLst>
                  <a:outerShdw blurRad="76200" dist="50800" dir="5400000" algn="tl" rotWithShape="0">
                    <a:srgbClr val="000000">
                      <a:alpha val="65000"/>
                    </a:srgbClr>
                  </a:outerShdw>
                </a:effectLst>
              </a:rPr>
              <a:t>Grain Holds Clues </a:t>
            </a:r>
            <a:endParaRPr lang="en-US" sz="1800" spc="50" dirty="0">
              <a:ln w="11430"/>
              <a:solidFill>
                <a:srgbClr val="00B050"/>
              </a:solidFill>
              <a:effectLst>
                <a:outerShdw blurRad="76200" dist="50800" dir="5400000" algn="tl" rotWithShape="0">
                  <a:srgbClr val="000000">
                    <a:alpha val="65000"/>
                  </a:srgbClr>
                </a:outerShdw>
              </a:effectLst>
            </a:endParaRPr>
          </a:p>
        </p:txBody>
      </p:sp>
      <p:sp>
        <p:nvSpPr>
          <p:cNvPr id="5" name="Content Placeholder 4"/>
          <p:cNvSpPr>
            <a:spLocks noGrp="1"/>
          </p:cNvSpPr>
          <p:nvPr>
            <p:ph sz="quarter" idx="13"/>
          </p:nvPr>
        </p:nvSpPr>
        <p:spPr>
          <a:xfrm>
            <a:off x="381000" y="914400"/>
            <a:ext cx="8357417" cy="5715000"/>
          </a:xfrm>
          <a:solidFill>
            <a:schemeClr val="bg1"/>
          </a:solidFill>
          <a:ln w="38100">
            <a:solidFill>
              <a:schemeClr val="accent5">
                <a:lumMod val="60000"/>
                <a:lumOff val="40000"/>
              </a:schemeClr>
            </a:solidFill>
          </a:ln>
          <a:effectLst>
            <a:glow rad="228600">
              <a:schemeClr val="accent5">
                <a:satMod val="175000"/>
                <a:alpha val="40000"/>
              </a:schemeClr>
            </a:glow>
          </a:effectLst>
          <a:scene3d>
            <a:camera prst="orthographicFront"/>
            <a:lightRig rig="threePt" dir="t"/>
          </a:scene3d>
          <a:sp3d>
            <a:bevelT prst="slope"/>
          </a:sp3d>
        </p:spPr>
        <p:txBody>
          <a:bodyPr>
            <a:noAutofit/>
            <a:sp3d extrusionH="57150">
              <a:bevelT w="38100" h="38100"/>
            </a:sp3d>
          </a:bodyPr>
          <a:lstStyle/>
          <a:p>
            <a:pPr marL="45720" indent="0">
              <a:lnSpc>
                <a:spcPct val="170000"/>
              </a:lnSpc>
              <a:buNone/>
            </a:pPr>
            <a:r>
              <a:rPr lang="en-US" sz="1800" b="1" dirty="0" smtClean="0">
                <a:solidFill>
                  <a:srgbClr val="8C4C64"/>
                </a:solidFill>
              </a:rPr>
              <a:t>To understand the importance of Wave Sheaf and First Fruit, it is first helpful to investigate the grain in the land of Canaan.</a:t>
            </a:r>
          </a:p>
          <a:p>
            <a:pPr lvl="1">
              <a:lnSpc>
                <a:spcPct val="170000"/>
              </a:lnSpc>
              <a:buFont typeface="Arial" pitchFamily="34" charset="0"/>
              <a:buChar char="•"/>
            </a:pPr>
            <a:r>
              <a:rPr lang="en-US" sz="1800" dirty="0" smtClean="0"/>
              <a:t>The </a:t>
            </a:r>
            <a:r>
              <a:rPr lang="en-US" sz="1800" dirty="0"/>
              <a:t>grain holds clues </a:t>
            </a:r>
            <a:r>
              <a:rPr lang="en-US" sz="1800" dirty="0" smtClean="0"/>
              <a:t>to help understand how Wave Sheaf was </a:t>
            </a:r>
            <a:r>
              <a:rPr lang="en-US" sz="1800" dirty="0"/>
              <a:t>fulfilled in </a:t>
            </a:r>
            <a:r>
              <a:rPr lang="en-US" sz="1800" b="1" dirty="0">
                <a:solidFill>
                  <a:srgbClr val="0000FF"/>
                </a:solidFill>
              </a:rPr>
              <a:t>Yahusha’s</a:t>
            </a:r>
            <a:r>
              <a:rPr lang="en-US" sz="1800" dirty="0"/>
              <a:t> life.  This is the first </a:t>
            </a:r>
            <a:r>
              <a:rPr lang="en-US" sz="1800" u="sng" dirty="0"/>
              <a:t>recorded</a:t>
            </a:r>
            <a:r>
              <a:rPr lang="en-US" sz="1800" dirty="0"/>
              <a:t> time </a:t>
            </a:r>
            <a:r>
              <a:rPr lang="en-US" sz="1800" dirty="0" smtClean="0"/>
              <a:t>of Israel celebrating </a:t>
            </a:r>
            <a:r>
              <a:rPr lang="en-US" sz="1800" b="1" u="sng" dirty="0">
                <a:solidFill>
                  <a:srgbClr val="00B050"/>
                </a:solidFill>
              </a:rPr>
              <a:t>the full </a:t>
            </a:r>
            <a:r>
              <a:rPr lang="en-US" sz="1800" b="1" u="sng" dirty="0" smtClean="0">
                <a:solidFill>
                  <a:srgbClr val="00B050"/>
                </a:solidFill>
              </a:rPr>
              <a:t>s</a:t>
            </a:r>
            <a:r>
              <a:rPr lang="en-US" sz="1800" b="1" dirty="0" smtClean="0">
                <a:solidFill>
                  <a:srgbClr val="00B050"/>
                </a:solidFill>
              </a:rPr>
              <a:t>p</a:t>
            </a:r>
            <a:r>
              <a:rPr lang="en-US" sz="1800" b="1" u="sng" dirty="0" smtClean="0">
                <a:solidFill>
                  <a:srgbClr val="00B050"/>
                </a:solidFill>
              </a:rPr>
              <a:t>rin</a:t>
            </a:r>
            <a:r>
              <a:rPr lang="en-US" sz="1800" b="1" dirty="0" smtClean="0">
                <a:solidFill>
                  <a:srgbClr val="00B050"/>
                </a:solidFill>
              </a:rPr>
              <a:t>g</a:t>
            </a:r>
            <a:r>
              <a:rPr lang="en-US" sz="1800" b="1" u="sng" dirty="0" smtClean="0">
                <a:solidFill>
                  <a:srgbClr val="00B050"/>
                </a:solidFill>
              </a:rPr>
              <a:t> </a:t>
            </a:r>
            <a:r>
              <a:rPr lang="en-US" sz="1800" b="1" u="sng" dirty="0">
                <a:solidFill>
                  <a:srgbClr val="00B050"/>
                </a:solidFill>
              </a:rPr>
              <a:t>festival</a:t>
            </a:r>
            <a:r>
              <a:rPr lang="en-US" sz="1800" dirty="0">
                <a:solidFill>
                  <a:srgbClr val="00B050"/>
                </a:solidFill>
              </a:rPr>
              <a:t>.  </a:t>
            </a:r>
            <a:r>
              <a:rPr lang="en-US" sz="1800" dirty="0" smtClean="0"/>
              <a:t>Remember</a:t>
            </a:r>
            <a:r>
              <a:rPr lang="en-US" sz="1800" dirty="0"/>
              <a:t>, there is no Scriptural account for </a:t>
            </a:r>
            <a:r>
              <a:rPr lang="en-US" sz="1800" dirty="0" smtClean="0"/>
              <a:t>the celebration of the Wave Sheaf Festival in </a:t>
            </a:r>
            <a:r>
              <a:rPr lang="en-US" sz="1800" dirty="0"/>
              <a:t>the wilderness.  </a:t>
            </a:r>
            <a:endParaRPr lang="en-US" sz="1800" dirty="0" smtClean="0"/>
          </a:p>
          <a:p>
            <a:pPr lvl="1">
              <a:lnSpc>
                <a:spcPct val="170000"/>
              </a:lnSpc>
              <a:buFont typeface="Arial" pitchFamily="34" charset="0"/>
              <a:buChar char="•"/>
            </a:pPr>
            <a:r>
              <a:rPr lang="en-US" sz="1800" b="1" dirty="0" smtClean="0">
                <a:solidFill>
                  <a:srgbClr val="0000FF"/>
                </a:solidFill>
              </a:rPr>
              <a:t>Yahuah</a:t>
            </a:r>
            <a:r>
              <a:rPr lang="en-US" sz="1800" dirty="0" smtClean="0"/>
              <a:t> </a:t>
            </a:r>
            <a:r>
              <a:rPr lang="en-US" sz="1800" dirty="0"/>
              <a:t>had promised the Israelites </a:t>
            </a:r>
            <a:r>
              <a:rPr lang="en-US" sz="1800" b="1" i="1" dirty="0">
                <a:solidFill>
                  <a:srgbClr val="00B050"/>
                </a:solidFill>
              </a:rPr>
              <a:t>the grain of the land would be ready for </a:t>
            </a:r>
            <a:r>
              <a:rPr lang="en-US" sz="1800" b="1" i="1" dirty="0" smtClean="0">
                <a:solidFill>
                  <a:srgbClr val="00B050"/>
                </a:solidFill>
              </a:rPr>
              <a:t>harvest upon </a:t>
            </a:r>
            <a:r>
              <a:rPr lang="en-US" sz="1800" b="1" i="1" dirty="0">
                <a:solidFill>
                  <a:srgbClr val="00B050"/>
                </a:solidFill>
              </a:rPr>
              <a:t>entering the land of Canaan. </a:t>
            </a:r>
            <a:r>
              <a:rPr lang="en-US" sz="1800" b="1" i="1" dirty="0"/>
              <a:t> </a:t>
            </a:r>
            <a:r>
              <a:rPr lang="en-US" sz="1800" b="1" dirty="0">
                <a:solidFill>
                  <a:schemeClr val="accent1">
                    <a:lumMod val="50000"/>
                  </a:schemeClr>
                </a:solidFill>
              </a:rPr>
              <a:t>(Deut 6:10-11; Josh 24:13.)</a:t>
            </a:r>
            <a:r>
              <a:rPr lang="en-US" sz="1800" dirty="0">
                <a:solidFill>
                  <a:schemeClr val="accent1">
                    <a:lumMod val="50000"/>
                  </a:schemeClr>
                </a:solidFill>
              </a:rPr>
              <a:t> </a:t>
            </a:r>
            <a:r>
              <a:rPr lang="en-US" sz="1800" b="1" i="1" dirty="0">
                <a:solidFill>
                  <a:schemeClr val="accent1">
                    <a:lumMod val="50000"/>
                  </a:schemeClr>
                </a:solidFill>
              </a:rPr>
              <a:t> </a:t>
            </a:r>
            <a:r>
              <a:rPr lang="en-US" sz="1800" b="1" i="1" dirty="0" smtClean="0">
                <a:solidFill>
                  <a:schemeClr val="accent1">
                    <a:lumMod val="50000"/>
                  </a:schemeClr>
                </a:solidFill>
              </a:rPr>
              <a:t/>
            </a:r>
            <a:br>
              <a:rPr lang="en-US" sz="1800" b="1" i="1" dirty="0" smtClean="0">
                <a:solidFill>
                  <a:schemeClr val="accent1">
                    <a:lumMod val="50000"/>
                  </a:schemeClr>
                </a:solidFill>
              </a:rPr>
            </a:br>
            <a:r>
              <a:rPr lang="en-US" sz="1800" b="1" i="1" dirty="0" smtClean="0">
                <a:solidFill>
                  <a:srgbClr val="00B050"/>
                </a:solidFill>
              </a:rPr>
              <a:t>But </a:t>
            </a:r>
            <a:r>
              <a:rPr lang="en-US" sz="1800" b="1" i="1" u="sng" dirty="0" smtClean="0">
                <a:solidFill>
                  <a:srgbClr val="FF0000"/>
                </a:solidFill>
              </a:rPr>
              <a:t>ALL</a:t>
            </a:r>
            <a:r>
              <a:rPr lang="en-US" sz="1800" b="1" i="1" dirty="0" smtClean="0">
                <a:solidFill>
                  <a:srgbClr val="00B050"/>
                </a:solidFill>
              </a:rPr>
              <a:t> grain (whether old or new – wheat or barley) </a:t>
            </a:r>
            <a:r>
              <a:rPr lang="en-US" sz="1800" b="1" i="1" dirty="0">
                <a:solidFill>
                  <a:srgbClr val="00B050"/>
                </a:solidFill>
              </a:rPr>
              <a:t>was declared </a:t>
            </a:r>
            <a:r>
              <a:rPr lang="en-US" sz="1800" b="1" i="1" dirty="0">
                <a:solidFill>
                  <a:srgbClr val="C00000"/>
                </a:solidFill>
              </a:rPr>
              <a:t>“off limits” </a:t>
            </a:r>
            <a:r>
              <a:rPr lang="en-US" sz="1800" b="1" i="1" dirty="0">
                <a:solidFill>
                  <a:srgbClr val="00B050"/>
                </a:solidFill>
              </a:rPr>
              <a:t>to eat, or use for personal purposes like preparing unleavened bread for P</a:t>
            </a:r>
            <a:r>
              <a:rPr lang="en-US" sz="1800" b="1" i="1" dirty="0" smtClean="0">
                <a:solidFill>
                  <a:srgbClr val="00B050"/>
                </a:solidFill>
              </a:rPr>
              <a:t>assover</a:t>
            </a:r>
            <a:r>
              <a:rPr lang="en-US" sz="1800" b="1" i="1" dirty="0">
                <a:solidFill>
                  <a:srgbClr val="00B050"/>
                </a:solidFill>
              </a:rPr>
              <a:t>, </a:t>
            </a:r>
            <a:r>
              <a:rPr lang="en-US" sz="1800" b="1" i="1" u="sng" dirty="0">
                <a:solidFill>
                  <a:srgbClr val="FF0000"/>
                </a:solidFill>
              </a:rPr>
              <a:t>until</a:t>
            </a:r>
            <a:r>
              <a:rPr lang="en-US" sz="1800" b="1" i="1" dirty="0">
                <a:solidFill>
                  <a:srgbClr val="00B050"/>
                </a:solidFill>
              </a:rPr>
              <a:t> after the </a:t>
            </a:r>
            <a:r>
              <a:rPr lang="en-US" sz="1800" b="1" i="1" dirty="0" smtClean="0">
                <a:solidFill>
                  <a:srgbClr val="00B050"/>
                </a:solidFill>
              </a:rPr>
              <a:t>Wave Sheaf </a:t>
            </a:r>
            <a:r>
              <a:rPr lang="en-US" sz="1800" b="1" i="1" dirty="0">
                <a:solidFill>
                  <a:srgbClr val="00B050"/>
                </a:solidFill>
              </a:rPr>
              <a:t>ceremony had been </a:t>
            </a:r>
            <a:r>
              <a:rPr lang="en-US" sz="1800" b="1" i="1" dirty="0" smtClean="0">
                <a:solidFill>
                  <a:srgbClr val="00B050"/>
                </a:solidFill>
              </a:rPr>
              <a:t>celebrated </a:t>
            </a:r>
            <a:r>
              <a:rPr lang="en-US" sz="1800" b="1" i="1" dirty="0">
                <a:solidFill>
                  <a:srgbClr val="002060"/>
                </a:solidFill>
              </a:rPr>
              <a:t>(Lev </a:t>
            </a:r>
            <a:r>
              <a:rPr lang="en-US" sz="1800" b="1" i="1" dirty="0" smtClean="0">
                <a:solidFill>
                  <a:srgbClr val="002060"/>
                </a:solidFill>
              </a:rPr>
              <a:t>23:14)</a:t>
            </a:r>
            <a:r>
              <a:rPr lang="en-US" sz="1800" b="1" i="1" dirty="0" smtClean="0">
                <a:solidFill>
                  <a:srgbClr val="00B050"/>
                </a:solidFill>
              </a:rPr>
              <a:t>. </a:t>
            </a:r>
          </a:p>
        </p:txBody>
      </p:sp>
    </p:spTree>
    <p:extLst>
      <p:ext uri="{BB962C8B-B14F-4D97-AF65-F5344CB8AC3E}">
        <p14:creationId xmlns:p14="http://schemas.microsoft.com/office/powerpoint/2010/main" val="8792577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286017" y="6466935"/>
            <a:ext cx="1828800" cy="365125"/>
          </a:xfrm>
        </p:spPr>
        <p:txBody>
          <a:bodyPr/>
          <a:lstStyle/>
          <a:p>
            <a:fld id="{5C014052-953B-4273-8F47-BF25327D5B24}" type="slidenum">
              <a:rPr lang="en-US" smtClean="0"/>
              <a:t>8</a:t>
            </a:fld>
            <a:endParaRPr lang="en-US" dirty="0"/>
          </a:p>
        </p:txBody>
      </p:sp>
      <p:sp>
        <p:nvSpPr>
          <p:cNvPr id="3" name="Title 1"/>
          <p:cNvSpPr txBox="1">
            <a:spLocks/>
          </p:cNvSpPr>
          <p:nvPr/>
        </p:nvSpPr>
        <p:spPr>
          <a:xfrm>
            <a:off x="-76200" y="152400"/>
            <a:ext cx="9296400" cy="14478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spc="50" dirty="0" smtClean="0">
                <a:ln w="11430"/>
                <a:solidFill>
                  <a:srgbClr val="8C4C64"/>
                </a:solidFill>
                <a:effectLst>
                  <a:outerShdw blurRad="76200" dist="50800" dir="5400000" algn="tl" rotWithShape="0">
                    <a:srgbClr val="000000">
                      <a:alpha val="65000"/>
                    </a:srgbClr>
                  </a:outerShdw>
                </a:effectLst>
              </a:rPr>
              <a:t>Special Instructions </a:t>
            </a:r>
            <a:br>
              <a:rPr lang="en-US" sz="5400" spc="50" dirty="0" smtClean="0">
                <a:ln w="11430"/>
                <a:solidFill>
                  <a:srgbClr val="8C4C64"/>
                </a:solidFill>
                <a:effectLst>
                  <a:outerShdw blurRad="76200" dist="50800" dir="5400000" algn="tl" rotWithShape="0">
                    <a:srgbClr val="000000">
                      <a:alpha val="65000"/>
                    </a:srgbClr>
                  </a:outerShdw>
                </a:effectLst>
              </a:rPr>
            </a:br>
            <a:r>
              <a:rPr lang="en-US" sz="5400" spc="50" dirty="0" smtClean="0">
                <a:ln w="11430"/>
                <a:solidFill>
                  <a:srgbClr val="8C4C64"/>
                </a:solidFill>
                <a:effectLst>
                  <a:outerShdw blurRad="76200" dist="50800" dir="5400000" algn="tl" rotWithShape="0">
                    <a:srgbClr val="000000">
                      <a:alpha val="65000"/>
                    </a:srgbClr>
                  </a:outerShdw>
                </a:effectLst>
              </a:rPr>
              <a:t>for </a:t>
            </a:r>
            <a:r>
              <a:rPr lang="en-US" sz="5400" spc="50" dirty="0" smtClean="0">
                <a:ln w="11430"/>
                <a:solidFill>
                  <a:srgbClr val="00B050"/>
                </a:solidFill>
                <a:effectLst>
                  <a:outerShdw blurRad="76200" dist="50800" dir="5400000" algn="tl" rotWithShape="0">
                    <a:srgbClr val="000000">
                      <a:alpha val="65000"/>
                    </a:srgbClr>
                  </a:outerShdw>
                </a:effectLst>
              </a:rPr>
              <a:t>Wave Sheaf </a:t>
            </a:r>
            <a:endParaRPr lang="en-US" sz="2400" spc="50" dirty="0">
              <a:ln w="11430"/>
              <a:solidFill>
                <a:srgbClr val="00B050"/>
              </a:solidFill>
              <a:effectLst>
                <a:outerShdw blurRad="76200" dist="50800" dir="5400000" algn="tl" rotWithShape="0">
                  <a:srgbClr val="000000">
                    <a:alpha val="65000"/>
                  </a:srgbClr>
                </a:outerShdw>
              </a:effectLst>
            </a:endParaRPr>
          </a:p>
        </p:txBody>
      </p:sp>
      <p:sp>
        <p:nvSpPr>
          <p:cNvPr id="5" name="Content Placeholder 4"/>
          <p:cNvSpPr>
            <a:spLocks noGrp="1"/>
          </p:cNvSpPr>
          <p:nvPr>
            <p:ph sz="quarter" idx="13"/>
          </p:nvPr>
        </p:nvSpPr>
        <p:spPr>
          <a:xfrm>
            <a:off x="381000" y="1981200"/>
            <a:ext cx="8357417" cy="4495800"/>
          </a:xfrm>
          <a:solidFill>
            <a:schemeClr val="bg1"/>
          </a:solidFill>
          <a:ln w="38100">
            <a:solidFill>
              <a:schemeClr val="accent5">
                <a:lumMod val="60000"/>
                <a:lumOff val="40000"/>
              </a:schemeClr>
            </a:solidFill>
          </a:ln>
          <a:effectLst>
            <a:glow rad="228600">
              <a:schemeClr val="accent5">
                <a:satMod val="175000"/>
                <a:alpha val="40000"/>
              </a:schemeClr>
            </a:glow>
          </a:effectLst>
          <a:scene3d>
            <a:camera prst="orthographicFront"/>
            <a:lightRig rig="threePt" dir="t"/>
          </a:scene3d>
          <a:sp3d>
            <a:bevelT prst="slope"/>
          </a:sp3d>
        </p:spPr>
        <p:txBody>
          <a:bodyPr>
            <a:normAutofit fontScale="70000" lnSpcReduction="20000"/>
            <a:sp3d extrusionH="57150">
              <a:bevelT w="38100" h="38100"/>
            </a:sp3d>
          </a:bodyPr>
          <a:lstStyle/>
          <a:p>
            <a:pPr marL="45720" indent="0" algn="ctr">
              <a:lnSpc>
                <a:spcPct val="170000"/>
              </a:lnSpc>
              <a:buNone/>
            </a:pPr>
            <a:r>
              <a:rPr lang="en-US" sz="4500" b="1" dirty="0" smtClean="0">
                <a:ln w="1905"/>
                <a:solidFill>
                  <a:srgbClr val="8C4C64"/>
                </a:solidFill>
                <a:effectLst>
                  <a:innerShdw blurRad="69850" dist="43180" dir="5400000">
                    <a:srgbClr val="000000">
                      <a:alpha val="65000"/>
                    </a:srgbClr>
                  </a:innerShdw>
                </a:effectLst>
              </a:rPr>
              <a:t>There </a:t>
            </a:r>
            <a:r>
              <a:rPr lang="en-US" sz="4500" b="1" dirty="0">
                <a:ln w="1905"/>
                <a:solidFill>
                  <a:srgbClr val="8C4C64"/>
                </a:solidFill>
                <a:effectLst>
                  <a:innerShdw blurRad="69850" dist="43180" dir="5400000">
                    <a:srgbClr val="000000">
                      <a:alpha val="65000"/>
                    </a:srgbClr>
                  </a:innerShdw>
                </a:effectLst>
              </a:rPr>
              <a:t>is one command that is extremely significant </a:t>
            </a:r>
            <a:r>
              <a:rPr lang="en-US" sz="4500" b="1" dirty="0" smtClean="0">
                <a:ln w="1905"/>
                <a:solidFill>
                  <a:srgbClr val="8C4C64"/>
                </a:solidFill>
                <a:effectLst>
                  <a:innerShdw blurRad="69850" dist="43180" dir="5400000">
                    <a:srgbClr val="000000">
                      <a:alpha val="65000"/>
                    </a:srgbClr>
                  </a:innerShdw>
                </a:effectLst>
              </a:rPr>
              <a:t> </a:t>
            </a:r>
            <a:r>
              <a:rPr lang="en-US" sz="4500" b="1" u="sng" dirty="0" smtClean="0">
                <a:ln w="1905"/>
                <a:solidFill>
                  <a:srgbClr val="8C4C64"/>
                </a:solidFill>
                <a:effectLst>
                  <a:innerShdw blurRad="69850" dist="43180" dir="5400000">
                    <a:srgbClr val="000000">
                      <a:alpha val="65000"/>
                    </a:srgbClr>
                  </a:innerShdw>
                </a:effectLst>
              </a:rPr>
              <a:t>AND</a:t>
            </a:r>
            <a:r>
              <a:rPr lang="en-US" sz="4500" b="1" dirty="0" smtClean="0">
                <a:ln w="1905"/>
                <a:solidFill>
                  <a:srgbClr val="8C4C64"/>
                </a:solidFill>
                <a:effectLst>
                  <a:innerShdw blurRad="69850" dist="43180" dir="5400000">
                    <a:srgbClr val="000000">
                      <a:alpha val="65000"/>
                    </a:srgbClr>
                  </a:innerShdw>
                </a:effectLst>
              </a:rPr>
              <a:t>  recorded twice:</a:t>
            </a:r>
            <a:br>
              <a:rPr lang="en-US" sz="4500" b="1" dirty="0" smtClean="0">
                <a:ln w="1905"/>
                <a:solidFill>
                  <a:srgbClr val="8C4C64"/>
                </a:solidFill>
                <a:effectLst>
                  <a:innerShdw blurRad="69850" dist="43180" dir="5400000">
                    <a:srgbClr val="000000">
                      <a:alpha val="65000"/>
                    </a:srgbClr>
                  </a:innerShdw>
                </a:effectLst>
              </a:rPr>
            </a:br>
            <a:r>
              <a:rPr lang="en-US" sz="6200" b="1" dirty="0" smtClean="0">
                <a:solidFill>
                  <a:srgbClr val="0070C0"/>
                </a:solidFill>
                <a:effectLst>
                  <a:outerShdw blurRad="69850" dist="43180" dir="5400000" sx="0" sy="0">
                    <a:srgbClr val="000000">
                      <a:alpha val="65000"/>
                    </a:srgbClr>
                  </a:outerShdw>
                </a:effectLst>
              </a:rPr>
              <a:t>The </a:t>
            </a:r>
            <a:r>
              <a:rPr lang="en-US" sz="6200" b="1" dirty="0">
                <a:solidFill>
                  <a:srgbClr val="0070C0"/>
                </a:solidFill>
                <a:effectLst>
                  <a:outerShdw blurRad="69850" dist="43180" dir="5400000" sx="0" sy="0">
                    <a:srgbClr val="000000">
                      <a:alpha val="65000"/>
                    </a:srgbClr>
                  </a:outerShdw>
                </a:effectLst>
              </a:rPr>
              <a:t>terms</a:t>
            </a:r>
            <a:r>
              <a:rPr lang="en-US" sz="6200" b="1" dirty="0">
                <a:effectLst>
                  <a:outerShdw blurRad="69850" dist="43180" dir="5400000" sx="0" sy="0">
                    <a:srgbClr val="000000">
                      <a:alpha val="65000"/>
                    </a:srgbClr>
                  </a:outerShdw>
                </a:effectLst>
              </a:rPr>
              <a:t> </a:t>
            </a:r>
            <a:r>
              <a:rPr lang="en-US" sz="6200" b="1" i="1" u="dash" dirty="0" smtClean="0">
                <a:solidFill>
                  <a:srgbClr val="FF3399"/>
                </a:solidFill>
                <a:latin typeface="Cooper Black" pitchFamily="18" charset="0"/>
              </a:rPr>
              <a:t>UNTIL </a:t>
            </a:r>
            <a:r>
              <a:rPr lang="en-US" sz="6200" b="1" dirty="0" smtClean="0">
                <a:effectLst>
                  <a:outerShdw blurRad="69850" dist="43180" dir="5400000" sx="0" sy="0">
                    <a:srgbClr val="000000">
                      <a:alpha val="65000"/>
                    </a:srgbClr>
                  </a:outerShdw>
                </a:effectLst>
              </a:rPr>
              <a:t> </a:t>
            </a:r>
            <a:r>
              <a:rPr lang="en-US" sz="6200" b="1" dirty="0">
                <a:solidFill>
                  <a:srgbClr val="0070C0"/>
                </a:solidFill>
                <a:effectLst>
                  <a:outerShdw blurRad="69850" dist="43180" dir="5400000" sx="0" sy="0">
                    <a:srgbClr val="000000">
                      <a:alpha val="65000"/>
                    </a:srgbClr>
                  </a:outerShdw>
                </a:effectLst>
              </a:rPr>
              <a:t>– and – </a:t>
            </a:r>
            <a:r>
              <a:rPr lang="en-US" sz="6200" b="1" dirty="0" smtClean="0">
                <a:solidFill>
                  <a:srgbClr val="0070C0"/>
                </a:solidFill>
                <a:effectLst>
                  <a:outerShdw blurRad="69850" dist="43180" dir="5400000" sx="0" sy="0">
                    <a:srgbClr val="000000">
                      <a:alpha val="65000"/>
                    </a:srgbClr>
                  </a:outerShdw>
                </a:effectLst>
              </a:rPr>
              <a:t/>
            </a:r>
            <a:br>
              <a:rPr lang="en-US" sz="6200" b="1" dirty="0" smtClean="0">
                <a:solidFill>
                  <a:srgbClr val="0070C0"/>
                </a:solidFill>
                <a:effectLst>
                  <a:outerShdw blurRad="69850" dist="43180" dir="5400000" sx="0" sy="0">
                    <a:srgbClr val="000000">
                      <a:alpha val="65000"/>
                    </a:srgbClr>
                  </a:outerShdw>
                </a:effectLst>
              </a:rPr>
            </a:br>
            <a:r>
              <a:rPr lang="en-US" sz="6200" b="1" i="1" dirty="0" smtClean="0">
                <a:ln w="1905"/>
                <a:solidFill>
                  <a:srgbClr val="A365D1"/>
                </a:solidFill>
                <a:effectLst>
                  <a:innerShdw blurRad="69850" dist="43180" dir="5400000">
                    <a:srgbClr val="000000">
                      <a:alpha val="65000"/>
                    </a:srgbClr>
                  </a:innerShdw>
                </a:effectLst>
                <a:latin typeface="Kristen ITC" pitchFamily="66" charset="0"/>
              </a:rPr>
              <a:t>ON  </a:t>
            </a:r>
            <a:r>
              <a:rPr lang="en-US" sz="6200" b="1" i="1" dirty="0">
                <a:ln w="1905"/>
                <a:solidFill>
                  <a:srgbClr val="A365D1"/>
                </a:solidFill>
                <a:effectLst>
                  <a:innerShdw blurRad="69850" dist="43180" dir="5400000">
                    <a:srgbClr val="000000">
                      <a:alpha val="65000"/>
                    </a:srgbClr>
                  </a:innerShdw>
                </a:effectLst>
                <a:latin typeface="Kristen ITC" pitchFamily="66" charset="0"/>
              </a:rPr>
              <a:t>THIS  SAME  DAY</a:t>
            </a:r>
            <a:r>
              <a:rPr lang="en-US" sz="6200" b="1" dirty="0">
                <a:ln w="1905"/>
                <a:solidFill>
                  <a:srgbClr val="A365D1"/>
                </a:solidFill>
                <a:effectLst>
                  <a:innerShdw blurRad="69850" dist="43180" dir="5400000">
                    <a:srgbClr val="000000">
                      <a:alpha val="65000"/>
                    </a:srgbClr>
                  </a:innerShdw>
                </a:effectLst>
              </a:rPr>
              <a:t>  </a:t>
            </a:r>
            <a:r>
              <a:rPr lang="en-US" sz="6200" b="1" dirty="0" smtClean="0">
                <a:effectLst>
                  <a:outerShdw blurRad="69850" dist="43180" dir="5400000" sx="0" sy="0">
                    <a:srgbClr val="000000">
                      <a:alpha val="65000"/>
                    </a:srgbClr>
                  </a:outerShdw>
                </a:effectLst>
              </a:rPr>
              <a:t> </a:t>
            </a:r>
            <a:br>
              <a:rPr lang="en-US" sz="6200" b="1" dirty="0" smtClean="0">
                <a:effectLst>
                  <a:outerShdw blurRad="69850" dist="43180" dir="5400000" sx="0" sy="0">
                    <a:srgbClr val="000000">
                      <a:alpha val="65000"/>
                    </a:srgbClr>
                  </a:outerShdw>
                </a:effectLst>
              </a:rPr>
            </a:br>
            <a:r>
              <a:rPr lang="en-US" sz="6200" b="1" dirty="0" smtClean="0">
                <a:solidFill>
                  <a:srgbClr val="0070C0"/>
                </a:solidFill>
                <a:effectLst>
                  <a:outerShdw blurRad="69850" dist="43180" dir="5400000" sx="0" sy="0">
                    <a:srgbClr val="000000">
                      <a:alpha val="65000"/>
                    </a:srgbClr>
                  </a:outerShdw>
                </a:effectLst>
              </a:rPr>
              <a:t>are </a:t>
            </a:r>
            <a:r>
              <a:rPr lang="en-US" sz="6200" b="1" dirty="0">
                <a:solidFill>
                  <a:srgbClr val="0070C0"/>
                </a:solidFill>
                <a:effectLst>
                  <a:outerShdw blurRad="69850" dist="43180" dir="5400000" sx="0" sy="0">
                    <a:srgbClr val="000000">
                      <a:alpha val="65000"/>
                    </a:srgbClr>
                  </a:outerShdw>
                </a:effectLst>
              </a:rPr>
              <a:t>very important to understand. </a:t>
            </a:r>
            <a:endParaRPr lang="en-US" sz="6200" dirty="0">
              <a:solidFill>
                <a:srgbClr val="0070C0"/>
              </a:solidFill>
            </a:endParaRPr>
          </a:p>
        </p:txBody>
      </p:sp>
    </p:spTree>
    <p:extLst>
      <p:ext uri="{BB962C8B-B14F-4D97-AF65-F5344CB8AC3E}">
        <p14:creationId xmlns:p14="http://schemas.microsoft.com/office/powerpoint/2010/main" val="31399481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492875"/>
            <a:ext cx="1828800" cy="365125"/>
          </a:xfrm>
        </p:spPr>
        <p:txBody>
          <a:bodyPr/>
          <a:lstStyle/>
          <a:p>
            <a:fld id="{5C014052-953B-4273-8F47-BF25327D5B24}" type="slidenum">
              <a:rPr lang="en-US" smtClean="0"/>
              <a:t>9</a:t>
            </a:fld>
            <a:endParaRPr lang="en-US" dirty="0"/>
          </a:p>
        </p:txBody>
      </p:sp>
      <p:sp>
        <p:nvSpPr>
          <p:cNvPr id="8" name="Title 1"/>
          <p:cNvSpPr txBox="1">
            <a:spLocks/>
          </p:cNvSpPr>
          <p:nvPr/>
        </p:nvSpPr>
        <p:spPr>
          <a:xfrm>
            <a:off x="-76200" y="223520"/>
            <a:ext cx="9296400" cy="7620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0" indent="0" algn="ct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i="1" spc="50" dirty="0" smtClean="0">
                <a:ln w="11430"/>
                <a:solidFill>
                  <a:srgbClr val="00CCFF"/>
                </a:solidFill>
                <a:effectLst>
                  <a:outerShdw blurRad="76200" dist="50800" dir="5400000" algn="tl" rotWithShape="0">
                    <a:srgbClr val="000000">
                      <a:alpha val="65000"/>
                    </a:srgbClr>
                  </a:outerShdw>
                </a:effectLst>
                <a:latin typeface="Kristen ITC" pitchFamily="66" charset="0"/>
              </a:rPr>
              <a:t>Josh</a:t>
            </a:r>
            <a:r>
              <a:rPr lang="en-US" sz="4400" i="1" spc="50" dirty="0" smtClean="0">
                <a:ln w="11430"/>
                <a:solidFill>
                  <a:srgbClr val="009999"/>
                </a:solidFill>
                <a:effectLst>
                  <a:outerShdw blurRad="76200" dist="50800" dir="5400000" algn="tl" rotWithShape="0">
                    <a:srgbClr val="000000">
                      <a:alpha val="65000"/>
                    </a:srgbClr>
                  </a:outerShdw>
                </a:effectLst>
                <a:latin typeface="Kristen ITC" pitchFamily="66" charset="0"/>
              </a:rPr>
              <a:t> </a:t>
            </a:r>
            <a:r>
              <a:rPr lang="en-US" sz="4400" i="1" spc="50" dirty="0" smtClean="0">
                <a:ln w="11430"/>
                <a:solidFill>
                  <a:srgbClr val="00CCFF"/>
                </a:solidFill>
                <a:effectLst>
                  <a:outerShdw blurRad="76200" dist="50800" dir="5400000" algn="tl" rotWithShape="0">
                    <a:srgbClr val="000000">
                      <a:alpha val="65000"/>
                    </a:srgbClr>
                  </a:outerShdw>
                </a:effectLst>
                <a:latin typeface="Kristen ITC" pitchFamily="66" charset="0"/>
              </a:rPr>
              <a:t>5:11</a:t>
            </a:r>
            <a:r>
              <a:rPr lang="en-US" sz="4400" i="1" spc="50" dirty="0" smtClean="0">
                <a:ln w="11430"/>
                <a:solidFill>
                  <a:srgbClr val="009999"/>
                </a:solidFill>
                <a:effectLst>
                  <a:outerShdw blurRad="76200" dist="50800" dir="5400000" algn="tl" rotWithShape="0">
                    <a:srgbClr val="000000">
                      <a:alpha val="65000"/>
                    </a:srgbClr>
                  </a:outerShdw>
                </a:effectLst>
                <a:latin typeface="Kristen ITC" pitchFamily="66" charset="0"/>
              </a:rPr>
              <a:t> &amp; </a:t>
            </a:r>
            <a:r>
              <a:rPr lang="en-US" sz="4400" i="1" spc="50" dirty="0" smtClean="0">
                <a:ln w="11430"/>
                <a:solidFill>
                  <a:srgbClr val="00CCFF"/>
                </a:solidFill>
                <a:effectLst>
                  <a:outerShdw blurRad="76200" dist="50800" dir="5400000" algn="tl" rotWithShape="0">
                    <a:srgbClr val="000000">
                      <a:alpha val="65000"/>
                    </a:srgbClr>
                  </a:outerShdw>
                </a:effectLst>
                <a:latin typeface="Kristen ITC" pitchFamily="66" charset="0"/>
              </a:rPr>
              <a:t>Lev 23:14 </a:t>
            </a:r>
            <a:r>
              <a:rPr lang="en-US" sz="4400" i="1" spc="50" dirty="0" smtClean="0">
                <a:ln w="11430"/>
                <a:solidFill>
                  <a:srgbClr val="009999"/>
                </a:solidFill>
                <a:effectLst>
                  <a:outerShdw blurRad="76200" dist="50800" dir="5400000" algn="tl" rotWithShape="0">
                    <a:srgbClr val="000000">
                      <a:alpha val="65000"/>
                    </a:srgbClr>
                  </a:outerShdw>
                </a:effectLst>
                <a:latin typeface="Kristen ITC" pitchFamily="66" charset="0"/>
              </a:rPr>
              <a:t>Agree</a:t>
            </a:r>
            <a:endParaRPr lang="en-US" sz="1800" i="1" spc="50" dirty="0">
              <a:ln w="11430"/>
              <a:solidFill>
                <a:srgbClr val="009999"/>
              </a:solidFill>
              <a:effectLst>
                <a:outerShdw blurRad="76200" dist="50800" dir="5400000" algn="tl" rotWithShape="0">
                  <a:srgbClr val="000000">
                    <a:alpha val="65000"/>
                  </a:srgbClr>
                </a:outerShdw>
              </a:effectLst>
              <a:latin typeface="Kristen ITC" pitchFamily="66" charset="0"/>
            </a:endParaRPr>
          </a:p>
        </p:txBody>
      </p:sp>
      <p:pic>
        <p:nvPicPr>
          <p:cNvPr id="8194" name="Picture 2" descr="D:\A. Astleford Jan 5 2016\Dawn Studies\6 - Joshua 5 Passover &amp; FF in Canaan\Art\joshua 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199" y="1044390"/>
            <a:ext cx="2381705" cy="1787910"/>
          </a:xfrm>
          <a:prstGeom prst="roundRect">
            <a:avLst>
              <a:gd name="adj" fmla="val 16667"/>
            </a:avLst>
          </a:prstGeom>
          <a:ln>
            <a:noFill/>
          </a:ln>
          <a:effectLst>
            <a:glow rad="228600">
              <a:schemeClr val="accent1">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8195" name="Picture 3" descr="C:\Users\Rae\Desktop\Leviticus scrol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614280">
            <a:off x="4456760" y="1119933"/>
            <a:ext cx="3310697" cy="157291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7" name="Content Placeholder 4"/>
          <p:cNvSpPr txBox="1">
            <a:spLocks/>
          </p:cNvSpPr>
          <p:nvPr/>
        </p:nvSpPr>
        <p:spPr>
          <a:xfrm>
            <a:off x="498431" y="3043101"/>
            <a:ext cx="8188369" cy="3433899"/>
          </a:xfrm>
          <a:prstGeom prst="rect">
            <a:avLst/>
          </a:prstGeom>
          <a:solidFill>
            <a:schemeClr val="bg1"/>
          </a:solidFill>
          <a:ln w="38100">
            <a:solidFill>
              <a:schemeClr val="accent1">
                <a:lumMod val="75000"/>
              </a:schemeClr>
            </a:solidFill>
          </a:ln>
          <a:effectLst>
            <a:glow rad="228600">
              <a:schemeClr val="accent1">
                <a:satMod val="175000"/>
                <a:alpha val="40000"/>
              </a:schemeClr>
            </a:glow>
          </a:effectLst>
          <a:scene3d>
            <a:camera prst="orthographicFront"/>
            <a:lightRig rig="threePt" dir="t"/>
          </a:scene3d>
          <a:sp3d>
            <a:bevelT prst="slope"/>
          </a:sp3d>
        </p:spPr>
        <p:txBody>
          <a:bodyPr>
            <a:normAutofit fontScale="47500" lnSpcReduction="20000"/>
            <a:sp3d extrusionH="57150">
              <a:bevelT w="38100" h="38100"/>
            </a:sp3d>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nSpc>
                <a:spcPct val="150000"/>
              </a:lnSpc>
              <a:buNone/>
            </a:pPr>
            <a:r>
              <a:rPr lang="en-US" sz="3800" b="1" dirty="0" smtClean="0">
                <a:solidFill>
                  <a:srgbClr val="0070C0"/>
                </a:solidFill>
              </a:rPr>
              <a:t>Josh 5:11</a:t>
            </a:r>
            <a:r>
              <a:rPr lang="en-US" sz="3800" dirty="0">
                <a:solidFill>
                  <a:srgbClr val="0070C0"/>
                </a:solidFill>
              </a:rPr>
              <a:t> </a:t>
            </a:r>
            <a:r>
              <a:rPr lang="en-US" sz="3800" dirty="0" smtClean="0">
                <a:solidFill>
                  <a:srgbClr val="0070C0"/>
                </a:solidFill>
              </a:rPr>
              <a:t> </a:t>
            </a:r>
            <a:r>
              <a:rPr lang="en-US" sz="3800" b="1" dirty="0" smtClean="0">
                <a:solidFill>
                  <a:schemeClr val="accent2">
                    <a:lumMod val="75000"/>
                  </a:schemeClr>
                </a:solidFill>
              </a:rPr>
              <a:t>And </a:t>
            </a:r>
            <a:r>
              <a:rPr lang="en-US" sz="3800" b="1" i="1" dirty="0">
                <a:solidFill>
                  <a:schemeClr val="tx1">
                    <a:lumMod val="50000"/>
                    <a:lumOff val="50000"/>
                  </a:schemeClr>
                </a:solidFill>
              </a:rPr>
              <a:t>they ate</a:t>
            </a:r>
            <a:r>
              <a:rPr lang="en-US" sz="3800" b="1" dirty="0">
                <a:solidFill>
                  <a:schemeClr val="tx1">
                    <a:lumMod val="50000"/>
                    <a:lumOff val="50000"/>
                  </a:schemeClr>
                </a:solidFill>
              </a:rPr>
              <a:t> </a:t>
            </a:r>
            <a:r>
              <a:rPr lang="en-US" sz="3800" b="1" dirty="0">
                <a:solidFill>
                  <a:schemeClr val="accent2">
                    <a:lumMod val="75000"/>
                  </a:schemeClr>
                </a:solidFill>
              </a:rPr>
              <a:t>of the stored grain of the land</a:t>
            </a:r>
            <a:r>
              <a:rPr lang="en-US" sz="3800" b="1" i="1" dirty="0">
                <a:solidFill>
                  <a:schemeClr val="accent2">
                    <a:lumMod val="75000"/>
                  </a:schemeClr>
                </a:solidFill>
              </a:rPr>
              <a:t> </a:t>
            </a:r>
            <a:r>
              <a:rPr lang="en-US" sz="3800" b="1" i="1" dirty="0" smtClean="0">
                <a:solidFill>
                  <a:schemeClr val="accent2">
                    <a:lumMod val="75000"/>
                  </a:schemeClr>
                </a:solidFill>
              </a:rPr>
              <a:t/>
            </a:r>
            <a:br>
              <a:rPr lang="en-US" sz="3800" b="1" i="1" dirty="0" smtClean="0">
                <a:solidFill>
                  <a:schemeClr val="accent2">
                    <a:lumMod val="75000"/>
                  </a:schemeClr>
                </a:solidFill>
              </a:rPr>
            </a:br>
            <a:r>
              <a:rPr lang="en-US" sz="3800" b="1" i="1" dirty="0" smtClean="0">
                <a:solidFill>
                  <a:schemeClr val="accent2">
                    <a:lumMod val="75000"/>
                  </a:schemeClr>
                </a:solidFill>
              </a:rPr>
              <a:t>                   </a:t>
            </a:r>
            <a:r>
              <a:rPr lang="en-US" sz="3800" b="1" i="1" dirty="0" smtClean="0">
                <a:solidFill>
                  <a:srgbClr val="00B050"/>
                </a:solidFill>
              </a:rPr>
              <a:t>on </a:t>
            </a:r>
            <a:r>
              <a:rPr lang="en-US" sz="3800" b="1" i="1" dirty="0">
                <a:solidFill>
                  <a:srgbClr val="00B050"/>
                </a:solidFill>
              </a:rPr>
              <a:t>the morrow after </a:t>
            </a:r>
            <a:r>
              <a:rPr lang="en-US" sz="3800" b="1" dirty="0">
                <a:solidFill>
                  <a:schemeClr val="accent2">
                    <a:lumMod val="75000"/>
                  </a:schemeClr>
                </a:solidFill>
              </a:rPr>
              <a:t>the Passover, </a:t>
            </a:r>
            <a:br>
              <a:rPr lang="en-US" sz="3800" b="1" dirty="0">
                <a:solidFill>
                  <a:schemeClr val="accent2">
                    <a:lumMod val="75000"/>
                  </a:schemeClr>
                </a:solidFill>
              </a:rPr>
            </a:br>
            <a:r>
              <a:rPr lang="en-US" sz="3800" b="1" dirty="0">
                <a:solidFill>
                  <a:schemeClr val="accent2">
                    <a:lumMod val="75000"/>
                  </a:schemeClr>
                </a:solidFill>
              </a:rPr>
              <a:t>  </a:t>
            </a:r>
            <a:r>
              <a:rPr lang="en-US" sz="3800" b="1" dirty="0" smtClean="0">
                <a:solidFill>
                  <a:schemeClr val="accent2">
                    <a:lumMod val="75000"/>
                  </a:schemeClr>
                </a:solidFill>
              </a:rPr>
              <a:t>                unleavened </a:t>
            </a:r>
            <a:r>
              <a:rPr lang="en-US" sz="3800" b="1" dirty="0">
                <a:solidFill>
                  <a:schemeClr val="accent2">
                    <a:lumMod val="75000"/>
                  </a:schemeClr>
                </a:solidFill>
              </a:rPr>
              <a:t>bread and roasted grain</a:t>
            </a:r>
            <a:r>
              <a:rPr lang="en-US" sz="3800" b="1" dirty="0"/>
              <a:t> </a:t>
            </a:r>
            <a:r>
              <a:rPr lang="en-US" sz="3800" b="1" i="1" dirty="0">
                <a:solidFill>
                  <a:srgbClr val="7030A0"/>
                </a:solidFill>
                <a:latin typeface="Kristen ITC" pitchFamily="66" charset="0"/>
              </a:rPr>
              <a:t>ON </a:t>
            </a:r>
            <a:r>
              <a:rPr lang="en-US" sz="3800" b="1" i="1" dirty="0" smtClean="0">
                <a:solidFill>
                  <a:srgbClr val="7030A0"/>
                </a:solidFill>
                <a:latin typeface="Kristen ITC" pitchFamily="66" charset="0"/>
              </a:rPr>
              <a:t> THIS  SAME  DAY</a:t>
            </a:r>
            <a:r>
              <a:rPr lang="en-US" sz="3800" b="1" i="1" dirty="0">
                <a:solidFill>
                  <a:srgbClr val="7030A0"/>
                </a:solidFill>
                <a:latin typeface="Kristen ITC" pitchFamily="66" charset="0"/>
              </a:rPr>
              <a:t>.</a:t>
            </a:r>
            <a:endParaRPr lang="en-US" sz="3800" b="1" dirty="0">
              <a:solidFill>
                <a:srgbClr val="7030A0"/>
              </a:solidFill>
              <a:latin typeface="Kristen ITC" pitchFamily="66" charset="0"/>
            </a:endParaRPr>
          </a:p>
          <a:p>
            <a:pPr marL="45720" indent="0">
              <a:buNone/>
            </a:pPr>
            <a:r>
              <a:rPr lang="en-US" sz="3800" dirty="0"/>
              <a:t> </a:t>
            </a:r>
          </a:p>
          <a:p>
            <a:pPr marL="45720" indent="0">
              <a:lnSpc>
                <a:spcPct val="160000"/>
              </a:lnSpc>
              <a:buNone/>
            </a:pPr>
            <a:r>
              <a:rPr lang="en-US" sz="3800" b="1" dirty="0">
                <a:solidFill>
                  <a:srgbClr val="0070C0"/>
                </a:solidFill>
              </a:rPr>
              <a:t>Lev </a:t>
            </a:r>
            <a:r>
              <a:rPr lang="en-US" sz="3800" b="1" dirty="0" smtClean="0">
                <a:solidFill>
                  <a:srgbClr val="0070C0"/>
                </a:solidFill>
              </a:rPr>
              <a:t>23:14 </a:t>
            </a:r>
            <a:r>
              <a:rPr lang="en-US" sz="3800" dirty="0" smtClean="0"/>
              <a:t> </a:t>
            </a:r>
            <a:r>
              <a:rPr lang="en-US" sz="3800" b="1" u="sng" dirty="0" smtClean="0">
                <a:solidFill>
                  <a:schemeClr val="accent2">
                    <a:lumMod val="75000"/>
                  </a:schemeClr>
                </a:solidFill>
              </a:rPr>
              <a:t>And </a:t>
            </a:r>
            <a:r>
              <a:rPr lang="en-US" sz="3800" b="1" i="1" dirty="0">
                <a:solidFill>
                  <a:schemeClr val="tx1">
                    <a:lumMod val="50000"/>
                    <a:lumOff val="50000"/>
                  </a:schemeClr>
                </a:solidFill>
              </a:rPr>
              <a:t>y</a:t>
            </a:r>
            <a:r>
              <a:rPr lang="en-US" sz="3800" b="1" i="1" u="sng" dirty="0">
                <a:solidFill>
                  <a:schemeClr val="tx1">
                    <a:lumMod val="50000"/>
                    <a:lumOff val="50000"/>
                  </a:schemeClr>
                </a:solidFill>
              </a:rPr>
              <a:t>ou do not eat</a:t>
            </a:r>
            <a:r>
              <a:rPr lang="en-US" sz="3800" b="1" u="sng" dirty="0">
                <a:solidFill>
                  <a:schemeClr val="tx1">
                    <a:lumMod val="50000"/>
                    <a:lumOff val="50000"/>
                  </a:schemeClr>
                </a:solidFill>
              </a:rPr>
              <a:t> </a:t>
            </a:r>
            <a:r>
              <a:rPr lang="en-US" sz="3800" b="1" u="sng" dirty="0" smtClean="0">
                <a:solidFill>
                  <a:schemeClr val="accent2">
                    <a:lumMod val="75000"/>
                  </a:schemeClr>
                </a:solidFill>
              </a:rPr>
              <a:t>bread</a:t>
            </a:r>
            <a:br>
              <a:rPr lang="en-US" sz="3800" b="1" u="sng" dirty="0" smtClean="0">
                <a:solidFill>
                  <a:schemeClr val="accent2">
                    <a:lumMod val="75000"/>
                  </a:schemeClr>
                </a:solidFill>
              </a:rPr>
            </a:br>
            <a:r>
              <a:rPr lang="en-US" sz="3800" b="1" dirty="0" smtClean="0">
                <a:solidFill>
                  <a:schemeClr val="accent2">
                    <a:lumMod val="75000"/>
                  </a:schemeClr>
                </a:solidFill>
              </a:rPr>
              <a:t>                   </a:t>
            </a:r>
            <a:r>
              <a:rPr lang="en-US" sz="3800" b="1" u="sng" dirty="0" smtClean="0">
                <a:solidFill>
                  <a:schemeClr val="accent2">
                    <a:lumMod val="75000"/>
                  </a:schemeClr>
                </a:solidFill>
              </a:rPr>
              <a:t>or </a:t>
            </a:r>
            <a:r>
              <a:rPr lang="en-US" sz="3800" b="1" u="sng" dirty="0">
                <a:solidFill>
                  <a:schemeClr val="accent2">
                    <a:lumMod val="75000"/>
                  </a:schemeClr>
                </a:solidFill>
              </a:rPr>
              <a:t>roasted </a:t>
            </a:r>
            <a:r>
              <a:rPr lang="en-US" sz="3800" b="1" dirty="0">
                <a:solidFill>
                  <a:schemeClr val="accent2">
                    <a:lumMod val="75000"/>
                  </a:schemeClr>
                </a:solidFill>
              </a:rPr>
              <a:t>g</a:t>
            </a:r>
            <a:r>
              <a:rPr lang="en-US" sz="3800" b="1" u="sng" dirty="0">
                <a:solidFill>
                  <a:schemeClr val="accent2">
                    <a:lumMod val="75000"/>
                  </a:schemeClr>
                </a:solidFill>
              </a:rPr>
              <a:t>rain or fresh </a:t>
            </a:r>
            <a:r>
              <a:rPr lang="en-US" sz="3800" b="1" dirty="0">
                <a:solidFill>
                  <a:schemeClr val="accent2">
                    <a:lumMod val="75000"/>
                  </a:schemeClr>
                </a:solidFill>
              </a:rPr>
              <a:t>g</a:t>
            </a:r>
            <a:r>
              <a:rPr lang="en-US" sz="3800" b="1" u="sng" dirty="0">
                <a:solidFill>
                  <a:schemeClr val="accent2">
                    <a:lumMod val="75000"/>
                  </a:schemeClr>
                </a:solidFill>
              </a:rPr>
              <a:t>rain</a:t>
            </a:r>
            <a:r>
              <a:rPr lang="en-US" sz="3800" b="1" dirty="0"/>
              <a:t> </a:t>
            </a:r>
            <a:r>
              <a:rPr lang="en-US" sz="3800" b="1" i="1" u="dash" dirty="0">
                <a:solidFill>
                  <a:srgbClr val="FF3399"/>
                </a:solidFill>
                <a:latin typeface="Cooper Black" pitchFamily="18" charset="0"/>
              </a:rPr>
              <a:t>UNTIL</a:t>
            </a:r>
            <a:r>
              <a:rPr lang="en-US" sz="3800" b="1" i="1" dirty="0"/>
              <a:t> </a:t>
            </a:r>
            <a:r>
              <a:rPr lang="en-US" sz="3800" b="1" i="1" dirty="0" smtClean="0"/>
              <a:t> </a:t>
            </a:r>
            <a:r>
              <a:rPr lang="en-US" sz="3800" b="1" i="1" dirty="0" smtClean="0">
                <a:solidFill>
                  <a:srgbClr val="7030A0"/>
                </a:solidFill>
                <a:latin typeface="Kristen ITC" pitchFamily="66" charset="0"/>
              </a:rPr>
              <a:t>THE  SAME  DAY</a:t>
            </a:r>
            <a:r>
              <a:rPr lang="en-US" sz="3800" b="1" dirty="0" smtClean="0">
                <a:solidFill>
                  <a:srgbClr val="7030A0"/>
                </a:solidFill>
                <a:latin typeface="Kristen ITC" pitchFamily="66" charset="0"/>
              </a:rPr>
              <a:t> </a:t>
            </a:r>
            <a:r>
              <a:rPr lang="en-US" sz="3800" b="1" dirty="0"/>
              <a:t/>
            </a:r>
            <a:br>
              <a:rPr lang="en-US" sz="3800" b="1" dirty="0"/>
            </a:br>
            <a:r>
              <a:rPr lang="en-US" sz="3800" b="1" dirty="0" smtClean="0"/>
              <a:t>                   </a:t>
            </a:r>
            <a:r>
              <a:rPr lang="en-US" sz="3800" b="1" u="wavy" dirty="0" smtClean="0">
                <a:solidFill>
                  <a:schemeClr val="accent2">
                    <a:lumMod val="75000"/>
                  </a:schemeClr>
                </a:solidFill>
              </a:rPr>
              <a:t>that </a:t>
            </a:r>
            <a:r>
              <a:rPr lang="en-US" sz="3800" b="1" dirty="0">
                <a:solidFill>
                  <a:schemeClr val="accent2">
                    <a:lumMod val="75000"/>
                  </a:schemeClr>
                </a:solidFill>
              </a:rPr>
              <a:t>y</a:t>
            </a:r>
            <a:r>
              <a:rPr lang="en-US" sz="3800" b="1" u="wavy" dirty="0">
                <a:solidFill>
                  <a:schemeClr val="accent2">
                    <a:lumMod val="75000"/>
                  </a:schemeClr>
                </a:solidFill>
              </a:rPr>
              <a:t>ou have brou</a:t>
            </a:r>
            <a:r>
              <a:rPr lang="en-US" sz="3800" b="1" dirty="0">
                <a:solidFill>
                  <a:schemeClr val="accent2">
                    <a:lumMod val="75000"/>
                  </a:schemeClr>
                </a:solidFill>
              </a:rPr>
              <a:t>g</a:t>
            </a:r>
            <a:r>
              <a:rPr lang="en-US" sz="3800" b="1" u="wavy" dirty="0">
                <a:solidFill>
                  <a:schemeClr val="accent2">
                    <a:lumMod val="75000"/>
                  </a:schemeClr>
                </a:solidFill>
              </a:rPr>
              <a:t>ht an offerin</a:t>
            </a:r>
            <a:r>
              <a:rPr lang="en-US" sz="3800" b="1" dirty="0">
                <a:solidFill>
                  <a:schemeClr val="accent2">
                    <a:lumMod val="75000"/>
                  </a:schemeClr>
                </a:solidFill>
              </a:rPr>
              <a:t>g</a:t>
            </a:r>
            <a:r>
              <a:rPr lang="en-US" sz="3800" b="1" u="wavy" dirty="0">
                <a:solidFill>
                  <a:schemeClr val="accent2">
                    <a:lumMod val="75000"/>
                  </a:schemeClr>
                </a:solidFill>
              </a:rPr>
              <a:t> to </a:t>
            </a:r>
            <a:r>
              <a:rPr lang="en-US" sz="3800" b="1" dirty="0">
                <a:solidFill>
                  <a:schemeClr val="accent2">
                    <a:lumMod val="75000"/>
                  </a:schemeClr>
                </a:solidFill>
              </a:rPr>
              <a:t>y</a:t>
            </a:r>
            <a:r>
              <a:rPr lang="en-US" sz="3800" b="1" u="wavy" dirty="0">
                <a:solidFill>
                  <a:schemeClr val="accent2">
                    <a:lumMod val="75000"/>
                  </a:schemeClr>
                </a:solidFill>
              </a:rPr>
              <a:t>our Elohim</a:t>
            </a:r>
            <a:r>
              <a:rPr lang="en-US" sz="3800" b="1" dirty="0">
                <a:solidFill>
                  <a:schemeClr val="accent2">
                    <a:lumMod val="75000"/>
                  </a:schemeClr>
                </a:solidFill>
              </a:rPr>
              <a:t> – a law forever </a:t>
            </a:r>
            <a:r>
              <a:rPr lang="en-US" sz="3800" b="1" dirty="0" smtClean="0">
                <a:solidFill>
                  <a:schemeClr val="accent2">
                    <a:lumMod val="75000"/>
                  </a:schemeClr>
                </a:solidFill>
              </a:rPr>
              <a:t/>
            </a:r>
            <a:br>
              <a:rPr lang="en-US" sz="3800" b="1" dirty="0" smtClean="0">
                <a:solidFill>
                  <a:schemeClr val="accent2">
                    <a:lumMod val="75000"/>
                  </a:schemeClr>
                </a:solidFill>
              </a:rPr>
            </a:br>
            <a:r>
              <a:rPr lang="en-US" sz="3800" b="1" dirty="0" smtClean="0">
                <a:solidFill>
                  <a:schemeClr val="accent2">
                    <a:lumMod val="75000"/>
                  </a:schemeClr>
                </a:solidFill>
              </a:rPr>
              <a:t>                   throughout </a:t>
            </a:r>
            <a:r>
              <a:rPr lang="en-US" sz="3800" b="1" dirty="0">
                <a:solidFill>
                  <a:schemeClr val="accent2">
                    <a:lumMod val="75000"/>
                  </a:schemeClr>
                </a:solidFill>
              </a:rPr>
              <a:t>your generations in all your dwellings.  </a:t>
            </a:r>
            <a:r>
              <a:rPr lang="en-US" dirty="0">
                <a:solidFill>
                  <a:schemeClr val="accent2">
                    <a:lumMod val="75000"/>
                  </a:schemeClr>
                </a:solidFill>
              </a:rPr>
              <a:t>	</a:t>
            </a:r>
            <a:r>
              <a:rPr lang="en-US" dirty="0"/>
              <a:t>		</a:t>
            </a:r>
            <a:r>
              <a:rPr lang="en-US" i="1" dirty="0"/>
              <a:t>  </a:t>
            </a:r>
            <a:r>
              <a:rPr lang="en-US" i="1" dirty="0" smtClean="0"/>
              <a:t>                            </a:t>
            </a:r>
            <a:r>
              <a:rPr lang="en-US" sz="2500" i="1" dirty="0" smtClean="0"/>
              <a:t>HalleluYah </a:t>
            </a:r>
            <a:r>
              <a:rPr lang="en-US" sz="2500" i="1" dirty="0"/>
              <a:t>Scriptures &amp; The </a:t>
            </a:r>
            <a:r>
              <a:rPr lang="en-US" sz="2500" i="1" dirty="0" smtClean="0"/>
              <a:t>Scriptures</a:t>
            </a:r>
            <a:endParaRPr lang="en-US" sz="2500" dirty="0">
              <a:solidFill>
                <a:srgbClr val="0070C0"/>
              </a:solidFill>
            </a:endParaRPr>
          </a:p>
        </p:txBody>
      </p:sp>
      <p:sp>
        <p:nvSpPr>
          <p:cNvPr id="3" name="Left Brace 2"/>
          <p:cNvSpPr/>
          <p:nvPr/>
        </p:nvSpPr>
        <p:spPr>
          <a:xfrm rot="16200000">
            <a:off x="6244800" y="3028754"/>
            <a:ext cx="533400" cy="2743200"/>
          </a:xfrm>
          <a:prstGeom prst="leftBrace">
            <a:avLst>
              <a:gd name="adj1" fmla="val 39261"/>
              <a:gd name="adj2" fmla="val 53093"/>
            </a:avLst>
          </a:prstGeom>
          <a:solidFill>
            <a:srgbClr val="B7DEE8"/>
          </a:solidFill>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p:cNvSpPr/>
          <p:nvPr/>
        </p:nvSpPr>
        <p:spPr>
          <a:xfrm rot="5400000">
            <a:off x="6292327" y="3648173"/>
            <a:ext cx="514546" cy="2209800"/>
          </a:xfrm>
          <a:prstGeom prst="leftBrace">
            <a:avLst>
              <a:gd name="adj1" fmla="val 39261"/>
              <a:gd name="adj2" fmla="val 47974"/>
            </a:avLst>
          </a:prstGeom>
          <a:solidFill>
            <a:srgbClr val="B7DEE8"/>
          </a:solidFill>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650830" y="4202668"/>
            <a:ext cx="4302169" cy="369332"/>
          </a:xfrm>
          <a:prstGeom prst="rect">
            <a:avLst/>
          </a:prstGeom>
          <a:solidFill>
            <a:srgbClr val="99FFCC"/>
          </a:solidFill>
          <a:scene3d>
            <a:camera prst="orthographicFront"/>
            <a:lightRig rig="threePt" dir="t"/>
          </a:scene3d>
          <a:sp3d>
            <a:bevelT w="165100" prst="coolSlant"/>
          </a:sp3d>
        </p:spPr>
        <p:txBody>
          <a:bodyPr wrap="square" rtlCol="0">
            <a:spAutoFit/>
            <a:sp3d extrusionH="57150">
              <a:bevelT w="82550" h="38100" prst="coolSlant"/>
            </a:sp3d>
          </a:bodyPr>
          <a:lstStyle/>
          <a:p>
            <a:pPr algn="ctr"/>
            <a:r>
              <a:rPr lang="en-US" b="1" dirty="0" smtClean="0">
                <a:ln w="1905">
                  <a:solidFill>
                    <a:srgbClr val="006600"/>
                  </a:solidFill>
                </a:ln>
                <a:solidFill>
                  <a:srgbClr val="00A6A2"/>
                </a:solidFill>
                <a:effectLst>
                  <a:innerShdw blurRad="69850" dist="43180" dir="5400000">
                    <a:srgbClr val="000000">
                      <a:alpha val="65000"/>
                    </a:srgbClr>
                  </a:innerShdw>
                </a:effectLst>
                <a:latin typeface="Aharoni" pitchFamily="2" charset="-79"/>
                <a:cs typeface="Aharoni" pitchFamily="2" charset="-79"/>
              </a:rPr>
              <a:t>Joshua followed the Torah command:</a:t>
            </a:r>
            <a:endParaRPr lang="en-US" b="1" dirty="0">
              <a:ln w="1905">
                <a:solidFill>
                  <a:srgbClr val="006600"/>
                </a:solidFill>
              </a:ln>
              <a:solidFill>
                <a:srgbClr val="00A6A2"/>
              </a:solidFill>
              <a:effectLst>
                <a:innerShdw blurRad="69850" dist="43180" dir="5400000">
                  <a:srgbClr val="000000">
                    <a:alpha val="65000"/>
                  </a:srgbClr>
                </a:innerShdw>
              </a:effectLst>
              <a:latin typeface="Aharoni" pitchFamily="2" charset="-79"/>
              <a:cs typeface="Aharoni" pitchFamily="2" charset="-79"/>
            </a:endParaRPr>
          </a:p>
        </p:txBody>
      </p:sp>
    </p:spTree>
    <p:extLst>
      <p:ext uri="{BB962C8B-B14F-4D97-AF65-F5344CB8AC3E}">
        <p14:creationId xmlns:p14="http://schemas.microsoft.com/office/powerpoint/2010/main" val="18185557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1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theme/theme1.xml><?xml version="1.0" encoding="utf-8"?>
<a:theme xmlns:a="http://schemas.openxmlformats.org/drawingml/2006/main" name="Slipstream">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20695</TotalTime>
  <Words>3144</Words>
  <Application>Microsoft Office PowerPoint</Application>
  <PresentationFormat>On-screen Show (4:3)</PresentationFormat>
  <Paragraphs>682</Paragraphs>
  <Slides>46</Slides>
  <Notes>17</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Enoch/Zadok Spring Festival Dates</vt:lpstr>
      <vt:lpstr>Enoch/Zadok  Spring  Festival 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Rae</dc:creator>
  <cp:lastModifiedBy>Sarahlee</cp:lastModifiedBy>
  <cp:revision>1376</cp:revision>
  <cp:lastPrinted>2020-04-05T16:11:34Z</cp:lastPrinted>
  <dcterms:created xsi:type="dcterms:W3CDTF">2016-02-23T17:36:16Z</dcterms:created>
  <dcterms:modified xsi:type="dcterms:W3CDTF">2021-04-06T03:10:40Z</dcterms:modified>
</cp:coreProperties>
</file>